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512" r:id="rId2"/>
    <p:sldId id="491" r:id="rId3"/>
    <p:sldId id="492" r:id="rId4"/>
    <p:sldId id="513" r:id="rId5"/>
    <p:sldId id="515" r:id="rId6"/>
    <p:sldId id="256" r:id="rId7"/>
    <p:sldId id="402" r:id="rId8"/>
    <p:sldId id="407" r:id="rId9"/>
    <p:sldId id="257" r:id="rId10"/>
    <p:sldId id="258" r:id="rId11"/>
    <p:sldId id="305" r:id="rId12"/>
    <p:sldId id="403" r:id="rId13"/>
    <p:sldId id="382" r:id="rId14"/>
    <p:sldId id="404" r:id="rId15"/>
    <p:sldId id="383" r:id="rId16"/>
    <p:sldId id="494" r:id="rId17"/>
    <p:sldId id="495" r:id="rId18"/>
    <p:sldId id="496" r:id="rId19"/>
    <p:sldId id="497" r:id="rId20"/>
    <p:sldId id="384" r:id="rId21"/>
    <p:sldId id="385" r:id="rId22"/>
    <p:sldId id="386" r:id="rId23"/>
    <p:sldId id="400" r:id="rId24"/>
    <p:sldId id="391" r:id="rId25"/>
    <p:sldId id="405" r:id="rId26"/>
    <p:sldId id="406" r:id="rId27"/>
    <p:sldId id="498" r:id="rId28"/>
    <p:sldId id="499" r:id="rId29"/>
    <p:sldId id="500" r:id="rId30"/>
    <p:sldId id="501" r:id="rId31"/>
    <p:sldId id="502" r:id="rId32"/>
    <p:sldId id="396" r:id="rId33"/>
    <p:sldId id="387" r:id="rId34"/>
    <p:sldId id="388" r:id="rId35"/>
    <p:sldId id="389" r:id="rId36"/>
    <p:sldId id="397" r:id="rId37"/>
    <p:sldId id="398" r:id="rId38"/>
    <p:sldId id="390" r:id="rId39"/>
    <p:sldId id="417" r:id="rId40"/>
    <p:sldId id="392" r:id="rId41"/>
    <p:sldId id="418" r:id="rId42"/>
    <p:sldId id="393" r:id="rId43"/>
    <p:sldId id="408" r:id="rId44"/>
    <p:sldId id="409" r:id="rId45"/>
    <p:sldId id="410" r:id="rId46"/>
    <p:sldId id="411" r:id="rId47"/>
    <p:sldId id="412" r:id="rId48"/>
    <p:sldId id="413" r:id="rId49"/>
    <p:sldId id="414" r:id="rId50"/>
    <p:sldId id="415" r:id="rId51"/>
    <p:sldId id="395" r:id="rId52"/>
    <p:sldId id="416" r:id="rId53"/>
    <p:sldId id="394" r:id="rId54"/>
    <p:sldId id="399" r:id="rId55"/>
    <p:sldId id="465" r:id="rId56"/>
    <p:sldId id="466" r:id="rId57"/>
    <p:sldId id="516" r:id="rId58"/>
    <p:sldId id="419" r:id="rId59"/>
    <p:sldId id="467" r:id="rId60"/>
    <p:sldId id="468" r:id="rId61"/>
    <p:sldId id="469" r:id="rId62"/>
    <p:sldId id="470" r:id="rId63"/>
    <p:sldId id="471" r:id="rId64"/>
    <p:sldId id="472" r:id="rId65"/>
    <p:sldId id="473" r:id="rId66"/>
    <p:sldId id="474" r:id="rId67"/>
    <p:sldId id="475" r:id="rId68"/>
    <p:sldId id="476" r:id="rId69"/>
    <p:sldId id="517" r:id="rId70"/>
    <p:sldId id="518" r:id="rId71"/>
    <p:sldId id="478" r:id="rId72"/>
    <p:sldId id="519" r:id="rId73"/>
    <p:sldId id="479" r:id="rId74"/>
    <p:sldId id="520" r:id="rId75"/>
    <p:sldId id="480" r:id="rId76"/>
    <p:sldId id="481" r:id="rId77"/>
    <p:sldId id="482" r:id="rId78"/>
    <p:sldId id="483" r:id="rId79"/>
    <p:sldId id="484" r:id="rId80"/>
    <p:sldId id="485" r:id="rId81"/>
    <p:sldId id="486" r:id="rId82"/>
    <p:sldId id="487" r:id="rId83"/>
    <p:sldId id="488" r:id="rId84"/>
    <p:sldId id="489" r:id="rId85"/>
    <p:sldId id="503" r:id="rId86"/>
    <p:sldId id="490" r:id="rId87"/>
    <p:sldId id="420" r:id="rId88"/>
    <p:sldId id="421" r:id="rId89"/>
    <p:sldId id="401" r:id="rId90"/>
    <p:sldId id="422" r:id="rId91"/>
    <p:sldId id="423" r:id="rId92"/>
    <p:sldId id="424" r:id="rId93"/>
    <p:sldId id="425" r:id="rId94"/>
    <p:sldId id="504" r:id="rId95"/>
    <p:sldId id="505" r:id="rId96"/>
    <p:sldId id="507" r:id="rId97"/>
    <p:sldId id="506" r:id="rId98"/>
    <p:sldId id="508" r:id="rId99"/>
    <p:sldId id="509" r:id="rId100"/>
    <p:sldId id="510" r:id="rId101"/>
    <p:sldId id="511" r:id="rId102"/>
    <p:sldId id="493" r:id="rId103"/>
    <p:sldId id="457" r:id="rId104"/>
    <p:sldId id="458" r:id="rId105"/>
    <p:sldId id="459" r:id="rId106"/>
    <p:sldId id="460" r:id="rId107"/>
    <p:sldId id="461" r:id="rId108"/>
    <p:sldId id="462" r:id="rId109"/>
    <p:sldId id="463" r:id="rId110"/>
    <p:sldId id="464"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94682"/>
  </p:normalViewPr>
  <p:slideViewPr>
    <p:cSldViewPr snapToGrid="0">
      <p:cViewPr varScale="1">
        <p:scale>
          <a:sx n="85" d="100"/>
          <a:sy n="85" d="100"/>
        </p:scale>
        <p:origin x="176" y="9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75B9C-F54D-DE4E-AE39-A9B53CEA0FED}" type="datetimeFigureOut">
              <a:rPr lang="en-US" smtClean="0"/>
              <a:t>7/18/25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75455-4060-764A-BFA0-D21FF7943303}" type="slidenum">
              <a:rPr lang="en-US" smtClean="0"/>
              <a:t>‹#›</a:t>
            </a:fld>
            <a:endParaRPr lang="en-US"/>
          </a:p>
        </p:txBody>
      </p:sp>
    </p:spTree>
    <p:extLst>
      <p:ext uri="{BB962C8B-B14F-4D97-AF65-F5344CB8AC3E}">
        <p14:creationId xmlns:p14="http://schemas.microsoft.com/office/powerpoint/2010/main" val="329183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5250" y="742950"/>
            <a:ext cx="6604000" cy="37147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a:defRPr/>
            </a:pPr>
            <a:fld id="{C5BDCC07-116E-44A3-8F3A-12365A52EE2D}" type="slidenum">
              <a:rPr lang="en-GB" smtClean="0"/>
              <a:pPr>
                <a:defRPr/>
              </a:pPr>
              <a:t>11</a:t>
            </a:fld>
            <a:endParaRPr lang="en-GB" dirty="0"/>
          </a:p>
        </p:txBody>
      </p:sp>
    </p:spTree>
    <p:extLst>
      <p:ext uri="{BB962C8B-B14F-4D97-AF65-F5344CB8AC3E}">
        <p14:creationId xmlns:p14="http://schemas.microsoft.com/office/powerpoint/2010/main" val="119745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973B4-6BEA-CFFB-FC7D-52CC809E6CC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A44F353-A6F5-106B-53FF-A50A6182B65B}"/>
              </a:ext>
            </a:extLst>
          </p:cNvPr>
          <p:cNvSpPr>
            <a:spLocks noGrp="1" noRot="1" noChangeAspect="1"/>
          </p:cNvSpPr>
          <p:nvPr>
            <p:ph type="sldImg"/>
          </p:nvPr>
        </p:nvSpPr>
        <p:spPr>
          <a:xfrm>
            <a:off x="95250" y="742950"/>
            <a:ext cx="6604000" cy="3714750"/>
          </a:xfrm>
        </p:spPr>
      </p:sp>
      <p:sp>
        <p:nvSpPr>
          <p:cNvPr id="3" name="Notizenplatzhalter 2">
            <a:extLst>
              <a:ext uri="{FF2B5EF4-FFF2-40B4-BE49-F238E27FC236}">
                <a16:creationId xmlns:a16="http://schemas.microsoft.com/office/drawing/2014/main" id="{0E81DCDB-6B76-9B84-489A-D4AC3A85EB4F}"/>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34B3EEBC-FD60-3A6E-4C3B-5FABFC8EE079}"/>
              </a:ext>
            </a:extLst>
          </p:cNvPr>
          <p:cNvSpPr>
            <a:spLocks noGrp="1"/>
          </p:cNvSpPr>
          <p:nvPr>
            <p:ph type="sldNum" sz="quarter" idx="5"/>
          </p:nvPr>
        </p:nvSpPr>
        <p:spPr/>
        <p:txBody>
          <a:bodyPr/>
          <a:lstStyle/>
          <a:p>
            <a:pPr>
              <a:defRPr/>
            </a:pPr>
            <a:fld id="{C5BDCC07-116E-44A3-8F3A-12365A52EE2D}" type="slidenum">
              <a:rPr lang="en-GB" smtClean="0"/>
              <a:pPr>
                <a:defRPr/>
              </a:pPr>
              <a:t>13</a:t>
            </a:fld>
            <a:endParaRPr lang="en-GB" dirty="0"/>
          </a:p>
        </p:txBody>
      </p:sp>
    </p:spTree>
    <p:extLst>
      <p:ext uri="{BB962C8B-B14F-4D97-AF65-F5344CB8AC3E}">
        <p14:creationId xmlns:p14="http://schemas.microsoft.com/office/powerpoint/2010/main" val="196943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DECC5-C936-824E-A5AF-AC8A4CC40D7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3B9E3D8-1A35-D7D0-4588-AA008E2C3F18}"/>
              </a:ext>
            </a:extLst>
          </p:cNvPr>
          <p:cNvSpPr>
            <a:spLocks noGrp="1" noRot="1" noChangeAspect="1"/>
          </p:cNvSpPr>
          <p:nvPr>
            <p:ph type="sldImg"/>
          </p:nvPr>
        </p:nvSpPr>
        <p:spPr>
          <a:xfrm>
            <a:off x="95250" y="742950"/>
            <a:ext cx="6604000" cy="3714750"/>
          </a:xfrm>
        </p:spPr>
      </p:sp>
      <p:sp>
        <p:nvSpPr>
          <p:cNvPr id="3" name="Notizenplatzhalter 2">
            <a:extLst>
              <a:ext uri="{FF2B5EF4-FFF2-40B4-BE49-F238E27FC236}">
                <a16:creationId xmlns:a16="http://schemas.microsoft.com/office/drawing/2014/main" id="{C507256C-A38E-10B0-9D5B-99E36F7CF88C}"/>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ADD3F3B7-E6EB-6CB9-50D3-CCEE6DFC72A6}"/>
              </a:ext>
            </a:extLst>
          </p:cNvPr>
          <p:cNvSpPr>
            <a:spLocks noGrp="1"/>
          </p:cNvSpPr>
          <p:nvPr>
            <p:ph type="sldNum" sz="quarter" idx="5"/>
          </p:nvPr>
        </p:nvSpPr>
        <p:spPr/>
        <p:txBody>
          <a:bodyPr/>
          <a:lstStyle/>
          <a:p>
            <a:pPr>
              <a:defRPr/>
            </a:pPr>
            <a:fld id="{C5BDCC07-116E-44A3-8F3A-12365A52EE2D}" type="slidenum">
              <a:rPr lang="en-GB" smtClean="0"/>
              <a:pPr>
                <a:defRPr/>
              </a:pPr>
              <a:t>15</a:t>
            </a:fld>
            <a:endParaRPr lang="en-GB" dirty="0"/>
          </a:p>
        </p:txBody>
      </p:sp>
    </p:spTree>
    <p:extLst>
      <p:ext uri="{BB962C8B-B14F-4D97-AF65-F5344CB8AC3E}">
        <p14:creationId xmlns:p14="http://schemas.microsoft.com/office/powerpoint/2010/main" val="219974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F97BC-DEFE-0A22-EB12-C4671E94B73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0CB3185-DE90-1AE7-D86E-ABF1CC3D931D}"/>
              </a:ext>
            </a:extLst>
          </p:cNvPr>
          <p:cNvSpPr>
            <a:spLocks noGrp="1" noRot="1" noChangeAspect="1"/>
          </p:cNvSpPr>
          <p:nvPr>
            <p:ph type="sldImg"/>
          </p:nvPr>
        </p:nvSpPr>
        <p:spPr>
          <a:xfrm>
            <a:off x="95250" y="742950"/>
            <a:ext cx="6604000" cy="3714750"/>
          </a:xfrm>
        </p:spPr>
      </p:sp>
      <p:sp>
        <p:nvSpPr>
          <p:cNvPr id="3" name="Notizenplatzhalter 2">
            <a:extLst>
              <a:ext uri="{FF2B5EF4-FFF2-40B4-BE49-F238E27FC236}">
                <a16:creationId xmlns:a16="http://schemas.microsoft.com/office/drawing/2014/main" id="{8AD83BE6-D272-3BAA-7DD8-C2F626A2EF24}"/>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604BE329-AB12-1513-DD68-27F880E61951}"/>
              </a:ext>
            </a:extLst>
          </p:cNvPr>
          <p:cNvSpPr>
            <a:spLocks noGrp="1"/>
          </p:cNvSpPr>
          <p:nvPr>
            <p:ph type="sldNum" sz="quarter" idx="5"/>
          </p:nvPr>
        </p:nvSpPr>
        <p:spPr/>
        <p:txBody>
          <a:bodyPr/>
          <a:lstStyle/>
          <a:p>
            <a:pPr>
              <a:defRPr/>
            </a:pPr>
            <a:fld id="{C5BDCC07-116E-44A3-8F3A-12365A52EE2D}" type="slidenum">
              <a:rPr lang="en-GB" smtClean="0"/>
              <a:pPr>
                <a:defRPr/>
              </a:pPr>
              <a:t>20</a:t>
            </a:fld>
            <a:endParaRPr lang="en-GB" dirty="0"/>
          </a:p>
        </p:txBody>
      </p:sp>
    </p:spTree>
    <p:extLst>
      <p:ext uri="{BB962C8B-B14F-4D97-AF65-F5344CB8AC3E}">
        <p14:creationId xmlns:p14="http://schemas.microsoft.com/office/powerpoint/2010/main" val="11455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5250" y="742950"/>
            <a:ext cx="6604000" cy="37147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a:defRPr/>
            </a:pPr>
            <a:fld id="{C5BDCC07-116E-44A3-8F3A-12365A52EE2D}" type="slidenum">
              <a:rPr lang="en-GB" smtClean="0"/>
              <a:pPr>
                <a:defRPr/>
              </a:pPr>
              <a:t>44</a:t>
            </a:fld>
            <a:endParaRPr lang="en-GB" dirty="0"/>
          </a:p>
        </p:txBody>
      </p:sp>
    </p:spTree>
    <p:extLst>
      <p:ext uri="{BB962C8B-B14F-4D97-AF65-F5344CB8AC3E}">
        <p14:creationId xmlns:p14="http://schemas.microsoft.com/office/powerpoint/2010/main" val="1197456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6233-14C3-44E4-013E-72607460FF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C5EFA0-9C7C-74BD-1CFF-A44786A1B8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D03BF6-A6D7-AAE7-ED8E-FAB178692FA5}"/>
              </a:ext>
            </a:extLst>
          </p:cNvPr>
          <p:cNvSpPr>
            <a:spLocks noGrp="1"/>
          </p:cNvSpPr>
          <p:nvPr>
            <p:ph type="dt" sz="half" idx="10"/>
          </p:nvPr>
        </p:nvSpPr>
        <p:spPr/>
        <p:txBody>
          <a:bodyPr/>
          <a:lstStyle/>
          <a:p>
            <a:fld id="{29BDB29F-C46D-CE43-8197-A24C8ADDB53A}" type="datetimeFigureOut">
              <a:rPr lang="en-US" smtClean="0"/>
              <a:t>7/18/25</a:t>
            </a:fld>
            <a:endParaRPr lang="en-US"/>
          </a:p>
        </p:txBody>
      </p:sp>
      <p:sp>
        <p:nvSpPr>
          <p:cNvPr id="5" name="Footer Placeholder 4">
            <a:extLst>
              <a:ext uri="{FF2B5EF4-FFF2-40B4-BE49-F238E27FC236}">
                <a16:creationId xmlns:a16="http://schemas.microsoft.com/office/drawing/2014/main" id="{A091CB94-9E86-DECF-50C3-32F552CBB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1CFA0-1BE4-7B40-25B0-395E8C8885A6}"/>
              </a:ext>
            </a:extLst>
          </p:cNvPr>
          <p:cNvSpPr>
            <a:spLocks noGrp="1"/>
          </p:cNvSpPr>
          <p:nvPr>
            <p:ph type="sldNum" sz="quarter" idx="12"/>
          </p:nvPr>
        </p:nvSpPr>
        <p:spPr/>
        <p:txBody>
          <a:bodyPr/>
          <a:lstStyle/>
          <a:p>
            <a:fld id="{2006F9A2-29DD-8545-B86F-7C49E2A51CB1}" type="slidenum">
              <a:rPr lang="en-US" smtClean="0"/>
              <a:t>‹#›</a:t>
            </a:fld>
            <a:endParaRPr lang="en-US"/>
          </a:p>
        </p:txBody>
      </p:sp>
    </p:spTree>
    <p:extLst>
      <p:ext uri="{BB962C8B-B14F-4D97-AF65-F5344CB8AC3E}">
        <p14:creationId xmlns:p14="http://schemas.microsoft.com/office/powerpoint/2010/main" val="969919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4312-F180-4808-1DC7-35FEBCFC21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67896D-0371-654D-E8EB-4F509F837D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73663-7FAF-2F26-F983-A8013755866A}"/>
              </a:ext>
            </a:extLst>
          </p:cNvPr>
          <p:cNvSpPr>
            <a:spLocks noGrp="1"/>
          </p:cNvSpPr>
          <p:nvPr>
            <p:ph type="dt" sz="half" idx="10"/>
          </p:nvPr>
        </p:nvSpPr>
        <p:spPr/>
        <p:txBody>
          <a:bodyPr/>
          <a:lstStyle/>
          <a:p>
            <a:fld id="{29BDB29F-C46D-CE43-8197-A24C8ADDB53A}" type="datetimeFigureOut">
              <a:rPr lang="en-US" smtClean="0"/>
              <a:t>7/18/25</a:t>
            </a:fld>
            <a:endParaRPr lang="en-US"/>
          </a:p>
        </p:txBody>
      </p:sp>
      <p:sp>
        <p:nvSpPr>
          <p:cNvPr id="5" name="Footer Placeholder 4">
            <a:extLst>
              <a:ext uri="{FF2B5EF4-FFF2-40B4-BE49-F238E27FC236}">
                <a16:creationId xmlns:a16="http://schemas.microsoft.com/office/drawing/2014/main" id="{3AC4624A-14CA-956E-408A-76E9E4C3D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2B499-EC5E-4E73-D696-24FA27532D0A}"/>
              </a:ext>
            </a:extLst>
          </p:cNvPr>
          <p:cNvSpPr>
            <a:spLocks noGrp="1"/>
          </p:cNvSpPr>
          <p:nvPr>
            <p:ph type="sldNum" sz="quarter" idx="12"/>
          </p:nvPr>
        </p:nvSpPr>
        <p:spPr/>
        <p:txBody>
          <a:bodyPr/>
          <a:lstStyle/>
          <a:p>
            <a:fld id="{2006F9A2-29DD-8545-B86F-7C49E2A51CB1}" type="slidenum">
              <a:rPr lang="en-US" smtClean="0"/>
              <a:t>‹#›</a:t>
            </a:fld>
            <a:endParaRPr lang="en-US"/>
          </a:p>
        </p:txBody>
      </p:sp>
    </p:spTree>
    <p:extLst>
      <p:ext uri="{BB962C8B-B14F-4D97-AF65-F5344CB8AC3E}">
        <p14:creationId xmlns:p14="http://schemas.microsoft.com/office/powerpoint/2010/main" val="82476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C8976E-2A67-EC58-5959-F635AF2B1B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35AE32-CE99-4F5F-DB2B-3D46171A38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548C17-7EDE-0245-6A88-B195EF7C85AB}"/>
              </a:ext>
            </a:extLst>
          </p:cNvPr>
          <p:cNvSpPr>
            <a:spLocks noGrp="1"/>
          </p:cNvSpPr>
          <p:nvPr>
            <p:ph type="dt" sz="half" idx="10"/>
          </p:nvPr>
        </p:nvSpPr>
        <p:spPr/>
        <p:txBody>
          <a:bodyPr/>
          <a:lstStyle/>
          <a:p>
            <a:fld id="{29BDB29F-C46D-CE43-8197-A24C8ADDB53A}" type="datetimeFigureOut">
              <a:rPr lang="en-US" smtClean="0"/>
              <a:t>7/18/25</a:t>
            </a:fld>
            <a:endParaRPr lang="en-US"/>
          </a:p>
        </p:txBody>
      </p:sp>
      <p:sp>
        <p:nvSpPr>
          <p:cNvPr id="5" name="Footer Placeholder 4">
            <a:extLst>
              <a:ext uri="{FF2B5EF4-FFF2-40B4-BE49-F238E27FC236}">
                <a16:creationId xmlns:a16="http://schemas.microsoft.com/office/drawing/2014/main" id="{C79E7732-D450-652D-1FBB-6FF22BD266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8C13A-BCB5-DBB4-9B7F-8D3022E694AA}"/>
              </a:ext>
            </a:extLst>
          </p:cNvPr>
          <p:cNvSpPr>
            <a:spLocks noGrp="1"/>
          </p:cNvSpPr>
          <p:nvPr>
            <p:ph type="sldNum" sz="quarter" idx="12"/>
          </p:nvPr>
        </p:nvSpPr>
        <p:spPr/>
        <p:txBody>
          <a:bodyPr/>
          <a:lstStyle/>
          <a:p>
            <a:fld id="{2006F9A2-29DD-8545-B86F-7C49E2A51CB1}" type="slidenum">
              <a:rPr lang="en-US" smtClean="0"/>
              <a:t>‹#›</a:t>
            </a:fld>
            <a:endParaRPr lang="en-US"/>
          </a:p>
        </p:txBody>
      </p:sp>
    </p:spTree>
    <p:extLst>
      <p:ext uri="{BB962C8B-B14F-4D97-AF65-F5344CB8AC3E}">
        <p14:creationId xmlns:p14="http://schemas.microsoft.com/office/powerpoint/2010/main" val="2854713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line only">
    <p:spTree>
      <p:nvGrpSpPr>
        <p:cNvPr id="1" name=""/>
        <p:cNvGrpSpPr/>
        <p:nvPr/>
      </p:nvGrpSpPr>
      <p:grpSpPr>
        <a:xfrm>
          <a:off x="0" y="0"/>
          <a:ext cx="0" cy="0"/>
          <a:chOff x="0" y="0"/>
          <a:chExt cx="0" cy="0"/>
        </a:xfrm>
      </p:grpSpPr>
      <p:sp>
        <p:nvSpPr>
          <p:cNvPr id="4" name="Foliennummernplatzhalter 1">
            <a:extLst>
              <a:ext uri="{FF2B5EF4-FFF2-40B4-BE49-F238E27FC236}">
                <a16:creationId xmlns:a16="http://schemas.microsoft.com/office/drawing/2014/main" id="{B9B1580A-9996-FD3B-625D-DEC9D657BDED}"/>
              </a:ext>
            </a:extLst>
          </p:cNvPr>
          <p:cNvSpPr>
            <a:spLocks noGrp="1"/>
          </p:cNvSpPr>
          <p:nvPr>
            <p:ph type="sldNum" sz="quarter" idx="4"/>
          </p:nvPr>
        </p:nvSpPr>
        <p:spPr>
          <a:xfrm>
            <a:off x="11322241" y="6533017"/>
            <a:ext cx="434358" cy="162910"/>
          </a:xfrm>
          <a:prstGeom prst="rect">
            <a:avLst/>
          </a:prstGeom>
        </p:spPr>
        <p:txBody>
          <a:bodyPr vert="horz" lIns="0" tIns="0" rIns="0" bIns="0" rtlCol="0" anchor="t" anchorCtr="0"/>
          <a:lstStyle>
            <a:lvl1pPr algn="r">
              <a:lnSpc>
                <a:spcPts val="816"/>
              </a:lnSpc>
              <a:defRPr sz="816">
                <a:solidFill>
                  <a:schemeClr val="tx1"/>
                </a:solidFill>
                <a:latin typeface="+mn-lt"/>
                <a:ea typeface="Deutsche Bank Text" panose="020B0503020202030204" pitchFamily="34" charset="0"/>
                <a:cs typeface="Deutsche Bank Text" panose="020B0503020202030204" pitchFamily="34" charset="0"/>
              </a:defRPr>
            </a:lvl1pPr>
          </a:lstStyle>
          <a:p>
            <a:fld id="{D71DA9FD-6EF8-4CC5-AF9B-B6159B5B937C}" type="slidenum">
              <a:rPr lang="en-GB" noProof="1" smtClean="0"/>
              <a:pPr/>
              <a:t>‹#›</a:t>
            </a:fld>
            <a:endParaRPr lang="en-GB" noProof="1"/>
          </a:p>
        </p:txBody>
      </p:sp>
      <p:sp>
        <p:nvSpPr>
          <p:cNvPr id="5" name="Fußzeilenplatzhalter 2">
            <a:extLst>
              <a:ext uri="{FF2B5EF4-FFF2-40B4-BE49-F238E27FC236}">
                <a16:creationId xmlns:a16="http://schemas.microsoft.com/office/drawing/2014/main" id="{31808BEF-EDD7-0235-C4A9-EFE579485402}"/>
              </a:ext>
            </a:extLst>
          </p:cNvPr>
          <p:cNvSpPr>
            <a:spLocks noGrp="1"/>
          </p:cNvSpPr>
          <p:nvPr>
            <p:ph type="ftr" sz="quarter" idx="3"/>
          </p:nvPr>
        </p:nvSpPr>
        <p:spPr>
          <a:xfrm>
            <a:off x="3082432" y="6533018"/>
            <a:ext cx="5971147" cy="162759"/>
          </a:xfrm>
          <a:prstGeom prst="rect">
            <a:avLst/>
          </a:prstGeom>
        </p:spPr>
        <p:txBody>
          <a:bodyPr vert="horz" lIns="0" tIns="0" rIns="0" bIns="0" rtlCol="0" anchor="t" anchorCtr="0"/>
          <a:lstStyle>
            <a:lvl1pPr algn="l">
              <a:lnSpc>
                <a:spcPts val="816"/>
              </a:lnSpc>
              <a:defRPr sz="816">
                <a:solidFill>
                  <a:srgbClr val="1E2A78"/>
                </a:solidFill>
                <a:latin typeface="+mn-lt"/>
                <a:cs typeface="Deutsche Bank Text" panose="020B0503020202030204" pitchFamily="34" charset="0"/>
              </a:defRPr>
            </a:lvl1pPr>
          </a:lstStyle>
          <a:p>
            <a:pPr>
              <a:defRPr/>
            </a:pPr>
            <a:r>
              <a:rPr lang="en-GB" dirty="0">
                <a:ea typeface="Deutsche Bank Text" panose="020B0503020202030204" pitchFamily="34" charset="0"/>
              </a:rPr>
              <a:t>Speaker name. Name of event or project. Date</a:t>
            </a:r>
          </a:p>
        </p:txBody>
      </p:sp>
      <p:sp>
        <p:nvSpPr>
          <p:cNvPr id="3" name="Title Placeholder 4">
            <a:extLst>
              <a:ext uri="{FF2B5EF4-FFF2-40B4-BE49-F238E27FC236}">
                <a16:creationId xmlns:a16="http://schemas.microsoft.com/office/drawing/2014/main" id="{5A9305F8-2D69-8914-E826-8E61F1E22BA2}"/>
              </a:ext>
            </a:extLst>
          </p:cNvPr>
          <p:cNvSpPr>
            <a:spLocks noGrp="1"/>
          </p:cNvSpPr>
          <p:nvPr>
            <p:ph type="title"/>
          </p:nvPr>
        </p:nvSpPr>
        <p:spPr>
          <a:xfrm>
            <a:off x="411266" y="308481"/>
            <a:ext cx="10475135" cy="508086"/>
          </a:xfrm>
          <a:prstGeom prst="rect">
            <a:avLst/>
          </a:prstGeom>
        </p:spPr>
        <p:txBody>
          <a:bodyPr vert="horz" lIns="0" tIns="0" rIns="0" bIns="0" rtlCol="0" anchor="t" anchorCtr="0">
            <a:noAutofit/>
          </a:bodyPr>
          <a:lstStyle/>
          <a:p>
            <a:r>
              <a:rPr lang="en-GB" noProof="0" dirty="0"/>
              <a:t>Edit Master title style</a:t>
            </a:r>
          </a:p>
        </p:txBody>
      </p:sp>
    </p:spTree>
    <p:extLst>
      <p:ext uri="{BB962C8B-B14F-4D97-AF65-F5344CB8AC3E}">
        <p14:creationId xmlns:p14="http://schemas.microsoft.com/office/powerpoint/2010/main" val="2226544479"/>
      </p:ext>
    </p:extLst>
  </p:cSld>
  <p:clrMapOvr>
    <a:masterClrMapping/>
  </p:clrMapOvr>
  <p:transition>
    <p:wipe dir="r"/>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c 1p">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D3A92151-B6D0-8782-A8E4-6A94BC6E4793}"/>
              </a:ext>
            </a:extLst>
          </p:cNvPr>
          <p:cNvSpPr>
            <a:spLocks noGrp="1"/>
          </p:cNvSpPr>
          <p:nvPr>
            <p:ph sz="quarter" idx="10" hasCustomPrompt="1"/>
          </p:nvPr>
        </p:nvSpPr>
        <p:spPr>
          <a:xfrm>
            <a:off x="435402" y="979303"/>
            <a:ext cx="5551370" cy="522630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Inhaltsplatzhalter 13">
            <a:extLst>
              <a:ext uri="{FF2B5EF4-FFF2-40B4-BE49-F238E27FC236}">
                <a16:creationId xmlns:a16="http://schemas.microsoft.com/office/drawing/2014/main" id="{54D13192-5D33-EA9A-E52F-CF35A0371181}"/>
              </a:ext>
            </a:extLst>
          </p:cNvPr>
          <p:cNvSpPr>
            <a:spLocks noGrp="1"/>
          </p:cNvSpPr>
          <p:nvPr>
            <p:ph sz="quarter" idx="11" hasCustomPrompt="1"/>
          </p:nvPr>
        </p:nvSpPr>
        <p:spPr>
          <a:xfrm>
            <a:off x="6205439" y="979303"/>
            <a:ext cx="5551370" cy="522630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Foliennummernplatzhalter 1">
            <a:extLst>
              <a:ext uri="{FF2B5EF4-FFF2-40B4-BE49-F238E27FC236}">
                <a16:creationId xmlns:a16="http://schemas.microsoft.com/office/drawing/2014/main" id="{EDA07906-766E-FA30-D659-CCD02E47B28D}"/>
              </a:ext>
            </a:extLst>
          </p:cNvPr>
          <p:cNvSpPr>
            <a:spLocks noGrp="1"/>
          </p:cNvSpPr>
          <p:nvPr>
            <p:ph type="sldNum" sz="quarter" idx="4"/>
          </p:nvPr>
        </p:nvSpPr>
        <p:spPr>
          <a:xfrm>
            <a:off x="11322241" y="6533017"/>
            <a:ext cx="434358" cy="162910"/>
          </a:xfrm>
          <a:prstGeom prst="rect">
            <a:avLst/>
          </a:prstGeom>
        </p:spPr>
        <p:txBody>
          <a:bodyPr vert="horz" lIns="0" tIns="0" rIns="0" bIns="0" rtlCol="0" anchor="t" anchorCtr="0"/>
          <a:lstStyle>
            <a:lvl1pPr algn="r">
              <a:lnSpc>
                <a:spcPts val="816"/>
              </a:lnSpc>
              <a:defRPr sz="816">
                <a:solidFill>
                  <a:schemeClr val="tx1"/>
                </a:solidFill>
                <a:latin typeface="+mn-lt"/>
                <a:ea typeface="Deutsche Bank Text" panose="020B0503020202030204" pitchFamily="34" charset="0"/>
                <a:cs typeface="Deutsche Bank Text" panose="020B0503020202030204" pitchFamily="34" charset="0"/>
              </a:defRPr>
            </a:lvl1pPr>
          </a:lstStyle>
          <a:p>
            <a:fld id="{D71DA9FD-6EF8-4CC5-AF9B-B6159B5B937C}" type="slidenum">
              <a:rPr lang="en-GB" noProof="1" smtClean="0"/>
              <a:pPr/>
              <a:t>‹#›</a:t>
            </a:fld>
            <a:endParaRPr lang="en-GB" noProof="1"/>
          </a:p>
        </p:txBody>
      </p:sp>
      <p:sp>
        <p:nvSpPr>
          <p:cNvPr id="11" name="Fußzeilenplatzhalter 2">
            <a:extLst>
              <a:ext uri="{FF2B5EF4-FFF2-40B4-BE49-F238E27FC236}">
                <a16:creationId xmlns:a16="http://schemas.microsoft.com/office/drawing/2014/main" id="{2491EAF1-7AE9-2BDE-5F3B-7CE6126B156C}"/>
              </a:ext>
            </a:extLst>
          </p:cNvPr>
          <p:cNvSpPr>
            <a:spLocks noGrp="1"/>
          </p:cNvSpPr>
          <p:nvPr>
            <p:ph type="ftr" sz="quarter" idx="3"/>
          </p:nvPr>
        </p:nvSpPr>
        <p:spPr>
          <a:xfrm>
            <a:off x="3082432" y="6533018"/>
            <a:ext cx="5971147" cy="162759"/>
          </a:xfrm>
          <a:prstGeom prst="rect">
            <a:avLst/>
          </a:prstGeom>
        </p:spPr>
        <p:txBody>
          <a:bodyPr vert="horz" lIns="0" tIns="0" rIns="0" bIns="0" rtlCol="0" anchor="t" anchorCtr="0"/>
          <a:lstStyle>
            <a:lvl1pPr algn="l">
              <a:lnSpc>
                <a:spcPts val="816"/>
              </a:lnSpc>
              <a:defRPr sz="816">
                <a:solidFill>
                  <a:srgbClr val="1E2A78"/>
                </a:solidFill>
                <a:latin typeface="+mn-lt"/>
                <a:cs typeface="Deutsche Bank Text" panose="020B0503020202030204" pitchFamily="34" charset="0"/>
              </a:defRPr>
            </a:lvl1pPr>
          </a:lstStyle>
          <a:p>
            <a:pPr>
              <a:defRPr/>
            </a:pPr>
            <a:r>
              <a:rPr lang="en-GB" dirty="0">
                <a:ea typeface="Deutsche Bank Text" panose="020B0503020202030204" pitchFamily="34" charset="0"/>
              </a:rPr>
              <a:t>Speaker name. Name of event or project. Date</a:t>
            </a:r>
          </a:p>
        </p:txBody>
      </p:sp>
      <p:sp>
        <p:nvSpPr>
          <p:cNvPr id="3" name="Title Placeholder 4">
            <a:extLst>
              <a:ext uri="{FF2B5EF4-FFF2-40B4-BE49-F238E27FC236}">
                <a16:creationId xmlns:a16="http://schemas.microsoft.com/office/drawing/2014/main" id="{6C3DB9B5-7834-62C1-86EA-CF3A323ECA69}"/>
              </a:ext>
            </a:extLst>
          </p:cNvPr>
          <p:cNvSpPr>
            <a:spLocks noGrp="1"/>
          </p:cNvSpPr>
          <p:nvPr>
            <p:ph type="title"/>
          </p:nvPr>
        </p:nvSpPr>
        <p:spPr>
          <a:xfrm>
            <a:off x="411266" y="308481"/>
            <a:ext cx="10475135" cy="508086"/>
          </a:xfrm>
          <a:prstGeom prst="rect">
            <a:avLst/>
          </a:prstGeom>
        </p:spPr>
        <p:txBody>
          <a:bodyPr vert="horz" lIns="0" tIns="0" rIns="0" bIns="0" rtlCol="0" anchor="t" anchorCtr="0">
            <a:noAutofit/>
          </a:bodyPr>
          <a:lstStyle/>
          <a:p>
            <a:r>
              <a:rPr lang="en-GB" noProof="0" dirty="0"/>
              <a:t>Edit Master title style</a:t>
            </a:r>
          </a:p>
        </p:txBody>
      </p:sp>
    </p:spTree>
    <p:extLst>
      <p:ext uri="{BB962C8B-B14F-4D97-AF65-F5344CB8AC3E}">
        <p14:creationId xmlns:p14="http://schemas.microsoft.com/office/powerpoint/2010/main" val="3014353399"/>
      </p:ext>
    </p:extLst>
  </p:cSld>
  <p:clrMapOvr>
    <a:masterClrMapping/>
  </p:clrMapOvr>
  <p:transition>
    <p:wipe dir="r"/>
  </p:transition>
  <p:extLst>
    <p:ext uri="{DCECCB84-F9BA-43D5-87BE-67443E8EF086}">
      <p15:sldGuideLst xmlns:p15="http://schemas.microsoft.com/office/powerpoint/2012/main">
        <p15:guide id="1" pos="3175">
          <p15:clr>
            <a:srgbClr val="FBAE40"/>
          </p15:clr>
        </p15:guide>
        <p15:guide id="2" pos="3232">
          <p15:clr>
            <a:srgbClr val="FBAE40"/>
          </p15:clr>
        </p15:guide>
        <p15:guide id="3" pos="311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tent 3c 1p">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D3A92151-B6D0-8782-A8E4-6A94BC6E4793}"/>
              </a:ext>
            </a:extLst>
          </p:cNvPr>
          <p:cNvSpPr>
            <a:spLocks noGrp="1"/>
          </p:cNvSpPr>
          <p:nvPr>
            <p:ph sz="quarter" idx="10" hasCustomPrompt="1"/>
          </p:nvPr>
        </p:nvSpPr>
        <p:spPr>
          <a:xfrm>
            <a:off x="435402" y="979757"/>
            <a:ext cx="3635603" cy="25310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Inhaltsplatzhalter 13">
            <a:extLst>
              <a:ext uri="{FF2B5EF4-FFF2-40B4-BE49-F238E27FC236}">
                <a16:creationId xmlns:a16="http://schemas.microsoft.com/office/drawing/2014/main" id="{5CA372FA-9895-0C5F-1EC7-D1A032F9AA68}"/>
              </a:ext>
            </a:extLst>
          </p:cNvPr>
          <p:cNvSpPr>
            <a:spLocks noGrp="1"/>
          </p:cNvSpPr>
          <p:nvPr>
            <p:ph sz="quarter" idx="11" hasCustomPrompt="1"/>
          </p:nvPr>
        </p:nvSpPr>
        <p:spPr>
          <a:xfrm>
            <a:off x="4270652" y="979302"/>
            <a:ext cx="3635603" cy="25310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Inhaltsplatzhalter 13">
            <a:extLst>
              <a:ext uri="{FF2B5EF4-FFF2-40B4-BE49-F238E27FC236}">
                <a16:creationId xmlns:a16="http://schemas.microsoft.com/office/drawing/2014/main" id="{883BB2EE-32A9-3A08-7709-8604193B1BDA}"/>
              </a:ext>
            </a:extLst>
          </p:cNvPr>
          <p:cNvSpPr>
            <a:spLocks noGrp="1"/>
          </p:cNvSpPr>
          <p:nvPr>
            <p:ph sz="quarter" idx="12" hasCustomPrompt="1"/>
          </p:nvPr>
        </p:nvSpPr>
        <p:spPr>
          <a:xfrm>
            <a:off x="8120997" y="978292"/>
            <a:ext cx="3635603" cy="25310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Foliennummernplatzhalter 1">
            <a:extLst>
              <a:ext uri="{FF2B5EF4-FFF2-40B4-BE49-F238E27FC236}">
                <a16:creationId xmlns:a16="http://schemas.microsoft.com/office/drawing/2014/main" id="{3EFDFF10-F754-A5BC-0CA8-F75F4E9ED14F}"/>
              </a:ext>
            </a:extLst>
          </p:cNvPr>
          <p:cNvSpPr>
            <a:spLocks noGrp="1"/>
          </p:cNvSpPr>
          <p:nvPr>
            <p:ph type="sldNum" sz="quarter" idx="4"/>
          </p:nvPr>
        </p:nvSpPr>
        <p:spPr>
          <a:xfrm>
            <a:off x="11322241" y="6533017"/>
            <a:ext cx="434358" cy="162910"/>
          </a:xfrm>
          <a:prstGeom prst="rect">
            <a:avLst/>
          </a:prstGeom>
        </p:spPr>
        <p:txBody>
          <a:bodyPr vert="horz" lIns="0" tIns="0" rIns="0" bIns="0" rtlCol="0" anchor="t" anchorCtr="0"/>
          <a:lstStyle>
            <a:lvl1pPr algn="r">
              <a:lnSpc>
                <a:spcPts val="816"/>
              </a:lnSpc>
              <a:defRPr sz="816">
                <a:solidFill>
                  <a:schemeClr val="tx1"/>
                </a:solidFill>
                <a:latin typeface="+mn-lt"/>
                <a:ea typeface="Deutsche Bank Text" panose="020B0503020202030204" pitchFamily="34" charset="0"/>
                <a:cs typeface="Deutsche Bank Text" panose="020B0503020202030204" pitchFamily="34" charset="0"/>
              </a:defRPr>
            </a:lvl1pPr>
          </a:lstStyle>
          <a:p>
            <a:fld id="{D71DA9FD-6EF8-4CC5-AF9B-B6159B5B937C}" type="slidenum">
              <a:rPr lang="en-GB" noProof="1" smtClean="0"/>
              <a:pPr/>
              <a:t>‹#›</a:t>
            </a:fld>
            <a:endParaRPr lang="en-GB" noProof="1"/>
          </a:p>
        </p:txBody>
      </p:sp>
      <p:sp>
        <p:nvSpPr>
          <p:cNvPr id="12" name="Fußzeilenplatzhalter 2">
            <a:extLst>
              <a:ext uri="{FF2B5EF4-FFF2-40B4-BE49-F238E27FC236}">
                <a16:creationId xmlns:a16="http://schemas.microsoft.com/office/drawing/2014/main" id="{F72CC4D9-6245-CD06-3682-452D29B1C0C9}"/>
              </a:ext>
            </a:extLst>
          </p:cNvPr>
          <p:cNvSpPr>
            <a:spLocks noGrp="1"/>
          </p:cNvSpPr>
          <p:nvPr>
            <p:ph type="ftr" sz="quarter" idx="3"/>
          </p:nvPr>
        </p:nvSpPr>
        <p:spPr>
          <a:xfrm>
            <a:off x="3082432" y="6533018"/>
            <a:ext cx="5971147" cy="162759"/>
          </a:xfrm>
          <a:prstGeom prst="rect">
            <a:avLst/>
          </a:prstGeom>
        </p:spPr>
        <p:txBody>
          <a:bodyPr vert="horz" lIns="0" tIns="0" rIns="0" bIns="0" rtlCol="0" anchor="t" anchorCtr="0"/>
          <a:lstStyle>
            <a:lvl1pPr algn="l">
              <a:lnSpc>
                <a:spcPts val="816"/>
              </a:lnSpc>
              <a:defRPr sz="816">
                <a:solidFill>
                  <a:srgbClr val="1E2A78"/>
                </a:solidFill>
                <a:latin typeface="+mn-lt"/>
                <a:cs typeface="Deutsche Bank Text" panose="020B0503020202030204" pitchFamily="34" charset="0"/>
              </a:defRPr>
            </a:lvl1pPr>
          </a:lstStyle>
          <a:p>
            <a:pPr>
              <a:defRPr/>
            </a:pPr>
            <a:r>
              <a:rPr lang="en-GB" dirty="0">
                <a:ea typeface="Deutsche Bank Text" panose="020B0503020202030204" pitchFamily="34" charset="0"/>
              </a:rPr>
              <a:t>Speaker name. Name of event or project. Date</a:t>
            </a:r>
          </a:p>
        </p:txBody>
      </p:sp>
      <p:sp>
        <p:nvSpPr>
          <p:cNvPr id="3" name="Inhaltsplatzhalter 13">
            <a:extLst>
              <a:ext uri="{FF2B5EF4-FFF2-40B4-BE49-F238E27FC236}">
                <a16:creationId xmlns:a16="http://schemas.microsoft.com/office/drawing/2014/main" id="{9608D225-0E2F-E0B6-6A7F-C7DF3B15DA4E}"/>
              </a:ext>
            </a:extLst>
          </p:cNvPr>
          <p:cNvSpPr>
            <a:spLocks noGrp="1"/>
          </p:cNvSpPr>
          <p:nvPr>
            <p:ph sz="quarter" idx="13" hasCustomPrompt="1"/>
          </p:nvPr>
        </p:nvSpPr>
        <p:spPr>
          <a:xfrm>
            <a:off x="435402" y="3683884"/>
            <a:ext cx="3635603" cy="25310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Inhaltsplatzhalter 13">
            <a:extLst>
              <a:ext uri="{FF2B5EF4-FFF2-40B4-BE49-F238E27FC236}">
                <a16:creationId xmlns:a16="http://schemas.microsoft.com/office/drawing/2014/main" id="{1C8002AC-05F5-F28D-DD1B-02671AB3EC15}"/>
              </a:ext>
            </a:extLst>
          </p:cNvPr>
          <p:cNvSpPr>
            <a:spLocks noGrp="1"/>
          </p:cNvSpPr>
          <p:nvPr>
            <p:ph sz="quarter" idx="14" hasCustomPrompt="1"/>
          </p:nvPr>
        </p:nvSpPr>
        <p:spPr>
          <a:xfrm>
            <a:off x="4266240" y="3683906"/>
            <a:ext cx="3635603" cy="25310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Inhaltsplatzhalter 13">
            <a:extLst>
              <a:ext uri="{FF2B5EF4-FFF2-40B4-BE49-F238E27FC236}">
                <a16:creationId xmlns:a16="http://schemas.microsoft.com/office/drawing/2014/main" id="{AEE5C3A9-4054-6082-55A3-74D64DADB545}"/>
              </a:ext>
            </a:extLst>
          </p:cNvPr>
          <p:cNvSpPr>
            <a:spLocks noGrp="1"/>
          </p:cNvSpPr>
          <p:nvPr>
            <p:ph sz="quarter" idx="15" hasCustomPrompt="1"/>
          </p:nvPr>
        </p:nvSpPr>
        <p:spPr>
          <a:xfrm>
            <a:off x="8120997" y="3682896"/>
            <a:ext cx="3635603" cy="25310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Title Placeholder 4">
            <a:extLst>
              <a:ext uri="{FF2B5EF4-FFF2-40B4-BE49-F238E27FC236}">
                <a16:creationId xmlns:a16="http://schemas.microsoft.com/office/drawing/2014/main" id="{FB050403-12BB-6064-5BD4-51CF64447517}"/>
              </a:ext>
            </a:extLst>
          </p:cNvPr>
          <p:cNvSpPr>
            <a:spLocks noGrp="1"/>
          </p:cNvSpPr>
          <p:nvPr>
            <p:ph type="title"/>
          </p:nvPr>
        </p:nvSpPr>
        <p:spPr>
          <a:xfrm>
            <a:off x="411266" y="308481"/>
            <a:ext cx="10475135" cy="508086"/>
          </a:xfrm>
          <a:prstGeom prst="rect">
            <a:avLst/>
          </a:prstGeom>
        </p:spPr>
        <p:txBody>
          <a:bodyPr vert="horz" lIns="0" tIns="0" rIns="0" bIns="0" rtlCol="0" anchor="t" anchorCtr="0">
            <a:noAutofit/>
          </a:bodyPr>
          <a:lstStyle/>
          <a:p>
            <a:r>
              <a:rPr lang="en-GB" noProof="0" dirty="0"/>
              <a:t>Edit Master title style</a:t>
            </a:r>
          </a:p>
        </p:txBody>
      </p:sp>
    </p:spTree>
    <p:extLst>
      <p:ext uri="{BB962C8B-B14F-4D97-AF65-F5344CB8AC3E}">
        <p14:creationId xmlns:p14="http://schemas.microsoft.com/office/powerpoint/2010/main" val="2257195774"/>
      </p:ext>
    </p:extLst>
  </p:cSld>
  <p:clrMapOvr>
    <a:masterClrMapping/>
  </p:clrMapOvr>
  <p:transition>
    <p:wipe dir="r"/>
  </p:transition>
  <p:extLst>
    <p:ext uri="{DCECCB84-F9BA-43D5-87BE-67443E8EF086}">
      <p15:sldGuideLst xmlns:p15="http://schemas.microsoft.com/office/powerpoint/2012/main">
        <p15:guide id="4" pos="2120">
          <p15:clr>
            <a:srgbClr val="FBAE40"/>
          </p15:clr>
        </p15:guide>
        <p15:guide id="5" pos="2222">
          <p15:clr>
            <a:srgbClr val="FBAE40"/>
          </p15:clr>
        </p15:guide>
        <p15:guide id="6" pos="4117">
          <p15:clr>
            <a:srgbClr val="FBAE40"/>
          </p15:clr>
        </p15:guide>
        <p15:guide id="7" pos="4229">
          <p15:clr>
            <a:srgbClr val="FBAE40"/>
          </p15:clr>
        </p15:guide>
        <p15:guide id="8" orient="horz" pos="2438">
          <p15:clr>
            <a:srgbClr val="FBAE40"/>
          </p15:clr>
        </p15:guide>
        <p15:guide id="9" orient="horz" pos="25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c 1p">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D3A92151-B6D0-8782-A8E4-6A94BC6E4793}"/>
              </a:ext>
            </a:extLst>
          </p:cNvPr>
          <p:cNvSpPr>
            <a:spLocks noGrp="1"/>
          </p:cNvSpPr>
          <p:nvPr>
            <p:ph sz="quarter" idx="10" hasCustomPrompt="1"/>
          </p:nvPr>
        </p:nvSpPr>
        <p:spPr>
          <a:xfrm>
            <a:off x="435402" y="979757"/>
            <a:ext cx="3635603" cy="522536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Inhaltsplatzhalter 13">
            <a:extLst>
              <a:ext uri="{FF2B5EF4-FFF2-40B4-BE49-F238E27FC236}">
                <a16:creationId xmlns:a16="http://schemas.microsoft.com/office/drawing/2014/main" id="{5CA372FA-9895-0C5F-1EC7-D1A032F9AA68}"/>
              </a:ext>
            </a:extLst>
          </p:cNvPr>
          <p:cNvSpPr>
            <a:spLocks noGrp="1"/>
          </p:cNvSpPr>
          <p:nvPr>
            <p:ph sz="quarter" idx="11" hasCustomPrompt="1"/>
          </p:nvPr>
        </p:nvSpPr>
        <p:spPr>
          <a:xfrm>
            <a:off x="4277979" y="978292"/>
            <a:ext cx="3635603" cy="522536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Inhaltsplatzhalter 13">
            <a:extLst>
              <a:ext uri="{FF2B5EF4-FFF2-40B4-BE49-F238E27FC236}">
                <a16:creationId xmlns:a16="http://schemas.microsoft.com/office/drawing/2014/main" id="{883BB2EE-32A9-3A08-7709-8604193B1BDA}"/>
              </a:ext>
            </a:extLst>
          </p:cNvPr>
          <p:cNvSpPr>
            <a:spLocks noGrp="1"/>
          </p:cNvSpPr>
          <p:nvPr>
            <p:ph sz="quarter" idx="12" hasCustomPrompt="1"/>
          </p:nvPr>
        </p:nvSpPr>
        <p:spPr>
          <a:xfrm>
            <a:off x="8120558" y="979757"/>
            <a:ext cx="3635603" cy="522536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Foliennummernplatzhalter 1">
            <a:extLst>
              <a:ext uri="{FF2B5EF4-FFF2-40B4-BE49-F238E27FC236}">
                <a16:creationId xmlns:a16="http://schemas.microsoft.com/office/drawing/2014/main" id="{3EFDFF10-F754-A5BC-0CA8-F75F4E9ED14F}"/>
              </a:ext>
            </a:extLst>
          </p:cNvPr>
          <p:cNvSpPr>
            <a:spLocks noGrp="1"/>
          </p:cNvSpPr>
          <p:nvPr>
            <p:ph type="sldNum" sz="quarter" idx="4"/>
          </p:nvPr>
        </p:nvSpPr>
        <p:spPr>
          <a:xfrm>
            <a:off x="11322241" y="6533017"/>
            <a:ext cx="434358" cy="162910"/>
          </a:xfrm>
          <a:prstGeom prst="rect">
            <a:avLst/>
          </a:prstGeom>
        </p:spPr>
        <p:txBody>
          <a:bodyPr vert="horz" lIns="0" tIns="0" rIns="0" bIns="0" rtlCol="0" anchor="t" anchorCtr="0"/>
          <a:lstStyle>
            <a:lvl1pPr algn="r">
              <a:lnSpc>
                <a:spcPts val="816"/>
              </a:lnSpc>
              <a:defRPr sz="816">
                <a:solidFill>
                  <a:schemeClr val="tx1"/>
                </a:solidFill>
                <a:latin typeface="+mn-lt"/>
                <a:ea typeface="Deutsche Bank Text" panose="020B0503020202030204" pitchFamily="34" charset="0"/>
                <a:cs typeface="Deutsche Bank Text" panose="020B0503020202030204" pitchFamily="34" charset="0"/>
              </a:defRPr>
            </a:lvl1pPr>
          </a:lstStyle>
          <a:p>
            <a:fld id="{D71DA9FD-6EF8-4CC5-AF9B-B6159B5B937C}" type="slidenum">
              <a:rPr lang="en-GB" noProof="1" smtClean="0"/>
              <a:pPr/>
              <a:t>‹#›</a:t>
            </a:fld>
            <a:endParaRPr lang="en-GB" noProof="1"/>
          </a:p>
        </p:txBody>
      </p:sp>
      <p:sp>
        <p:nvSpPr>
          <p:cNvPr id="12" name="Fußzeilenplatzhalter 2">
            <a:extLst>
              <a:ext uri="{FF2B5EF4-FFF2-40B4-BE49-F238E27FC236}">
                <a16:creationId xmlns:a16="http://schemas.microsoft.com/office/drawing/2014/main" id="{F72CC4D9-6245-CD06-3682-452D29B1C0C9}"/>
              </a:ext>
            </a:extLst>
          </p:cNvPr>
          <p:cNvSpPr>
            <a:spLocks noGrp="1"/>
          </p:cNvSpPr>
          <p:nvPr>
            <p:ph type="ftr" sz="quarter" idx="3"/>
          </p:nvPr>
        </p:nvSpPr>
        <p:spPr>
          <a:xfrm>
            <a:off x="3082432" y="6533018"/>
            <a:ext cx="5971147" cy="162759"/>
          </a:xfrm>
          <a:prstGeom prst="rect">
            <a:avLst/>
          </a:prstGeom>
        </p:spPr>
        <p:txBody>
          <a:bodyPr vert="horz" lIns="0" tIns="0" rIns="0" bIns="0" rtlCol="0" anchor="t" anchorCtr="0"/>
          <a:lstStyle>
            <a:lvl1pPr algn="l">
              <a:lnSpc>
                <a:spcPts val="816"/>
              </a:lnSpc>
              <a:defRPr sz="816">
                <a:solidFill>
                  <a:srgbClr val="1E2A78"/>
                </a:solidFill>
                <a:latin typeface="+mn-lt"/>
                <a:cs typeface="Deutsche Bank Text" panose="020B0503020202030204" pitchFamily="34" charset="0"/>
              </a:defRPr>
            </a:lvl1pPr>
          </a:lstStyle>
          <a:p>
            <a:pPr>
              <a:defRPr/>
            </a:pPr>
            <a:r>
              <a:rPr lang="en-GB" dirty="0">
                <a:ea typeface="Deutsche Bank Text" panose="020B0503020202030204" pitchFamily="34" charset="0"/>
              </a:rPr>
              <a:t>Speaker name. Name of event or project. Date</a:t>
            </a:r>
          </a:p>
        </p:txBody>
      </p:sp>
      <p:sp>
        <p:nvSpPr>
          <p:cNvPr id="2" name="Title Placeholder 4">
            <a:extLst>
              <a:ext uri="{FF2B5EF4-FFF2-40B4-BE49-F238E27FC236}">
                <a16:creationId xmlns:a16="http://schemas.microsoft.com/office/drawing/2014/main" id="{31AB71D7-74DF-7A43-DBC4-A12A71311B00}"/>
              </a:ext>
            </a:extLst>
          </p:cNvPr>
          <p:cNvSpPr>
            <a:spLocks noGrp="1"/>
          </p:cNvSpPr>
          <p:nvPr>
            <p:ph type="title"/>
          </p:nvPr>
        </p:nvSpPr>
        <p:spPr>
          <a:xfrm>
            <a:off x="411266" y="308481"/>
            <a:ext cx="10475135" cy="508086"/>
          </a:xfrm>
          <a:prstGeom prst="rect">
            <a:avLst/>
          </a:prstGeom>
        </p:spPr>
        <p:txBody>
          <a:bodyPr vert="horz" lIns="0" tIns="0" rIns="0" bIns="0" rtlCol="0" anchor="t" anchorCtr="0">
            <a:noAutofit/>
          </a:bodyPr>
          <a:lstStyle/>
          <a:p>
            <a:r>
              <a:rPr lang="en-GB" noProof="0" dirty="0"/>
              <a:t>Edit Master title style</a:t>
            </a:r>
          </a:p>
        </p:txBody>
      </p:sp>
    </p:spTree>
    <p:extLst>
      <p:ext uri="{BB962C8B-B14F-4D97-AF65-F5344CB8AC3E}">
        <p14:creationId xmlns:p14="http://schemas.microsoft.com/office/powerpoint/2010/main" val="1826132772"/>
      </p:ext>
    </p:extLst>
  </p:cSld>
  <p:clrMapOvr>
    <a:masterClrMapping/>
  </p:clrMapOvr>
  <p:transition>
    <p:wipe dir="r"/>
  </p:transition>
  <p:extLst>
    <p:ext uri="{DCECCB84-F9BA-43D5-87BE-67443E8EF086}">
      <p15:sldGuideLst xmlns:p15="http://schemas.microsoft.com/office/powerpoint/2012/main">
        <p15:guide id="4" pos="2121">
          <p15:clr>
            <a:srgbClr val="FBAE40"/>
          </p15:clr>
        </p15:guide>
        <p15:guide id="5" pos="2226">
          <p15:clr>
            <a:srgbClr val="FBAE40"/>
          </p15:clr>
        </p15:guide>
        <p15:guide id="6" pos="4123">
          <p15:clr>
            <a:srgbClr val="FBAE40"/>
          </p15:clr>
        </p15:guide>
        <p15:guide id="7" pos="423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hapter dark blue a">
    <p:bg>
      <p:bgPr>
        <a:gradFill>
          <a:gsLst>
            <a:gs pos="0">
              <a:srgbClr val="16184E"/>
            </a:gs>
            <a:gs pos="60000">
              <a:srgbClr val="121D69"/>
            </a:gs>
            <a:gs pos="100000">
              <a:srgbClr val="1E2A78"/>
            </a:gs>
          </a:gsLst>
          <a:lin ang="5400000" scaled="0"/>
        </a:gradFill>
        <a:effectLst/>
      </p:bgPr>
    </p:bg>
    <p:spTree>
      <p:nvGrpSpPr>
        <p:cNvPr id="1" name=""/>
        <p:cNvGrpSpPr/>
        <p:nvPr/>
      </p:nvGrpSpPr>
      <p:grpSpPr>
        <a:xfrm>
          <a:off x="0" y="0"/>
          <a:ext cx="0" cy="0"/>
          <a:chOff x="0" y="0"/>
          <a:chExt cx="0" cy="0"/>
        </a:xfrm>
      </p:grpSpPr>
      <p:sp>
        <p:nvSpPr>
          <p:cNvPr id="19" name="Google Shape;12;p7">
            <a:extLst>
              <a:ext uri="{FF2B5EF4-FFF2-40B4-BE49-F238E27FC236}">
                <a16:creationId xmlns:a16="http://schemas.microsoft.com/office/drawing/2014/main" id="{BEB3A141-6558-B848-2022-CBBE6450236A}"/>
              </a:ext>
            </a:extLst>
          </p:cNvPr>
          <p:cNvSpPr/>
          <p:nvPr userDrawn="1"/>
        </p:nvSpPr>
        <p:spPr>
          <a:xfrm>
            <a:off x="760320" y="1143050"/>
            <a:ext cx="9907200" cy="5143210"/>
          </a:xfrm>
          <a:prstGeom prst="rect">
            <a:avLst/>
          </a:prstGeom>
          <a:gradFill flip="none" rotWithShape="1">
            <a:gsLst>
              <a:gs pos="0">
                <a:srgbClr val="1E2A78"/>
              </a:gs>
              <a:gs pos="0">
                <a:srgbClr val="16184E"/>
              </a:gs>
              <a:gs pos="50000">
                <a:srgbClr val="1E2A78">
                  <a:shade val="67500"/>
                  <a:satMod val="115000"/>
                </a:srgbClr>
              </a:gs>
              <a:gs pos="100000">
                <a:srgbClr val="1E2A78"/>
              </a:gs>
            </a:gsLst>
            <a:lin ang="1620000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Deutsche Bank Text" panose="020B0503020202030204" pitchFamily="34" charset="0"/>
              <a:ea typeface="Deutsche Bank Text" panose="020B0503020202030204" pitchFamily="34" charset="0"/>
              <a:cs typeface="Deutsche Bank Text" panose="020B0503020202030204" pitchFamily="34" charset="0"/>
              <a:sym typeface="Calibri"/>
            </a:endParaRPr>
          </a:p>
        </p:txBody>
      </p:sp>
      <p:sp>
        <p:nvSpPr>
          <p:cNvPr id="2" name="Textplatzhalter 28">
            <a:extLst>
              <a:ext uri="{FF2B5EF4-FFF2-40B4-BE49-F238E27FC236}">
                <a16:creationId xmlns:a16="http://schemas.microsoft.com/office/drawing/2014/main" id="{CA990533-1AB6-AD8B-9943-917D9C9EEF73}"/>
              </a:ext>
            </a:extLst>
          </p:cNvPr>
          <p:cNvSpPr>
            <a:spLocks noGrp="1"/>
          </p:cNvSpPr>
          <p:nvPr>
            <p:ph type="body" sz="quarter" idx="11" hasCustomPrompt="1"/>
          </p:nvPr>
        </p:nvSpPr>
        <p:spPr>
          <a:xfrm>
            <a:off x="1146241" y="1430071"/>
            <a:ext cx="9143040" cy="2609864"/>
          </a:xfrm>
          <a:prstGeom prst="rect">
            <a:avLst/>
          </a:prstGeom>
        </p:spPr>
        <p:txBody>
          <a:bodyPr lIns="0" tIns="0" rIns="0" bIns="0" anchor="b" anchorCtr="0">
            <a:noAutofit/>
          </a:bodyPr>
          <a:lstStyle>
            <a:lvl1pPr>
              <a:lnSpc>
                <a:spcPct val="90000"/>
              </a:lnSpc>
              <a:defRPr sz="3629">
                <a:solidFill>
                  <a:srgbClr val="00A3E0"/>
                </a:solidFill>
              </a:defRPr>
            </a:lvl1pPr>
            <a:lvl2pPr>
              <a:lnSpc>
                <a:spcPct val="90000"/>
              </a:lnSpc>
              <a:defRPr sz="3629"/>
            </a:lvl2pPr>
          </a:lstStyle>
          <a:p>
            <a:pPr lvl="0"/>
            <a:r>
              <a:rPr lang="en-GB" noProof="0" dirty="0"/>
              <a:t>Click to edit topline</a:t>
            </a:r>
          </a:p>
          <a:p>
            <a:pPr lvl="1"/>
            <a:r>
              <a:rPr lang="en-GB" noProof="0" dirty="0"/>
              <a:t>Click to edit chapter headline</a:t>
            </a:r>
          </a:p>
        </p:txBody>
      </p:sp>
      <p:sp>
        <p:nvSpPr>
          <p:cNvPr id="3" name="Freeform 4">
            <a:extLst>
              <a:ext uri="{FF2B5EF4-FFF2-40B4-BE49-F238E27FC236}">
                <a16:creationId xmlns:a16="http://schemas.microsoft.com/office/drawing/2014/main" id="{FB31D5BD-3B98-76B2-078C-549248A7D1C8}"/>
              </a:ext>
            </a:extLst>
          </p:cNvPr>
          <p:cNvSpPr>
            <a:spLocks noEditPoints="1"/>
          </p:cNvSpPr>
          <p:nvPr userDrawn="1"/>
        </p:nvSpPr>
        <p:spPr bwMode="black">
          <a:xfrm>
            <a:off x="10668094" y="571524"/>
            <a:ext cx="761953" cy="571525"/>
          </a:xfrm>
          <a:custGeom>
            <a:avLst/>
            <a:gdLst/>
            <a:ahLst/>
            <a:cxnLst>
              <a:cxn ang="0">
                <a:pos x="2286" y="2285"/>
              </a:cxn>
              <a:cxn ang="0">
                <a:pos x="2286" y="14035"/>
              </a:cxn>
              <a:cxn ang="0">
                <a:pos x="14035" y="14035"/>
              </a:cxn>
              <a:cxn ang="0">
                <a:pos x="14035" y="2285"/>
              </a:cxn>
              <a:cxn ang="0">
                <a:pos x="2286" y="2285"/>
              </a:cxn>
              <a:cxn ang="0">
                <a:pos x="3590" y="12404"/>
              </a:cxn>
              <a:cxn ang="0">
                <a:pos x="6527" y="12404"/>
              </a:cxn>
              <a:cxn ang="0">
                <a:pos x="12730" y="3917"/>
              </a:cxn>
              <a:cxn ang="0">
                <a:pos x="9792" y="3917"/>
              </a:cxn>
              <a:cxn ang="0">
                <a:pos x="3590" y="12404"/>
              </a:cxn>
              <a:cxn ang="0">
                <a:pos x="0" y="0"/>
              </a:cxn>
              <a:cxn ang="0">
                <a:pos x="16320" y="0"/>
              </a:cxn>
              <a:cxn ang="0">
                <a:pos x="16320" y="16320"/>
              </a:cxn>
              <a:cxn ang="0">
                <a:pos x="0" y="16320"/>
              </a:cxn>
              <a:cxn ang="0">
                <a:pos x="0" y="0"/>
              </a:cxn>
            </a:cxnLst>
            <a:rect l="0" t="0" r="r" b="b"/>
            <a:pathLst>
              <a:path w="16320" h="16320">
                <a:moveTo>
                  <a:pt x="2286" y="2285"/>
                </a:moveTo>
                <a:lnTo>
                  <a:pt x="2286" y="14035"/>
                </a:lnTo>
                <a:lnTo>
                  <a:pt x="14035" y="14035"/>
                </a:lnTo>
                <a:lnTo>
                  <a:pt x="14035" y="2285"/>
                </a:lnTo>
                <a:lnTo>
                  <a:pt x="2286" y="2285"/>
                </a:lnTo>
                <a:close/>
                <a:moveTo>
                  <a:pt x="3590" y="12404"/>
                </a:moveTo>
                <a:lnTo>
                  <a:pt x="6527" y="12404"/>
                </a:lnTo>
                <a:lnTo>
                  <a:pt x="12730" y="3917"/>
                </a:lnTo>
                <a:lnTo>
                  <a:pt x="9792" y="3917"/>
                </a:lnTo>
                <a:lnTo>
                  <a:pt x="3590" y="12404"/>
                </a:lnTo>
                <a:close/>
                <a:moveTo>
                  <a:pt x="0" y="0"/>
                </a:moveTo>
                <a:lnTo>
                  <a:pt x="16320" y="0"/>
                </a:lnTo>
                <a:lnTo>
                  <a:pt x="16320" y="16320"/>
                </a:lnTo>
                <a:lnTo>
                  <a:pt x="0" y="16320"/>
                </a:lnTo>
                <a:lnTo>
                  <a:pt x="0" y="0"/>
                </a:lnTo>
                <a:close/>
              </a:path>
            </a:pathLst>
          </a:custGeom>
          <a:solidFill>
            <a:schemeClr val="bg1"/>
          </a:solidFill>
          <a:ln w="9525">
            <a:noFill/>
            <a:round/>
            <a:headEnd/>
            <a:tailEnd/>
          </a:ln>
        </p:spPr>
        <p:txBody>
          <a:bodyPr/>
          <a:lstStyle/>
          <a:p>
            <a:pPr>
              <a:defRPr/>
            </a:pPr>
            <a:endParaRPr lang="en-GB" sz="1810" dirty="0">
              <a:latin typeface="Deutsche Bank Text" panose="020B0503020202030204" pitchFamily="34" charset="0"/>
              <a:cs typeface="Deutsche Bank Text" panose="020B0503020202030204" pitchFamily="34" charset="0"/>
            </a:endParaRPr>
          </a:p>
        </p:txBody>
      </p:sp>
    </p:spTree>
    <p:extLst>
      <p:ext uri="{BB962C8B-B14F-4D97-AF65-F5344CB8AC3E}">
        <p14:creationId xmlns:p14="http://schemas.microsoft.com/office/powerpoint/2010/main" val="671442"/>
      </p:ext>
    </p:extLst>
  </p:cSld>
  <p:clrMapOvr>
    <a:masterClrMapping/>
  </p:clrMapOvr>
  <p:transition>
    <p:wipe dir="r"/>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1c 1p">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D3A92151-B6D0-8782-A8E4-6A94BC6E4793}"/>
              </a:ext>
            </a:extLst>
          </p:cNvPr>
          <p:cNvSpPr>
            <a:spLocks noGrp="1"/>
          </p:cNvSpPr>
          <p:nvPr>
            <p:ph sz="quarter" idx="10" hasCustomPrompt="1"/>
          </p:nvPr>
        </p:nvSpPr>
        <p:spPr>
          <a:xfrm>
            <a:off x="435841" y="979303"/>
            <a:ext cx="11320758" cy="522630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liennummernplatzhalter 1">
            <a:extLst>
              <a:ext uri="{FF2B5EF4-FFF2-40B4-BE49-F238E27FC236}">
                <a16:creationId xmlns:a16="http://schemas.microsoft.com/office/drawing/2014/main" id="{B2BA9447-5469-7868-0768-22587B228869}"/>
              </a:ext>
            </a:extLst>
          </p:cNvPr>
          <p:cNvSpPr>
            <a:spLocks noGrp="1"/>
          </p:cNvSpPr>
          <p:nvPr>
            <p:ph type="sldNum" sz="quarter" idx="4"/>
          </p:nvPr>
        </p:nvSpPr>
        <p:spPr>
          <a:xfrm>
            <a:off x="11322241" y="6533017"/>
            <a:ext cx="434358" cy="162910"/>
          </a:xfrm>
          <a:prstGeom prst="rect">
            <a:avLst/>
          </a:prstGeom>
        </p:spPr>
        <p:txBody>
          <a:bodyPr vert="horz" lIns="0" tIns="0" rIns="0" bIns="0" rtlCol="0" anchor="t" anchorCtr="0"/>
          <a:lstStyle>
            <a:lvl1pPr algn="r">
              <a:lnSpc>
                <a:spcPts val="816"/>
              </a:lnSpc>
              <a:defRPr sz="816">
                <a:solidFill>
                  <a:schemeClr val="tx1"/>
                </a:solidFill>
                <a:latin typeface="+mn-lt"/>
                <a:ea typeface="Deutsche Bank Text" panose="020B0503020202030204" pitchFamily="34" charset="0"/>
                <a:cs typeface="Deutsche Bank Text" panose="020B0503020202030204" pitchFamily="34" charset="0"/>
              </a:defRPr>
            </a:lvl1pPr>
          </a:lstStyle>
          <a:p>
            <a:fld id="{D71DA9FD-6EF8-4CC5-AF9B-B6159B5B937C}" type="slidenum">
              <a:rPr lang="en-GB" noProof="1" smtClean="0"/>
              <a:pPr/>
              <a:t>‹#›</a:t>
            </a:fld>
            <a:endParaRPr lang="en-GB" noProof="1"/>
          </a:p>
        </p:txBody>
      </p:sp>
      <p:sp>
        <p:nvSpPr>
          <p:cNvPr id="4" name="Fußzeilenplatzhalter 2">
            <a:extLst>
              <a:ext uri="{FF2B5EF4-FFF2-40B4-BE49-F238E27FC236}">
                <a16:creationId xmlns:a16="http://schemas.microsoft.com/office/drawing/2014/main" id="{79060EB8-A355-7AC2-E7DC-98C64B9790F2}"/>
              </a:ext>
            </a:extLst>
          </p:cNvPr>
          <p:cNvSpPr>
            <a:spLocks noGrp="1"/>
          </p:cNvSpPr>
          <p:nvPr>
            <p:ph type="ftr" sz="quarter" idx="3"/>
          </p:nvPr>
        </p:nvSpPr>
        <p:spPr>
          <a:xfrm>
            <a:off x="3082432" y="6533018"/>
            <a:ext cx="5971147" cy="162759"/>
          </a:xfrm>
          <a:prstGeom prst="rect">
            <a:avLst/>
          </a:prstGeom>
        </p:spPr>
        <p:txBody>
          <a:bodyPr vert="horz" lIns="0" tIns="0" rIns="0" bIns="0" rtlCol="0" anchor="t" anchorCtr="0"/>
          <a:lstStyle>
            <a:lvl1pPr algn="l">
              <a:lnSpc>
                <a:spcPts val="816"/>
              </a:lnSpc>
              <a:defRPr sz="816">
                <a:solidFill>
                  <a:srgbClr val="1E2A78"/>
                </a:solidFill>
                <a:latin typeface="+mn-lt"/>
                <a:cs typeface="Deutsche Bank Text" panose="020B0503020202030204" pitchFamily="34" charset="0"/>
              </a:defRPr>
            </a:lvl1pPr>
          </a:lstStyle>
          <a:p>
            <a:pPr>
              <a:defRPr/>
            </a:pPr>
            <a:r>
              <a:rPr lang="en-GB" dirty="0">
                <a:ea typeface="Deutsche Bank Text" panose="020B0503020202030204" pitchFamily="34" charset="0"/>
              </a:rPr>
              <a:t>Speaker name. Name of event or project. Date</a:t>
            </a:r>
          </a:p>
        </p:txBody>
      </p:sp>
      <p:sp>
        <p:nvSpPr>
          <p:cNvPr id="3" name="Title Placeholder 4">
            <a:extLst>
              <a:ext uri="{FF2B5EF4-FFF2-40B4-BE49-F238E27FC236}">
                <a16:creationId xmlns:a16="http://schemas.microsoft.com/office/drawing/2014/main" id="{0A14A00F-7504-7615-9994-00AB28EECB8F}"/>
              </a:ext>
            </a:extLst>
          </p:cNvPr>
          <p:cNvSpPr>
            <a:spLocks noGrp="1"/>
          </p:cNvSpPr>
          <p:nvPr>
            <p:ph type="title"/>
          </p:nvPr>
        </p:nvSpPr>
        <p:spPr>
          <a:xfrm>
            <a:off x="411266" y="308481"/>
            <a:ext cx="10475135" cy="508086"/>
          </a:xfrm>
          <a:prstGeom prst="rect">
            <a:avLst/>
          </a:prstGeom>
        </p:spPr>
        <p:txBody>
          <a:bodyPr vert="horz" lIns="0" tIns="0" rIns="0" bIns="0" rtlCol="0" anchor="t" anchorCtr="0">
            <a:noAutofit/>
          </a:bodyPr>
          <a:lstStyle/>
          <a:p>
            <a:r>
              <a:rPr lang="en-GB" noProof="0" dirty="0"/>
              <a:t>Edit Master title style</a:t>
            </a:r>
          </a:p>
        </p:txBody>
      </p:sp>
    </p:spTree>
    <p:extLst>
      <p:ext uri="{BB962C8B-B14F-4D97-AF65-F5344CB8AC3E}">
        <p14:creationId xmlns:p14="http://schemas.microsoft.com/office/powerpoint/2010/main" val="258312913"/>
      </p:ext>
    </p:extLst>
  </p:cSld>
  <p:clrMapOvr>
    <a:masterClrMapping/>
  </p:clrMapOvr>
  <p:transition>
    <p:wipe dir="r"/>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2c 2p">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D3A92151-B6D0-8782-A8E4-6A94BC6E4793}"/>
              </a:ext>
            </a:extLst>
          </p:cNvPr>
          <p:cNvSpPr>
            <a:spLocks noGrp="1"/>
          </p:cNvSpPr>
          <p:nvPr>
            <p:ph sz="quarter" idx="10" hasCustomPrompt="1"/>
          </p:nvPr>
        </p:nvSpPr>
        <p:spPr>
          <a:xfrm>
            <a:off x="435402" y="979303"/>
            <a:ext cx="5551370" cy="253059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Inhaltsplatzhalter 13">
            <a:extLst>
              <a:ext uri="{FF2B5EF4-FFF2-40B4-BE49-F238E27FC236}">
                <a16:creationId xmlns:a16="http://schemas.microsoft.com/office/drawing/2014/main" id="{54D13192-5D33-EA9A-E52F-CF35A0371181}"/>
              </a:ext>
            </a:extLst>
          </p:cNvPr>
          <p:cNvSpPr>
            <a:spLocks noGrp="1"/>
          </p:cNvSpPr>
          <p:nvPr>
            <p:ph sz="quarter" idx="11" hasCustomPrompt="1"/>
          </p:nvPr>
        </p:nvSpPr>
        <p:spPr>
          <a:xfrm>
            <a:off x="6202326" y="979303"/>
            <a:ext cx="5551370" cy="253059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Inhaltsplatzhalter 13">
            <a:extLst>
              <a:ext uri="{FF2B5EF4-FFF2-40B4-BE49-F238E27FC236}">
                <a16:creationId xmlns:a16="http://schemas.microsoft.com/office/drawing/2014/main" id="{84CC4C7D-7F5D-1ADB-A30E-CEAD08A0BFE9}"/>
              </a:ext>
            </a:extLst>
          </p:cNvPr>
          <p:cNvSpPr>
            <a:spLocks noGrp="1"/>
          </p:cNvSpPr>
          <p:nvPr>
            <p:ph sz="quarter" idx="12" hasCustomPrompt="1"/>
          </p:nvPr>
        </p:nvSpPr>
        <p:spPr>
          <a:xfrm>
            <a:off x="435400" y="3673825"/>
            <a:ext cx="5551370" cy="253183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Inhaltsplatzhalter 13">
            <a:extLst>
              <a:ext uri="{FF2B5EF4-FFF2-40B4-BE49-F238E27FC236}">
                <a16:creationId xmlns:a16="http://schemas.microsoft.com/office/drawing/2014/main" id="{5C26C813-FC2A-E649-F811-FFA8D670A892}"/>
              </a:ext>
            </a:extLst>
          </p:cNvPr>
          <p:cNvSpPr>
            <a:spLocks noGrp="1"/>
          </p:cNvSpPr>
          <p:nvPr>
            <p:ph sz="quarter" idx="13" hasCustomPrompt="1"/>
          </p:nvPr>
        </p:nvSpPr>
        <p:spPr>
          <a:xfrm>
            <a:off x="6204852" y="3674076"/>
            <a:ext cx="5551370" cy="25315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2" name="Foliennummernplatzhalter 1">
            <a:extLst>
              <a:ext uri="{FF2B5EF4-FFF2-40B4-BE49-F238E27FC236}">
                <a16:creationId xmlns:a16="http://schemas.microsoft.com/office/drawing/2014/main" id="{9C8189E2-FDC1-D1C8-3866-1309E6F961C9}"/>
              </a:ext>
            </a:extLst>
          </p:cNvPr>
          <p:cNvSpPr>
            <a:spLocks noGrp="1"/>
          </p:cNvSpPr>
          <p:nvPr>
            <p:ph type="sldNum" sz="quarter" idx="4"/>
          </p:nvPr>
        </p:nvSpPr>
        <p:spPr>
          <a:xfrm>
            <a:off x="11322241" y="6533017"/>
            <a:ext cx="434358" cy="162910"/>
          </a:xfrm>
          <a:prstGeom prst="rect">
            <a:avLst/>
          </a:prstGeom>
        </p:spPr>
        <p:txBody>
          <a:bodyPr vert="horz" lIns="0" tIns="0" rIns="0" bIns="0" rtlCol="0" anchor="t" anchorCtr="0"/>
          <a:lstStyle>
            <a:lvl1pPr algn="r">
              <a:lnSpc>
                <a:spcPts val="816"/>
              </a:lnSpc>
              <a:defRPr sz="816">
                <a:solidFill>
                  <a:schemeClr val="tx1"/>
                </a:solidFill>
                <a:latin typeface="+mn-lt"/>
                <a:ea typeface="Deutsche Bank Text" panose="020B0503020202030204" pitchFamily="34" charset="0"/>
                <a:cs typeface="Deutsche Bank Text" panose="020B0503020202030204" pitchFamily="34" charset="0"/>
              </a:defRPr>
            </a:lvl1pPr>
          </a:lstStyle>
          <a:p>
            <a:fld id="{D71DA9FD-6EF8-4CC5-AF9B-B6159B5B937C}" type="slidenum">
              <a:rPr lang="en-GB" noProof="1" smtClean="0"/>
              <a:pPr/>
              <a:t>‹#›</a:t>
            </a:fld>
            <a:endParaRPr lang="en-GB" noProof="1"/>
          </a:p>
        </p:txBody>
      </p:sp>
      <p:sp>
        <p:nvSpPr>
          <p:cNvPr id="13" name="Fußzeilenplatzhalter 2">
            <a:extLst>
              <a:ext uri="{FF2B5EF4-FFF2-40B4-BE49-F238E27FC236}">
                <a16:creationId xmlns:a16="http://schemas.microsoft.com/office/drawing/2014/main" id="{70C378B8-63A2-BE4A-159E-B0A8A624686B}"/>
              </a:ext>
            </a:extLst>
          </p:cNvPr>
          <p:cNvSpPr>
            <a:spLocks noGrp="1"/>
          </p:cNvSpPr>
          <p:nvPr>
            <p:ph type="ftr" sz="quarter" idx="3"/>
          </p:nvPr>
        </p:nvSpPr>
        <p:spPr>
          <a:xfrm>
            <a:off x="3082432" y="6533018"/>
            <a:ext cx="5971147" cy="162759"/>
          </a:xfrm>
          <a:prstGeom prst="rect">
            <a:avLst/>
          </a:prstGeom>
        </p:spPr>
        <p:txBody>
          <a:bodyPr vert="horz" lIns="0" tIns="0" rIns="0" bIns="0" rtlCol="0" anchor="t" anchorCtr="0"/>
          <a:lstStyle>
            <a:lvl1pPr algn="l">
              <a:lnSpc>
                <a:spcPts val="816"/>
              </a:lnSpc>
              <a:defRPr sz="816">
                <a:solidFill>
                  <a:srgbClr val="1E2A78"/>
                </a:solidFill>
                <a:latin typeface="+mn-lt"/>
                <a:cs typeface="Deutsche Bank Text" panose="020B0503020202030204" pitchFamily="34" charset="0"/>
              </a:defRPr>
            </a:lvl1pPr>
          </a:lstStyle>
          <a:p>
            <a:pPr>
              <a:defRPr/>
            </a:pPr>
            <a:r>
              <a:rPr lang="en-GB" dirty="0">
                <a:ea typeface="Deutsche Bank Text" panose="020B0503020202030204" pitchFamily="34" charset="0"/>
              </a:rPr>
              <a:t>Speaker name. Name of event or project. Date</a:t>
            </a:r>
          </a:p>
        </p:txBody>
      </p:sp>
      <p:sp>
        <p:nvSpPr>
          <p:cNvPr id="3" name="Title Placeholder 4">
            <a:extLst>
              <a:ext uri="{FF2B5EF4-FFF2-40B4-BE49-F238E27FC236}">
                <a16:creationId xmlns:a16="http://schemas.microsoft.com/office/drawing/2014/main" id="{62DB47A4-C4E5-39BE-E3EF-DD81CF9A5D73}"/>
              </a:ext>
            </a:extLst>
          </p:cNvPr>
          <p:cNvSpPr>
            <a:spLocks noGrp="1"/>
          </p:cNvSpPr>
          <p:nvPr>
            <p:ph type="title"/>
          </p:nvPr>
        </p:nvSpPr>
        <p:spPr>
          <a:xfrm>
            <a:off x="411266" y="308481"/>
            <a:ext cx="10475135" cy="508086"/>
          </a:xfrm>
          <a:prstGeom prst="rect">
            <a:avLst/>
          </a:prstGeom>
        </p:spPr>
        <p:txBody>
          <a:bodyPr vert="horz" lIns="0" tIns="0" rIns="0" bIns="0" rtlCol="0" anchor="t" anchorCtr="0">
            <a:noAutofit/>
          </a:bodyPr>
          <a:lstStyle/>
          <a:p>
            <a:r>
              <a:rPr lang="en-GB" noProof="0" dirty="0"/>
              <a:t>Edit Master title style</a:t>
            </a:r>
          </a:p>
        </p:txBody>
      </p:sp>
    </p:spTree>
    <p:extLst>
      <p:ext uri="{BB962C8B-B14F-4D97-AF65-F5344CB8AC3E}">
        <p14:creationId xmlns:p14="http://schemas.microsoft.com/office/powerpoint/2010/main" val="3638003057"/>
      </p:ext>
    </p:extLst>
  </p:cSld>
  <p:clrMapOvr>
    <a:masterClrMapping/>
  </p:clrMapOvr>
  <p:transition>
    <p:wipe dir="r"/>
  </p:transition>
  <p:extLst>
    <p:ext uri="{DCECCB84-F9BA-43D5-87BE-67443E8EF086}">
      <p15:sldGuideLst xmlns:p15="http://schemas.microsoft.com/office/powerpoint/2012/main">
        <p15:guide id="1" pos="3175">
          <p15:clr>
            <a:srgbClr val="FBAE40"/>
          </p15:clr>
        </p15:guide>
        <p15:guide id="2" pos="3232">
          <p15:clr>
            <a:srgbClr val="FBAE40"/>
          </p15:clr>
        </p15:guide>
        <p15:guide id="3" pos="3119">
          <p15:clr>
            <a:srgbClr val="FBAE40"/>
          </p15:clr>
        </p15:guide>
        <p15:guide id="4" orient="horz" pos="2551">
          <p15:clr>
            <a:srgbClr val="FBAE40"/>
          </p15:clr>
        </p15:guide>
        <p15:guide id="5" orient="horz" pos="243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c">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0CAC88D1-244E-446D-8A03-B95B1977963B}"/>
              </a:ext>
            </a:extLst>
          </p:cNvPr>
          <p:cNvSpPr>
            <a:spLocks noGrp="1"/>
          </p:cNvSpPr>
          <p:nvPr>
            <p:ph type="body" sz="quarter" idx="23" hasCustomPrompt="1"/>
          </p:nvPr>
        </p:nvSpPr>
        <p:spPr>
          <a:xfrm>
            <a:off x="435841" y="979303"/>
            <a:ext cx="11307427" cy="5226309"/>
          </a:xfrm>
        </p:spPr>
        <p:txBody>
          <a:bodyPr numCol="2" spcCol="273600"/>
          <a:lstStyle>
            <a:lvl1pPr marL="195955" indent="-195955">
              <a:lnSpc>
                <a:spcPct val="100000"/>
              </a:lnSpc>
              <a:spcBef>
                <a:spcPts val="1089"/>
              </a:spcBef>
              <a:buFont typeface="+mj-lt"/>
              <a:buAutoNum type="arabicPeriod"/>
              <a:defRPr sz="1089"/>
            </a:lvl1pPr>
            <a:lvl2pPr marL="457229" indent="-261274">
              <a:lnSpc>
                <a:spcPct val="100000"/>
              </a:lnSpc>
              <a:buFont typeface="+mj-lt"/>
              <a:buNone/>
              <a:tabLst>
                <a:tab pos="9567830" algn="r"/>
              </a:tabLst>
              <a:defRPr sz="1089" u="none"/>
            </a:lvl2pPr>
          </a:lstStyle>
          <a:p>
            <a:pPr lvl="0"/>
            <a:r>
              <a:rPr lang="en-GB" noProof="0" dirty="0"/>
              <a:t>Chapter</a:t>
            </a:r>
          </a:p>
          <a:p>
            <a:pPr lvl="1"/>
            <a:r>
              <a:rPr lang="en-GB" noProof="0" dirty="0"/>
              <a:t>1.1	Subchapter	Page X</a:t>
            </a:r>
          </a:p>
        </p:txBody>
      </p:sp>
      <p:sp>
        <p:nvSpPr>
          <p:cNvPr id="2" name="Foliennummernplatzhalter 1">
            <a:extLst>
              <a:ext uri="{FF2B5EF4-FFF2-40B4-BE49-F238E27FC236}">
                <a16:creationId xmlns:a16="http://schemas.microsoft.com/office/drawing/2014/main" id="{10EA964F-0994-0B27-683C-C6406AED62AC}"/>
              </a:ext>
            </a:extLst>
          </p:cNvPr>
          <p:cNvSpPr>
            <a:spLocks noGrp="1"/>
          </p:cNvSpPr>
          <p:nvPr>
            <p:ph type="sldNum" sz="quarter" idx="4"/>
          </p:nvPr>
        </p:nvSpPr>
        <p:spPr>
          <a:xfrm>
            <a:off x="11322241" y="6533017"/>
            <a:ext cx="434358" cy="162910"/>
          </a:xfrm>
          <a:prstGeom prst="rect">
            <a:avLst/>
          </a:prstGeom>
        </p:spPr>
        <p:txBody>
          <a:bodyPr vert="horz" lIns="0" tIns="0" rIns="0" bIns="0" rtlCol="0" anchor="t" anchorCtr="0"/>
          <a:lstStyle>
            <a:lvl1pPr algn="r">
              <a:lnSpc>
                <a:spcPts val="816"/>
              </a:lnSpc>
              <a:defRPr sz="816">
                <a:solidFill>
                  <a:schemeClr val="tx1"/>
                </a:solidFill>
                <a:latin typeface="+mn-lt"/>
                <a:ea typeface="Deutsche Bank Text" panose="020B0503020202030204" pitchFamily="34" charset="0"/>
                <a:cs typeface="Deutsche Bank Text" panose="020B0503020202030204" pitchFamily="34" charset="0"/>
              </a:defRPr>
            </a:lvl1pPr>
          </a:lstStyle>
          <a:p>
            <a:fld id="{D71DA9FD-6EF8-4CC5-AF9B-B6159B5B937C}" type="slidenum">
              <a:rPr lang="en-GB" noProof="1" smtClean="0"/>
              <a:pPr/>
              <a:t>‹#›</a:t>
            </a:fld>
            <a:endParaRPr lang="en-GB" noProof="1"/>
          </a:p>
        </p:txBody>
      </p:sp>
      <p:sp>
        <p:nvSpPr>
          <p:cNvPr id="3" name="Fußzeilenplatzhalter 2">
            <a:extLst>
              <a:ext uri="{FF2B5EF4-FFF2-40B4-BE49-F238E27FC236}">
                <a16:creationId xmlns:a16="http://schemas.microsoft.com/office/drawing/2014/main" id="{9EBCA0C4-93B3-F2A8-64EE-C45A2459D7C0}"/>
              </a:ext>
            </a:extLst>
          </p:cNvPr>
          <p:cNvSpPr>
            <a:spLocks noGrp="1"/>
          </p:cNvSpPr>
          <p:nvPr>
            <p:ph type="ftr" sz="quarter" idx="3"/>
          </p:nvPr>
        </p:nvSpPr>
        <p:spPr>
          <a:xfrm>
            <a:off x="3082432" y="6533018"/>
            <a:ext cx="5971147" cy="162759"/>
          </a:xfrm>
          <a:prstGeom prst="rect">
            <a:avLst/>
          </a:prstGeom>
        </p:spPr>
        <p:txBody>
          <a:bodyPr vert="horz" lIns="0" tIns="0" rIns="0" bIns="0" rtlCol="0" anchor="t" anchorCtr="0"/>
          <a:lstStyle>
            <a:lvl1pPr algn="l">
              <a:lnSpc>
                <a:spcPts val="816"/>
              </a:lnSpc>
              <a:defRPr sz="816">
                <a:solidFill>
                  <a:srgbClr val="1E2A78"/>
                </a:solidFill>
                <a:latin typeface="+mn-lt"/>
                <a:cs typeface="Deutsche Bank Text" panose="020B0503020202030204" pitchFamily="34" charset="0"/>
              </a:defRPr>
            </a:lvl1pPr>
          </a:lstStyle>
          <a:p>
            <a:pPr>
              <a:defRPr/>
            </a:pPr>
            <a:r>
              <a:rPr lang="en-GB" dirty="0">
                <a:ea typeface="Deutsche Bank Text" panose="020B0503020202030204" pitchFamily="34" charset="0"/>
              </a:rPr>
              <a:t>Speaker name. Name of event or project. Date</a:t>
            </a:r>
          </a:p>
        </p:txBody>
      </p:sp>
      <p:sp>
        <p:nvSpPr>
          <p:cNvPr id="5" name="Title Placeholder 4">
            <a:extLst>
              <a:ext uri="{FF2B5EF4-FFF2-40B4-BE49-F238E27FC236}">
                <a16:creationId xmlns:a16="http://schemas.microsoft.com/office/drawing/2014/main" id="{161D97B7-C09D-F9A6-9C6B-2D428912D0EB}"/>
              </a:ext>
            </a:extLst>
          </p:cNvPr>
          <p:cNvSpPr>
            <a:spLocks noGrp="1"/>
          </p:cNvSpPr>
          <p:nvPr>
            <p:ph type="title"/>
          </p:nvPr>
        </p:nvSpPr>
        <p:spPr>
          <a:xfrm>
            <a:off x="411266" y="308481"/>
            <a:ext cx="10475135" cy="508086"/>
          </a:xfrm>
          <a:prstGeom prst="rect">
            <a:avLst/>
          </a:prstGeom>
        </p:spPr>
        <p:txBody>
          <a:bodyPr vert="horz" lIns="0" tIns="0" rIns="0" bIns="0" rtlCol="0" anchor="t" anchorCtr="0">
            <a:noAutofit/>
          </a:bodyPr>
          <a:lstStyle/>
          <a:p>
            <a:r>
              <a:rPr lang="en-GB" noProof="0" dirty="0"/>
              <a:t>Edit Master title style</a:t>
            </a:r>
          </a:p>
        </p:txBody>
      </p:sp>
    </p:spTree>
    <p:extLst>
      <p:ext uri="{BB962C8B-B14F-4D97-AF65-F5344CB8AC3E}">
        <p14:creationId xmlns:p14="http://schemas.microsoft.com/office/powerpoint/2010/main" val="3277637658"/>
      </p:ext>
    </p:extLst>
  </p:cSld>
  <p:clrMapOvr>
    <a:masterClrMapping/>
  </p:clrMapOvr>
  <p:transition>
    <p:wipe dir="r"/>
  </p:transition>
  <p:extLst>
    <p:ext uri="{DCECCB84-F9BA-43D5-87BE-67443E8EF086}">
      <p15:sldGuideLst xmlns:p15="http://schemas.microsoft.com/office/powerpoint/2012/main">
        <p15:guide id="1" pos="3175">
          <p15:clr>
            <a:srgbClr val="FBAE40"/>
          </p15:clr>
        </p15:guide>
        <p15:guide id="2" pos="3275">
          <p15:clr>
            <a:srgbClr val="FBAE40"/>
          </p15:clr>
        </p15:guide>
        <p15:guide id="3" pos="30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388-836C-9B6A-7953-45C4C7FF5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3BB843-F4C7-3E83-8386-F6E4586E9C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7DC61-560F-7758-FCCA-155726F768DC}"/>
              </a:ext>
            </a:extLst>
          </p:cNvPr>
          <p:cNvSpPr>
            <a:spLocks noGrp="1"/>
          </p:cNvSpPr>
          <p:nvPr>
            <p:ph type="dt" sz="half" idx="10"/>
          </p:nvPr>
        </p:nvSpPr>
        <p:spPr/>
        <p:txBody>
          <a:bodyPr/>
          <a:lstStyle/>
          <a:p>
            <a:fld id="{29BDB29F-C46D-CE43-8197-A24C8ADDB53A}" type="datetimeFigureOut">
              <a:rPr lang="en-US" smtClean="0"/>
              <a:t>7/18/25</a:t>
            </a:fld>
            <a:endParaRPr lang="en-US"/>
          </a:p>
        </p:txBody>
      </p:sp>
      <p:sp>
        <p:nvSpPr>
          <p:cNvPr id="5" name="Footer Placeholder 4">
            <a:extLst>
              <a:ext uri="{FF2B5EF4-FFF2-40B4-BE49-F238E27FC236}">
                <a16:creationId xmlns:a16="http://schemas.microsoft.com/office/drawing/2014/main" id="{452010BC-205C-AB17-F621-A94D9A8FF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42EE7-06D1-BC19-8F4E-D5D480FACEB2}"/>
              </a:ext>
            </a:extLst>
          </p:cNvPr>
          <p:cNvSpPr>
            <a:spLocks noGrp="1"/>
          </p:cNvSpPr>
          <p:nvPr>
            <p:ph type="sldNum" sz="quarter" idx="12"/>
          </p:nvPr>
        </p:nvSpPr>
        <p:spPr/>
        <p:txBody>
          <a:bodyPr/>
          <a:lstStyle/>
          <a:p>
            <a:fld id="{2006F9A2-29DD-8545-B86F-7C49E2A51CB1}" type="slidenum">
              <a:rPr lang="en-US" smtClean="0"/>
              <a:t>‹#›</a:t>
            </a:fld>
            <a:endParaRPr lang="en-US"/>
          </a:p>
        </p:txBody>
      </p:sp>
    </p:spTree>
    <p:extLst>
      <p:ext uri="{BB962C8B-B14F-4D97-AF65-F5344CB8AC3E}">
        <p14:creationId xmlns:p14="http://schemas.microsoft.com/office/powerpoint/2010/main" val="3757691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Title Motif e">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87C31EB-3667-1D0B-590E-4114D588661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40" y="2119"/>
            <a:ext cx="12190717" cy="6857998"/>
          </a:xfrm>
          <a:prstGeom prst="rect">
            <a:avLst/>
          </a:prstGeom>
        </p:spPr>
      </p:pic>
      <p:sp>
        <p:nvSpPr>
          <p:cNvPr id="6" name="Google Shape;12;p7">
            <a:extLst>
              <a:ext uri="{FF2B5EF4-FFF2-40B4-BE49-F238E27FC236}">
                <a16:creationId xmlns:a16="http://schemas.microsoft.com/office/drawing/2014/main" id="{9C7B523F-D19C-1ECC-5541-927E95507DE2}"/>
              </a:ext>
            </a:extLst>
          </p:cNvPr>
          <p:cNvSpPr/>
          <p:nvPr userDrawn="1"/>
        </p:nvSpPr>
        <p:spPr>
          <a:xfrm>
            <a:off x="761954" y="1142041"/>
            <a:ext cx="9905567" cy="5144434"/>
          </a:xfrm>
          <a:prstGeom prst="rect">
            <a:avLst/>
          </a:prstGeom>
          <a:solidFill>
            <a:srgbClr val="1E2A78">
              <a:alpha val="7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Deutsche Bank Text" panose="020B0503020202030204" pitchFamily="34" charset="0"/>
              <a:ea typeface="Deutsche Bank Text" panose="020B0503020202030204" pitchFamily="34" charset="0"/>
              <a:cs typeface="Deutsche Bank Text" panose="020B0503020202030204" pitchFamily="34" charset="0"/>
              <a:sym typeface="Calibri"/>
            </a:endParaRPr>
          </a:p>
        </p:txBody>
      </p:sp>
      <p:sp>
        <p:nvSpPr>
          <p:cNvPr id="2" name="TextBox 19">
            <a:extLst>
              <a:ext uri="{FF2B5EF4-FFF2-40B4-BE49-F238E27FC236}">
                <a16:creationId xmlns:a16="http://schemas.microsoft.com/office/drawing/2014/main" id="{0E16D581-CF62-BC82-9035-2024214C0FA2}"/>
              </a:ext>
            </a:extLst>
          </p:cNvPr>
          <p:cNvSpPr txBox="1"/>
          <p:nvPr userDrawn="1"/>
        </p:nvSpPr>
        <p:spPr bwMode="auto">
          <a:xfrm>
            <a:off x="1146241" y="1430071"/>
            <a:ext cx="5443201" cy="406101"/>
          </a:xfrm>
          <a:prstGeom prst="rect">
            <a:avLst/>
          </a:prstGeom>
          <a:noFill/>
        </p:spPr>
        <p:txBody>
          <a:bodyPr wrap="none" lIns="0" tIns="0" rIns="0" bIns="0">
            <a:noAutofit/>
          </a:bodyPr>
          <a:lstStyle/>
          <a:p>
            <a:pPr>
              <a:lnSpc>
                <a:spcPts val="1452"/>
              </a:lnSpc>
              <a:defRPr/>
            </a:pPr>
            <a:r>
              <a:rPr lang="en-GB" sz="1452" dirty="0">
                <a:solidFill>
                  <a:schemeClr val="bg1"/>
                </a:solidFill>
                <a:latin typeface="+mn-lt"/>
                <a:ea typeface="Deutsche Bank Text" panose="020B0503020202030204" pitchFamily="34" charset="0"/>
                <a:cs typeface="Deutsche Bank Text" panose="020B0503020202030204" pitchFamily="34" charset="0"/>
              </a:rPr>
              <a:t>Deutsche Bank</a:t>
            </a:r>
          </a:p>
          <a:p>
            <a:pPr>
              <a:lnSpc>
                <a:spcPts val="1452"/>
              </a:lnSpc>
              <a:defRPr/>
            </a:pPr>
            <a:r>
              <a:rPr lang="en-GB" sz="1452" dirty="0">
                <a:solidFill>
                  <a:srgbClr val="00A3E0"/>
                </a:solidFill>
                <a:latin typeface="+mn-lt"/>
                <a:ea typeface="Deutsche Bank Text" panose="020B0503020202030204" pitchFamily="34" charset="0"/>
                <a:cs typeface="Deutsche Bank Text" panose="020B0503020202030204" pitchFamily="34" charset="0"/>
              </a:rPr>
              <a:t>Corporate Division</a:t>
            </a:r>
          </a:p>
        </p:txBody>
      </p:sp>
      <p:sp>
        <p:nvSpPr>
          <p:cNvPr id="4" name="Textplatzhalter 28">
            <a:extLst>
              <a:ext uri="{FF2B5EF4-FFF2-40B4-BE49-F238E27FC236}">
                <a16:creationId xmlns:a16="http://schemas.microsoft.com/office/drawing/2014/main" id="{12223723-47F5-5ABA-4F26-E1168061BA14}"/>
              </a:ext>
            </a:extLst>
          </p:cNvPr>
          <p:cNvSpPr>
            <a:spLocks noGrp="1"/>
          </p:cNvSpPr>
          <p:nvPr>
            <p:ph type="body" sz="quarter" idx="11" hasCustomPrompt="1"/>
          </p:nvPr>
        </p:nvSpPr>
        <p:spPr>
          <a:xfrm>
            <a:off x="1146241" y="1991323"/>
            <a:ext cx="9143040" cy="1549436"/>
          </a:xfrm>
          <a:prstGeom prst="rect">
            <a:avLst/>
          </a:prstGeom>
        </p:spPr>
        <p:txBody>
          <a:bodyPr lIns="0" tIns="0" rIns="0" bIns="0" anchor="b" anchorCtr="0">
            <a:noAutofit/>
          </a:bodyPr>
          <a:lstStyle>
            <a:lvl1pPr>
              <a:lnSpc>
                <a:spcPct val="90000"/>
              </a:lnSpc>
              <a:defRPr sz="3629">
                <a:solidFill>
                  <a:schemeClr val="bg1"/>
                </a:solidFill>
              </a:defRPr>
            </a:lvl1pPr>
          </a:lstStyle>
          <a:p>
            <a:pPr lvl="0"/>
            <a:r>
              <a:rPr lang="en-GB" noProof="0" dirty="0"/>
              <a:t>Click to edit headline</a:t>
            </a:r>
          </a:p>
        </p:txBody>
      </p:sp>
      <p:sp>
        <p:nvSpPr>
          <p:cNvPr id="11" name="Text Placeholder 3">
            <a:extLst>
              <a:ext uri="{FF2B5EF4-FFF2-40B4-BE49-F238E27FC236}">
                <a16:creationId xmlns:a16="http://schemas.microsoft.com/office/drawing/2014/main" id="{C5EA1C8D-DE02-CE49-AC28-3490B597D740}"/>
              </a:ext>
            </a:extLst>
          </p:cNvPr>
          <p:cNvSpPr>
            <a:spLocks noGrp="1"/>
          </p:cNvSpPr>
          <p:nvPr>
            <p:ph type="body" sz="quarter" idx="13" hasCustomPrompt="1"/>
          </p:nvPr>
        </p:nvSpPr>
        <p:spPr>
          <a:xfrm>
            <a:off x="1146241" y="5547463"/>
            <a:ext cx="9143040" cy="445636"/>
          </a:xfrm>
          <a:prstGeom prst="rect">
            <a:avLst/>
          </a:prstGeom>
        </p:spPr>
        <p:txBody>
          <a:bodyPr anchor="b" anchorCtr="0"/>
          <a:lstStyle>
            <a:lvl1pPr>
              <a:defRPr sz="1089">
                <a:solidFill>
                  <a:schemeClr val="bg1"/>
                </a:solidFill>
              </a:defRPr>
            </a:lvl1pPr>
          </a:lstStyle>
          <a:p>
            <a:pPr lvl="0"/>
            <a:r>
              <a:rPr lang="en-GB" dirty="0"/>
              <a:t>Date, Speaker name</a:t>
            </a:r>
          </a:p>
        </p:txBody>
      </p:sp>
      <p:sp>
        <p:nvSpPr>
          <p:cNvPr id="12" name="Textplatzhalter 4">
            <a:extLst>
              <a:ext uri="{FF2B5EF4-FFF2-40B4-BE49-F238E27FC236}">
                <a16:creationId xmlns:a16="http://schemas.microsoft.com/office/drawing/2014/main" id="{DAA092B3-60AD-0411-9654-33031EB459D5}"/>
              </a:ext>
            </a:extLst>
          </p:cNvPr>
          <p:cNvSpPr>
            <a:spLocks noGrp="1"/>
          </p:cNvSpPr>
          <p:nvPr>
            <p:ph type="body" sz="quarter" idx="10" hasCustomPrompt="1"/>
          </p:nvPr>
        </p:nvSpPr>
        <p:spPr>
          <a:xfrm>
            <a:off x="1146241" y="3540758"/>
            <a:ext cx="9143040" cy="2006704"/>
          </a:xfrm>
          <a:prstGeom prst="rect">
            <a:avLst/>
          </a:prstGeom>
        </p:spPr>
        <p:txBody>
          <a:bodyPr lIns="0" tIns="0" rIns="0" bIns="0" anchor="t" anchorCtr="0">
            <a:noAutofit/>
          </a:bodyPr>
          <a:lstStyle>
            <a:lvl1pPr>
              <a:lnSpc>
                <a:spcPct val="90000"/>
              </a:lnSpc>
              <a:spcBef>
                <a:spcPts val="0"/>
              </a:spcBef>
              <a:spcAft>
                <a:spcPts val="0"/>
              </a:spcAft>
              <a:defRPr sz="1814">
                <a:solidFill>
                  <a:schemeClr val="bg1"/>
                </a:solidFill>
                <a:latin typeface="+mj-lt"/>
              </a:defRPr>
            </a:lvl1pPr>
          </a:lstStyle>
          <a:p>
            <a:pPr lvl="0"/>
            <a:r>
              <a:rPr lang="en-GB" noProof="0" dirty="0"/>
              <a:t>Click to edit subline</a:t>
            </a:r>
          </a:p>
        </p:txBody>
      </p:sp>
      <p:sp>
        <p:nvSpPr>
          <p:cNvPr id="13" name="Freeform 4">
            <a:extLst>
              <a:ext uri="{FF2B5EF4-FFF2-40B4-BE49-F238E27FC236}">
                <a16:creationId xmlns:a16="http://schemas.microsoft.com/office/drawing/2014/main" id="{E2A551FC-1172-4C75-7F62-5EC4659326A0}"/>
              </a:ext>
            </a:extLst>
          </p:cNvPr>
          <p:cNvSpPr>
            <a:spLocks noEditPoints="1"/>
          </p:cNvSpPr>
          <p:nvPr userDrawn="1"/>
        </p:nvSpPr>
        <p:spPr bwMode="black">
          <a:xfrm>
            <a:off x="10668094" y="571524"/>
            <a:ext cx="761953" cy="571525"/>
          </a:xfrm>
          <a:custGeom>
            <a:avLst/>
            <a:gdLst/>
            <a:ahLst/>
            <a:cxnLst>
              <a:cxn ang="0">
                <a:pos x="2286" y="2285"/>
              </a:cxn>
              <a:cxn ang="0">
                <a:pos x="2286" y="14035"/>
              </a:cxn>
              <a:cxn ang="0">
                <a:pos x="14035" y="14035"/>
              </a:cxn>
              <a:cxn ang="0">
                <a:pos x="14035" y="2285"/>
              </a:cxn>
              <a:cxn ang="0">
                <a:pos x="2286" y="2285"/>
              </a:cxn>
              <a:cxn ang="0">
                <a:pos x="3590" y="12404"/>
              </a:cxn>
              <a:cxn ang="0">
                <a:pos x="6527" y="12404"/>
              </a:cxn>
              <a:cxn ang="0">
                <a:pos x="12730" y="3917"/>
              </a:cxn>
              <a:cxn ang="0">
                <a:pos x="9792" y="3917"/>
              </a:cxn>
              <a:cxn ang="0">
                <a:pos x="3590" y="12404"/>
              </a:cxn>
              <a:cxn ang="0">
                <a:pos x="0" y="0"/>
              </a:cxn>
              <a:cxn ang="0">
                <a:pos x="16320" y="0"/>
              </a:cxn>
              <a:cxn ang="0">
                <a:pos x="16320" y="16320"/>
              </a:cxn>
              <a:cxn ang="0">
                <a:pos x="0" y="16320"/>
              </a:cxn>
              <a:cxn ang="0">
                <a:pos x="0" y="0"/>
              </a:cxn>
            </a:cxnLst>
            <a:rect l="0" t="0" r="r" b="b"/>
            <a:pathLst>
              <a:path w="16320" h="16320">
                <a:moveTo>
                  <a:pt x="2286" y="2285"/>
                </a:moveTo>
                <a:lnTo>
                  <a:pt x="2286" y="14035"/>
                </a:lnTo>
                <a:lnTo>
                  <a:pt x="14035" y="14035"/>
                </a:lnTo>
                <a:lnTo>
                  <a:pt x="14035" y="2285"/>
                </a:lnTo>
                <a:lnTo>
                  <a:pt x="2286" y="2285"/>
                </a:lnTo>
                <a:close/>
                <a:moveTo>
                  <a:pt x="3590" y="12404"/>
                </a:moveTo>
                <a:lnTo>
                  <a:pt x="6527" y="12404"/>
                </a:lnTo>
                <a:lnTo>
                  <a:pt x="12730" y="3917"/>
                </a:lnTo>
                <a:lnTo>
                  <a:pt x="9792" y="3917"/>
                </a:lnTo>
                <a:lnTo>
                  <a:pt x="3590" y="12404"/>
                </a:lnTo>
                <a:close/>
                <a:moveTo>
                  <a:pt x="0" y="0"/>
                </a:moveTo>
                <a:lnTo>
                  <a:pt x="16320" y="0"/>
                </a:lnTo>
                <a:lnTo>
                  <a:pt x="16320" y="16320"/>
                </a:lnTo>
                <a:lnTo>
                  <a:pt x="0" y="16320"/>
                </a:lnTo>
                <a:lnTo>
                  <a:pt x="0" y="0"/>
                </a:lnTo>
                <a:close/>
              </a:path>
            </a:pathLst>
          </a:custGeom>
          <a:solidFill>
            <a:schemeClr val="bg1"/>
          </a:solidFill>
          <a:ln w="9525">
            <a:noFill/>
            <a:round/>
            <a:headEnd/>
            <a:tailEnd/>
          </a:ln>
        </p:spPr>
        <p:txBody>
          <a:bodyPr/>
          <a:lstStyle/>
          <a:p>
            <a:pPr>
              <a:defRPr/>
            </a:pPr>
            <a:endParaRPr lang="en-GB" sz="1810" dirty="0">
              <a:latin typeface="Deutsche Bank Text" panose="020B0503020202030204" pitchFamily="34" charset="0"/>
              <a:cs typeface="Deutsche Bank Text" panose="020B0503020202030204" pitchFamily="34" charset="0"/>
            </a:endParaRPr>
          </a:p>
        </p:txBody>
      </p:sp>
    </p:spTree>
    <p:extLst>
      <p:ext uri="{BB962C8B-B14F-4D97-AF65-F5344CB8AC3E}">
        <p14:creationId xmlns:p14="http://schemas.microsoft.com/office/powerpoint/2010/main" val="727511666"/>
      </p:ext>
    </p:extLst>
  </p:cSld>
  <p:clrMapOvr>
    <a:masterClrMapping/>
  </p:clrMapOvr>
  <p:transition>
    <p:wipe dir="r"/>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ue content a">
    <p:bg>
      <p:bgPr>
        <a:gradFill>
          <a:gsLst>
            <a:gs pos="0">
              <a:srgbClr val="16184E"/>
            </a:gs>
            <a:gs pos="60000">
              <a:srgbClr val="121D69"/>
            </a:gs>
            <a:gs pos="100000">
              <a:srgbClr val="1E2A78"/>
            </a:gs>
          </a:gsLst>
          <a:lin ang="16200000" scaled="0"/>
        </a:gradFill>
        <a:effectLst/>
      </p:bgPr>
    </p:bg>
    <p:spTree>
      <p:nvGrpSpPr>
        <p:cNvPr id="1" name=""/>
        <p:cNvGrpSpPr/>
        <p:nvPr/>
      </p:nvGrpSpPr>
      <p:grpSpPr>
        <a:xfrm>
          <a:off x="0" y="0"/>
          <a:ext cx="0" cy="0"/>
          <a:chOff x="0" y="0"/>
          <a:chExt cx="0" cy="0"/>
        </a:xfrm>
      </p:grpSpPr>
      <p:sp>
        <p:nvSpPr>
          <p:cNvPr id="3" name="Foliennummernplatzhalter 1">
            <a:extLst>
              <a:ext uri="{FF2B5EF4-FFF2-40B4-BE49-F238E27FC236}">
                <a16:creationId xmlns:a16="http://schemas.microsoft.com/office/drawing/2014/main" id="{69C42C2B-E994-FBE1-4E9E-1F58C62381A1}"/>
              </a:ext>
            </a:extLst>
          </p:cNvPr>
          <p:cNvSpPr>
            <a:spLocks noGrp="1"/>
          </p:cNvSpPr>
          <p:nvPr>
            <p:ph type="sldNum" sz="quarter" idx="4"/>
          </p:nvPr>
        </p:nvSpPr>
        <p:spPr>
          <a:xfrm>
            <a:off x="11286067" y="6410933"/>
            <a:ext cx="457200" cy="322028"/>
          </a:xfrm>
          <a:prstGeom prst="rect">
            <a:avLst/>
          </a:prstGeom>
        </p:spPr>
        <p:txBody>
          <a:bodyPr vert="horz" lIns="0" tIns="0" rIns="0" bIns="0" rtlCol="0" anchor="t" anchorCtr="0"/>
          <a:lstStyle>
            <a:lvl1pPr algn="r">
              <a:lnSpc>
                <a:spcPts val="1067"/>
              </a:lnSpc>
              <a:defRPr sz="933">
                <a:solidFill>
                  <a:schemeClr val="bg1"/>
                </a:solidFill>
                <a:latin typeface="+mn-lt"/>
                <a:ea typeface="Deutsche Bank Text" panose="020B0503020202030204" pitchFamily="34" charset="0"/>
                <a:cs typeface="Deutsche Bank Text" panose="020B0503020202030204" pitchFamily="34" charset="0"/>
              </a:defRPr>
            </a:lvl1pPr>
          </a:lstStyle>
          <a:p>
            <a:fld id="{D71DA9FD-6EF8-4CC5-AF9B-B6159B5B937C}" type="slidenum">
              <a:rPr lang="en-GB" noProof="1" smtClean="0"/>
              <a:pPr/>
              <a:t>‹#›</a:t>
            </a:fld>
            <a:endParaRPr lang="en-GB" noProof="1"/>
          </a:p>
        </p:txBody>
      </p:sp>
      <p:sp>
        <p:nvSpPr>
          <p:cNvPr id="6" name="Title Placeholder 4">
            <a:extLst>
              <a:ext uri="{FF2B5EF4-FFF2-40B4-BE49-F238E27FC236}">
                <a16:creationId xmlns:a16="http://schemas.microsoft.com/office/drawing/2014/main" id="{395AB259-C6A1-3675-B984-C2C15C7B84E9}"/>
              </a:ext>
            </a:extLst>
          </p:cNvPr>
          <p:cNvSpPr>
            <a:spLocks noGrp="1"/>
          </p:cNvSpPr>
          <p:nvPr>
            <p:ph type="title"/>
          </p:nvPr>
        </p:nvSpPr>
        <p:spPr>
          <a:xfrm>
            <a:off x="429261" y="425452"/>
            <a:ext cx="10405956" cy="476949"/>
          </a:xfrm>
          <a:prstGeom prst="rect">
            <a:avLst/>
          </a:prstGeom>
        </p:spPr>
        <p:txBody>
          <a:bodyPr vert="horz" lIns="0" tIns="0" rIns="0" bIns="0" rtlCol="0" anchor="t" anchorCtr="0">
            <a:noAutofit/>
          </a:bodyPr>
          <a:lstStyle>
            <a:lvl1pPr>
              <a:defRPr>
                <a:solidFill>
                  <a:schemeClr val="bg1"/>
                </a:solidFill>
              </a:defRPr>
            </a:lvl1pPr>
          </a:lstStyle>
          <a:p>
            <a:r>
              <a:rPr lang="en-GB" noProof="0" dirty="0"/>
              <a:t>Edit Master title style</a:t>
            </a:r>
          </a:p>
        </p:txBody>
      </p:sp>
      <p:sp>
        <p:nvSpPr>
          <p:cNvPr id="8" name="Fußzeilenplatzhalter 2">
            <a:extLst>
              <a:ext uri="{FF2B5EF4-FFF2-40B4-BE49-F238E27FC236}">
                <a16:creationId xmlns:a16="http://schemas.microsoft.com/office/drawing/2014/main" id="{D9F97F99-CD7A-AD34-F53A-63621B912EBB}"/>
              </a:ext>
            </a:extLst>
          </p:cNvPr>
          <p:cNvSpPr>
            <a:spLocks noGrp="1"/>
          </p:cNvSpPr>
          <p:nvPr>
            <p:ph type="ftr" sz="quarter" idx="3"/>
          </p:nvPr>
        </p:nvSpPr>
        <p:spPr>
          <a:xfrm>
            <a:off x="3069100" y="6406800"/>
            <a:ext cx="5971147" cy="321731"/>
          </a:xfrm>
          <a:prstGeom prst="rect">
            <a:avLst/>
          </a:prstGeom>
        </p:spPr>
        <p:txBody>
          <a:bodyPr vert="horz" lIns="0" tIns="0" rIns="0" bIns="0" rtlCol="0" anchor="t" anchorCtr="0"/>
          <a:lstStyle>
            <a:lvl1pPr algn="l">
              <a:lnSpc>
                <a:spcPts val="1067"/>
              </a:lnSpc>
              <a:defRPr sz="933">
                <a:solidFill>
                  <a:schemeClr val="bg1"/>
                </a:solidFill>
                <a:latin typeface="+mn-lt"/>
                <a:cs typeface="Deutsche Bank Text" panose="020B0503020202030204" pitchFamily="34" charset="0"/>
              </a:defRPr>
            </a:lvl1pPr>
          </a:lstStyle>
          <a:p>
            <a:pPr>
              <a:lnSpc>
                <a:spcPts val="867"/>
              </a:lnSpc>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9" name="TextBox 8">
            <a:extLst>
              <a:ext uri="{FF2B5EF4-FFF2-40B4-BE49-F238E27FC236}">
                <a16:creationId xmlns:a16="http://schemas.microsoft.com/office/drawing/2014/main" id="{072E4F07-A267-E5AF-43EC-78BEBB7BBD51}"/>
              </a:ext>
            </a:extLst>
          </p:cNvPr>
          <p:cNvSpPr txBox="1"/>
          <p:nvPr userDrawn="1">
            <p:extLst>
              <p:ext uri="{1162E1C5-73C7-4A58-AE30-91384D911F3F}">
                <p184:classification xmlns:p184="http://schemas.microsoft.com/office/powerpoint/2018/4/main" val="ftr"/>
              </p:ext>
            </p:extLst>
          </p:nvPr>
        </p:nvSpPr>
        <p:spPr>
          <a:xfrm>
            <a:off x="6096000" y="6570134"/>
            <a:ext cx="76200" cy="205121"/>
          </a:xfrm>
          <a:prstGeom prst="rect">
            <a:avLst/>
          </a:prstGeom>
        </p:spPr>
        <p:txBody>
          <a:bodyPr horzOverflow="overflow" lIns="0" tIns="0" rIns="0" bIns="0">
            <a:spAutoFit/>
          </a:bodyPr>
          <a:lstStyle/>
          <a:p>
            <a:pPr algn="l"/>
            <a:r>
              <a:rPr lang="en-GB" sz="1333" dirty="0">
                <a:solidFill>
                  <a:srgbClr val="000000"/>
                </a:solidFill>
                <a:latin typeface="Deutsche Bank Text" panose="020B0503020202030204" pitchFamily="34" charset="0"/>
                <a:cs typeface="Deutsche Bank Text" panose="020B0503020202030204" pitchFamily="34" charset="0"/>
              </a:rPr>
              <a:t> </a:t>
            </a:r>
          </a:p>
        </p:txBody>
      </p:sp>
      <p:sp>
        <p:nvSpPr>
          <p:cNvPr id="10" name="Grafik 9">
            <a:extLst>
              <a:ext uri="{FF2B5EF4-FFF2-40B4-BE49-F238E27FC236}">
                <a16:creationId xmlns:a16="http://schemas.microsoft.com/office/drawing/2014/main" id="{0B884D4E-2E62-A2AC-08DE-431DAE758A58}"/>
              </a:ext>
            </a:extLst>
          </p:cNvPr>
          <p:cNvSpPr>
            <a:spLocks noChangeAspect="1"/>
          </p:cNvSpPr>
          <p:nvPr userDrawn="1"/>
        </p:nvSpPr>
        <p:spPr>
          <a:xfrm>
            <a:off x="11289951" y="451200"/>
            <a:ext cx="451200" cy="451200"/>
          </a:xfrm>
          <a:custGeom>
            <a:avLst/>
            <a:gdLst>
              <a:gd name="connsiteX0" fmla="*/ 385667 w 2699994"/>
              <a:gd name="connsiteY0" fmla="*/ 2314346 h 2700004"/>
              <a:gd name="connsiteX1" fmla="*/ 2314146 w 2699994"/>
              <a:gd name="connsiteY1" fmla="*/ 2314346 h 2700004"/>
              <a:gd name="connsiteX2" fmla="*/ 2314146 w 2699994"/>
              <a:gd name="connsiteY2" fmla="*/ 385658 h 2700004"/>
              <a:gd name="connsiteX3" fmla="*/ 385667 w 2699994"/>
              <a:gd name="connsiteY3" fmla="*/ 385658 h 2700004"/>
              <a:gd name="connsiteX4" fmla="*/ 385667 w 2699994"/>
              <a:gd name="connsiteY4" fmla="*/ 2314346 h 2700004"/>
              <a:gd name="connsiteX5" fmla="*/ 0 w 2699994"/>
              <a:gd name="connsiteY5" fmla="*/ 0 h 2700004"/>
              <a:gd name="connsiteX6" fmla="*/ 2699995 w 2699994"/>
              <a:gd name="connsiteY6" fmla="*/ 0 h 2700004"/>
              <a:gd name="connsiteX7" fmla="*/ 2699995 w 2699994"/>
              <a:gd name="connsiteY7" fmla="*/ 2700004 h 2700004"/>
              <a:gd name="connsiteX8" fmla="*/ 0 w 2699994"/>
              <a:gd name="connsiteY8" fmla="*/ 2700004 h 2700004"/>
              <a:gd name="connsiteX9" fmla="*/ 0 w 2699994"/>
              <a:gd name="connsiteY9" fmla="*/ 0 h 2700004"/>
              <a:gd name="connsiteX10" fmla="*/ 582549 w 2699994"/>
              <a:gd name="connsiteY10" fmla="*/ 2051971 h 2700004"/>
              <a:gd name="connsiteX11" fmla="*/ 1635709 w 2699994"/>
              <a:gd name="connsiteY11" fmla="*/ 648033 h 2700004"/>
              <a:gd name="connsiteX12" fmla="*/ 2117874 w 2699994"/>
              <a:gd name="connsiteY12" fmla="*/ 648033 h 2700004"/>
              <a:gd name="connsiteX13" fmla="*/ 1064714 w 2699994"/>
              <a:gd name="connsiteY13" fmla="*/ 2051971 h 2700004"/>
              <a:gd name="connsiteX14" fmla="*/ 582549 w 2699994"/>
              <a:gd name="connsiteY14" fmla="*/ 2051971 h 270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9994" h="2700004">
                <a:moveTo>
                  <a:pt x="385667" y="2314346"/>
                </a:moveTo>
                <a:lnTo>
                  <a:pt x="2314146" y="2314346"/>
                </a:lnTo>
                <a:lnTo>
                  <a:pt x="2314146" y="385658"/>
                </a:lnTo>
                <a:lnTo>
                  <a:pt x="385667" y="385658"/>
                </a:lnTo>
                <a:lnTo>
                  <a:pt x="385667" y="2314346"/>
                </a:lnTo>
                <a:close/>
                <a:moveTo>
                  <a:pt x="0" y="0"/>
                </a:moveTo>
                <a:lnTo>
                  <a:pt x="2699995" y="0"/>
                </a:lnTo>
                <a:lnTo>
                  <a:pt x="2699995" y="2700004"/>
                </a:lnTo>
                <a:lnTo>
                  <a:pt x="0" y="2700004"/>
                </a:lnTo>
                <a:lnTo>
                  <a:pt x="0" y="0"/>
                </a:lnTo>
                <a:close/>
                <a:moveTo>
                  <a:pt x="582549" y="2051971"/>
                </a:moveTo>
                <a:lnTo>
                  <a:pt x="1635709" y="648033"/>
                </a:lnTo>
                <a:lnTo>
                  <a:pt x="2117874" y="648033"/>
                </a:lnTo>
                <a:lnTo>
                  <a:pt x="1064714" y="2051971"/>
                </a:lnTo>
                <a:lnTo>
                  <a:pt x="582549" y="2051971"/>
                </a:lnTo>
              </a:path>
            </a:pathLst>
          </a:custGeom>
          <a:solidFill>
            <a:schemeClr val="bg1"/>
          </a:solidFill>
          <a:ln w="9525" cap="flat">
            <a:noFill/>
            <a:prstDash val="solid"/>
            <a:miter/>
          </a:ln>
        </p:spPr>
        <p:txBody>
          <a:bodyPr rtlCol="0" anchor="ctr"/>
          <a:lstStyle/>
          <a:p>
            <a:endParaRPr lang="de-DE" sz="2400" dirty="0">
              <a:latin typeface="Deutsche Bank Text" panose="020B0503020202030204" pitchFamily="34" charset="0"/>
              <a:cs typeface="Deutsche Bank Text" panose="020B0503020202030204" pitchFamily="34" charset="0"/>
            </a:endParaRPr>
          </a:p>
        </p:txBody>
      </p:sp>
      <p:sp>
        <p:nvSpPr>
          <p:cNvPr id="4" name="Textplatzhalter 3">
            <a:extLst>
              <a:ext uri="{FF2B5EF4-FFF2-40B4-BE49-F238E27FC236}">
                <a16:creationId xmlns:a16="http://schemas.microsoft.com/office/drawing/2014/main" id="{1234A8AF-6BA9-11CB-30CE-F32AC5ED34A0}"/>
              </a:ext>
            </a:extLst>
          </p:cNvPr>
          <p:cNvSpPr>
            <a:spLocks noGrp="1"/>
          </p:cNvSpPr>
          <p:nvPr>
            <p:ph type="body" sz="quarter" idx="10" hasCustomPrompt="1"/>
          </p:nvPr>
        </p:nvSpPr>
        <p:spPr>
          <a:xfrm>
            <a:off x="450851" y="1354666"/>
            <a:ext cx="10384367" cy="4830233"/>
          </a:xfrm>
        </p:spPr>
        <p:txBody>
          <a:bodyPr/>
          <a:lstStyle>
            <a:lvl1pPr>
              <a:defRPr sz="1600">
                <a:solidFill>
                  <a:srgbClr val="00A3E0"/>
                </a:solidFill>
              </a:defRPr>
            </a:lvl1pPr>
            <a:lvl2pPr>
              <a:defRPr sz="1600">
                <a:solidFill>
                  <a:schemeClr val="bg1"/>
                </a:solidFill>
              </a:defRPr>
            </a:lvl2pPr>
            <a:lvl3pPr>
              <a:defRPr sz="1600">
                <a:solidFill>
                  <a:schemeClr val="bg1"/>
                </a:solidFill>
              </a:defRPr>
            </a:lvl3pPr>
            <a:lvl4pPr>
              <a:defRPr sz="1333">
                <a:solidFill>
                  <a:schemeClr val="bg1"/>
                </a:solidFill>
              </a:defRPr>
            </a:lvl4pPr>
            <a:lvl5pPr>
              <a:defRPr sz="1067">
                <a:solidFill>
                  <a:schemeClr val="bg1"/>
                </a:solidFill>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Rechteck 1">
            <a:extLst>
              <a:ext uri="{FF2B5EF4-FFF2-40B4-BE49-F238E27FC236}">
                <a16:creationId xmlns:a16="http://schemas.microsoft.com/office/drawing/2014/main" id="{DEE5C55C-FC6F-43BD-470C-E7A30DD15F0B}"/>
              </a:ext>
            </a:extLst>
          </p:cNvPr>
          <p:cNvSpPr/>
          <p:nvPr userDrawn="1"/>
        </p:nvSpPr>
        <p:spPr>
          <a:xfrm>
            <a:off x="450852" y="6406801"/>
            <a:ext cx="2397817" cy="322028"/>
          </a:xfrm>
          <a:prstGeom prst="rect">
            <a:avLst/>
          </a:prstGeom>
        </p:spPr>
        <p:txBody>
          <a:bodyPr wrap="square" lIns="0" tIns="0" rIns="0" bIns="0" anchor="t" anchorCtr="0">
            <a:noAutofit/>
          </a:bodyPr>
          <a:lstStyle/>
          <a:p>
            <a:pPr marL="0" indent="0">
              <a:lnSpc>
                <a:spcPts val="1067"/>
              </a:lnSpc>
              <a:defRPr/>
            </a:pPr>
            <a:r>
              <a:rPr lang="en-GB" sz="933" noProof="1">
                <a:solidFill>
                  <a:schemeClr val="bg1"/>
                </a:solidFill>
                <a:latin typeface="+mn-lt"/>
                <a:ea typeface="Deutsche Bank Text" panose="020B0503020202030204" pitchFamily="34" charset="0"/>
                <a:cs typeface="Deutsche Bank Text" panose="020B0503020202030204" pitchFamily="34" charset="0"/>
              </a:rPr>
              <a:t>Deutsche Bank. </a:t>
            </a:r>
            <a:r>
              <a:rPr lang="en-GB" sz="933" noProof="1">
                <a:solidFill>
                  <a:srgbClr val="00A3E0"/>
                </a:solidFill>
                <a:latin typeface="+mn-lt"/>
                <a:ea typeface="Deutsche Bank Text" panose="020B0503020202030204" pitchFamily="34" charset="0"/>
                <a:cs typeface="Deutsche Bank Text" panose="020B0503020202030204" pitchFamily="34" charset="0"/>
              </a:rPr>
              <a:t>Early Careers</a:t>
            </a:r>
          </a:p>
          <a:p>
            <a:pPr marL="0" indent="0">
              <a:lnSpc>
                <a:spcPts val="1067"/>
              </a:lnSpc>
              <a:defRPr/>
            </a:pPr>
            <a:endParaRPr lang="en-GB" sz="933" noProof="1">
              <a:solidFill>
                <a:srgbClr val="00A3E0"/>
              </a:solidFill>
              <a:latin typeface="+mn-lt"/>
              <a:ea typeface="Deutsche Bank Text" panose="020B0503020202030204" pitchFamily="34" charset="0"/>
              <a:cs typeface="Deutsche Bank Text" panose="020B0503020202030204" pitchFamily="34" charset="0"/>
            </a:endParaRPr>
          </a:p>
          <a:p>
            <a:pPr marL="0" indent="0">
              <a:lnSpc>
                <a:spcPts val="1067"/>
              </a:lnSpc>
              <a:defRPr/>
            </a:pPr>
            <a:endParaRPr lang="en-GB" sz="933" noProof="1">
              <a:solidFill>
                <a:srgbClr val="00A3E0"/>
              </a:solidFill>
              <a:latin typeface="+mn-lt"/>
              <a:ea typeface="Deutsche Bank Text" panose="020B0503020202030204" pitchFamily="34" charset="0"/>
              <a:cs typeface="Deutsche Bank Text" panose="020B0503020202030204" pitchFamily="34" charset="0"/>
            </a:endParaRPr>
          </a:p>
        </p:txBody>
      </p:sp>
    </p:spTree>
    <p:extLst>
      <p:ext uri="{BB962C8B-B14F-4D97-AF65-F5344CB8AC3E}">
        <p14:creationId xmlns:p14="http://schemas.microsoft.com/office/powerpoint/2010/main" val="1358488678"/>
      </p:ext>
    </p:extLst>
  </p:cSld>
  <p:clrMapOvr>
    <a:masterClrMapping/>
  </p:clrMapOvr>
  <p:transition>
    <p:wipe dir="r"/>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2c 1p blue box b">
    <p:spTree>
      <p:nvGrpSpPr>
        <p:cNvPr id="1" name=""/>
        <p:cNvGrpSpPr/>
        <p:nvPr/>
      </p:nvGrpSpPr>
      <p:grpSpPr>
        <a:xfrm>
          <a:off x="0" y="0"/>
          <a:ext cx="0" cy="0"/>
          <a:chOff x="0" y="0"/>
          <a:chExt cx="0" cy="0"/>
        </a:xfrm>
      </p:grpSpPr>
      <p:sp>
        <p:nvSpPr>
          <p:cNvPr id="3" name="Foliennummernplatzhalter 1">
            <a:extLst>
              <a:ext uri="{FF2B5EF4-FFF2-40B4-BE49-F238E27FC236}">
                <a16:creationId xmlns:a16="http://schemas.microsoft.com/office/drawing/2014/main" id="{69C42C2B-E994-FBE1-4E9E-1F58C62381A1}"/>
              </a:ext>
            </a:extLst>
          </p:cNvPr>
          <p:cNvSpPr>
            <a:spLocks noGrp="1"/>
          </p:cNvSpPr>
          <p:nvPr>
            <p:ph type="sldNum" sz="quarter" idx="4"/>
          </p:nvPr>
        </p:nvSpPr>
        <p:spPr>
          <a:xfrm>
            <a:off x="11286067" y="6410933"/>
            <a:ext cx="457200" cy="322028"/>
          </a:xfrm>
          <a:prstGeom prst="rect">
            <a:avLst/>
          </a:prstGeom>
        </p:spPr>
        <p:txBody>
          <a:bodyPr vert="horz" lIns="0" tIns="0" rIns="0" bIns="0" rtlCol="0" anchor="t" anchorCtr="0"/>
          <a:lstStyle>
            <a:lvl1pPr algn="r">
              <a:lnSpc>
                <a:spcPts val="1067"/>
              </a:lnSpc>
              <a:defRPr sz="933">
                <a:solidFill>
                  <a:schemeClr val="tx1"/>
                </a:solidFill>
                <a:latin typeface="+mn-lt"/>
                <a:ea typeface="Deutsche Bank Text" panose="020B0503020202030204" pitchFamily="34" charset="0"/>
                <a:cs typeface="Deutsche Bank Text" panose="020B0503020202030204" pitchFamily="34" charset="0"/>
              </a:defRPr>
            </a:lvl1pPr>
          </a:lstStyle>
          <a:p>
            <a:fld id="{D71DA9FD-6EF8-4CC5-AF9B-B6159B5B937C}" type="slidenum">
              <a:rPr lang="en-GB" noProof="1" smtClean="0"/>
              <a:pPr/>
              <a:t>‹#›</a:t>
            </a:fld>
            <a:endParaRPr lang="en-GB" noProof="1"/>
          </a:p>
        </p:txBody>
      </p:sp>
      <p:sp>
        <p:nvSpPr>
          <p:cNvPr id="6" name="Title Placeholder 4">
            <a:extLst>
              <a:ext uri="{FF2B5EF4-FFF2-40B4-BE49-F238E27FC236}">
                <a16:creationId xmlns:a16="http://schemas.microsoft.com/office/drawing/2014/main" id="{395AB259-C6A1-3675-B984-C2C15C7B84E9}"/>
              </a:ext>
            </a:extLst>
          </p:cNvPr>
          <p:cNvSpPr>
            <a:spLocks noGrp="1"/>
          </p:cNvSpPr>
          <p:nvPr>
            <p:ph type="title"/>
          </p:nvPr>
        </p:nvSpPr>
        <p:spPr>
          <a:xfrm>
            <a:off x="429261" y="425452"/>
            <a:ext cx="10405956" cy="476949"/>
          </a:xfrm>
          <a:prstGeom prst="rect">
            <a:avLst/>
          </a:prstGeom>
        </p:spPr>
        <p:txBody>
          <a:bodyPr vert="horz" lIns="0" tIns="0" rIns="0" bIns="0" rtlCol="0" anchor="t" anchorCtr="0">
            <a:noAutofit/>
          </a:bodyPr>
          <a:lstStyle/>
          <a:p>
            <a:r>
              <a:rPr lang="en-GB" noProof="0" dirty="0"/>
              <a:t>Edit Master title style</a:t>
            </a:r>
          </a:p>
        </p:txBody>
      </p:sp>
      <p:sp>
        <p:nvSpPr>
          <p:cNvPr id="8" name="Fußzeilenplatzhalter 2">
            <a:extLst>
              <a:ext uri="{FF2B5EF4-FFF2-40B4-BE49-F238E27FC236}">
                <a16:creationId xmlns:a16="http://schemas.microsoft.com/office/drawing/2014/main" id="{D9F97F99-CD7A-AD34-F53A-63621B912EBB}"/>
              </a:ext>
            </a:extLst>
          </p:cNvPr>
          <p:cNvSpPr>
            <a:spLocks noGrp="1"/>
          </p:cNvSpPr>
          <p:nvPr>
            <p:ph type="ftr" sz="quarter" idx="3"/>
          </p:nvPr>
        </p:nvSpPr>
        <p:spPr>
          <a:xfrm>
            <a:off x="3069100" y="6406800"/>
            <a:ext cx="5971147" cy="321731"/>
          </a:xfrm>
          <a:prstGeom prst="rect">
            <a:avLst/>
          </a:prstGeom>
        </p:spPr>
        <p:txBody>
          <a:bodyPr vert="horz" lIns="0" tIns="0" rIns="0" bIns="0" rtlCol="0" anchor="t" anchorCtr="0"/>
          <a:lstStyle>
            <a:lvl1pPr algn="l">
              <a:lnSpc>
                <a:spcPts val="1067"/>
              </a:lnSpc>
              <a:defRPr sz="933">
                <a:solidFill>
                  <a:srgbClr val="1E2A78"/>
                </a:solidFill>
                <a:latin typeface="+mn-lt"/>
                <a:cs typeface="Deutsche Bank Text" panose="020B0503020202030204" pitchFamily="34" charset="0"/>
              </a:defRPr>
            </a:lvl1pPr>
          </a:lstStyle>
          <a:p>
            <a:pPr>
              <a:lnSpc>
                <a:spcPts val="867"/>
              </a:lnSpc>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9" name="TextBox 8">
            <a:extLst>
              <a:ext uri="{FF2B5EF4-FFF2-40B4-BE49-F238E27FC236}">
                <a16:creationId xmlns:a16="http://schemas.microsoft.com/office/drawing/2014/main" id="{072E4F07-A267-E5AF-43EC-78BEBB7BBD51}"/>
              </a:ext>
            </a:extLst>
          </p:cNvPr>
          <p:cNvSpPr txBox="1"/>
          <p:nvPr userDrawn="1">
            <p:extLst>
              <p:ext uri="{1162E1C5-73C7-4A58-AE30-91384D911F3F}">
                <p184:classification xmlns:p184="http://schemas.microsoft.com/office/powerpoint/2018/4/main" val="ftr"/>
              </p:ext>
            </p:extLst>
          </p:nvPr>
        </p:nvSpPr>
        <p:spPr>
          <a:xfrm>
            <a:off x="6096000" y="6570134"/>
            <a:ext cx="76200" cy="205121"/>
          </a:xfrm>
          <a:prstGeom prst="rect">
            <a:avLst/>
          </a:prstGeom>
        </p:spPr>
        <p:txBody>
          <a:bodyPr horzOverflow="overflow" lIns="0" tIns="0" rIns="0" bIns="0">
            <a:spAutoFit/>
          </a:bodyPr>
          <a:lstStyle/>
          <a:p>
            <a:pPr algn="l"/>
            <a:r>
              <a:rPr lang="en-GB" sz="1333" dirty="0">
                <a:solidFill>
                  <a:srgbClr val="000000"/>
                </a:solidFill>
                <a:latin typeface="Deutsche Bank Text" panose="020B0503020202030204" pitchFamily="34" charset="0"/>
                <a:cs typeface="Deutsche Bank Text" panose="020B0503020202030204" pitchFamily="34" charset="0"/>
              </a:rPr>
              <a:t> </a:t>
            </a:r>
          </a:p>
        </p:txBody>
      </p:sp>
      <p:sp>
        <p:nvSpPr>
          <p:cNvPr id="14" name="Inhaltsplatzhalter 13">
            <a:extLst>
              <a:ext uri="{FF2B5EF4-FFF2-40B4-BE49-F238E27FC236}">
                <a16:creationId xmlns:a16="http://schemas.microsoft.com/office/drawing/2014/main" id="{D3A92151-B6D0-8782-A8E4-6A94BC6E4793}"/>
              </a:ext>
            </a:extLst>
          </p:cNvPr>
          <p:cNvSpPr>
            <a:spLocks noGrp="1"/>
          </p:cNvSpPr>
          <p:nvPr>
            <p:ph sz="quarter" idx="10" hasCustomPrompt="1"/>
          </p:nvPr>
        </p:nvSpPr>
        <p:spPr>
          <a:xfrm>
            <a:off x="450852" y="1947333"/>
            <a:ext cx="5526621" cy="4237565"/>
          </a:xfrm>
          <a:solidFill>
            <a:srgbClr val="E5F6FC"/>
          </a:solidFill>
        </p:spPr>
        <p:txBody>
          <a:bodyPr lIns="108000" tIns="108000" rIns="108000" bIns="1080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Inhaltsplatzhalter 13">
            <a:extLst>
              <a:ext uri="{FF2B5EF4-FFF2-40B4-BE49-F238E27FC236}">
                <a16:creationId xmlns:a16="http://schemas.microsoft.com/office/drawing/2014/main" id="{54D13192-5D33-EA9A-E52F-CF35A0371181}"/>
              </a:ext>
            </a:extLst>
          </p:cNvPr>
          <p:cNvSpPr>
            <a:spLocks noGrp="1"/>
          </p:cNvSpPr>
          <p:nvPr>
            <p:ph sz="quarter" idx="11" hasCustomPrompt="1"/>
          </p:nvPr>
        </p:nvSpPr>
        <p:spPr>
          <a:xfrm>
            <a:off x="6216645" y="1947333"/>
            <a:ext cx="5526621" cy="4237565"/>
          </a:xfrm>
          <a:solidFill>
            <a:srgbClr val="E5F6FC"/>
          </a:solidFill>
        </p:spPr>
        <p:txBody>
          <a:bodyPr lIns="108000" tIns="108000" rIns="108000" bIns="1080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noProof="0" dirty="0"/>
              <a:t>Edit Master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Textplatzhalter 4">
            <a:extLst>
              <a:ext uri="{FF2B5EF4-FFF2-40B4-BE49-F238E27FC236}">
                <a16:creationId xmlns:a16="http://schemas.microsoft.com/office/drawing/2014/main" id="{5857D3E1-ED2A-BFB9-AD11-2FCA92D5B056}"/>
              </a:ext>
            </a:extLst>
          </p:cNvPr>
          <p:cNvSpPr>
            <a:spLocks noGrp="1"/>
          </p:cNvSpPr>
          <p:nvPr>
            <p:ph type="body" sz="quarter" idx="12" hasCustomPrompt="1"/>
          </p:nvPr>
        </p:nvSpPr>
        <p:spPr>
          <a:xfrm>
            <a:off x="450851" y="1354667"/>
            <a:ext cx="5526621" cy="541867"/>
          </a:xfrm>
          <a:solidFill>
            <a:srgbClr val="1E2A78"/>
          </a:solidFill>
        </p:spPr>
        <p:txBody>
          <a:bodyPr lIns="108000" anchor="ctr" anchorCtr="0"/>
          <a:lstStyle>
            <a:lvl1pPr>
              <a:defRPr>
                <a:solidFill>
                  <a:schemeClr val="bg1"/>
                </a:solidFill>
              </a:defRPr>
            </a:lvl1pPr>
          </a:lstStyle>
          <a:p>
            <a:pPr lvl="0"/>
            <a:r>
              <a:rPr lang="de-DE" dirty="0"/>
              <a:t>Edit Master </a:t>
            </a:r>
            <a:r>
              <a:rPr lang="de-DE" dirty="0" err="1"/>
              <a:t>text</a:t>
            </a:r>
            <a:r>
              <a:rPr lang="de-DE" dirty="0"/>
              <a:t> style</a:t>
            </a:r>
          </a:p>
        </p:txBody>
      </p:sp>
      <p:sp>
        <p:nvSpPr>
          <p:cNvPr id="7" name="Textplatzhalter 4">
            <a:extLst>
              <a:ext uri="{FF2B5EF4-FFF2-40B4-BE49-F238E27FC236}">
                <a16:creationId xmlns:a16="http://schemas.microsoft.com/office/drawing/2014/main" id="{9F643515-DC98-8830-840D-88F0A16EFCEF}"/>
              </a:ext>
            </a:extLst>
          </p:cNvPr>
          <p:cNvSpPr>
            <a:spLocks noGrp="1"/>
          </p:cNvSpPr>
          <p:nvPr>
            <p:ph type="body" sz="quarter" idx="13" hasCustomPrompt="1"/>
          </p:nvPr>
        </p:nvSpPr>
        <p:spPr>
          <a:xfrm>
            <a:off x="6214528" y="1354667"/>
            <a:ext cx="5526621" cy="541867"/>
          </a:xfrm>
          <a:solidFill>
            <a:srgbClr val="1E2A78"/>
          </a:solidFill>
        </p:spPr>
        <p:txBody>
          <a:bodyPr lIns="108000" anchor="ctr" anchorCtr="0"/>
          <a:lstStyle>
            <a:lvl1pPr>
              <a:defRPr>
                <a:solidFill>
                  <a:schemeClr val="bg1"/>
                </a:solidFill>
              </a:defRPr>
            </a:lvl1pPr>
          </a:lstStyle>
          <a:p>
            <a:pPr lvl="0"/>
            <a:r>
              <a:rPr lang="de-DE" dirty="0"/>
              <a:t>Edit Master </a:t>
            </a:r>
            <a:r>
              <a:rPr lang="de-DE" dirty="0" err="1"/>
              <a:t>text</a:t>
            </a:r>
            <a:r>
              <a:rPr lang="de-DE" dirty="0"/>
              <a:t> style</a:t>
            </a:r>
          </a:p>
        </p:txBody>
      </p:sp>
    </p:spTree>
    <p:extLst>
      <p:ext uri="{BB962C8B-B14F-4D97-AF65-F5344CB8AC3E}">
        <p14:creationId xmlns:p14="http://schemas.microsoft.com/office/powerpoint/2010/main" val="3964784977"/>
      </p:ext>
    </p:extLst>
  </p:cSld>
  <p:clrMapOvr>
    <a:masterClrMapping/>
  </p:clrMapOvr>
  <p:transition>
    <p:wipe dir="r"/>
  </p:transition>
  <p:extLst>
    <p:ext uri="{DCECCB84-F9BA-43D5-87BE-67443E8EF086}">
      <p15:sldGuideLst xmlns:p15="http://schemas.microsoft.com/office/powerpoint/2012/main">
        <p15:guide id="2" pos="2936">
          <p15:clr>
            <a:srgbClr val="FBAE40"/>
          </p15:clr>
        </p15:guide>
        <p15:guide id="3" pos="2824">
          <p15:clr>
            <a:srgbClr val="FBAE40"/>
          </p15:clr>
        </p15:guide>
        <p15:guide id="4"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3FE59-CF20-06E3-CBFA-AAB14A5BB0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0A57ED-D13A-2C1A-B615-3E6A802C7A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8B7CF8-2545-F559-9AD0-58645716593A}"/>
              </a:ext>
            </a:extLst>
          </p:cNvPr>
          <p:cNvSpPr>
            <a:spLocks noGrp="1"/>
          </p:cNvSpPr>
          <p:nvPr>
            <p:ph type="dt" sz="half" idx="10"/>
          </p:nvPr>
        </p:nvSpPr>
        <p:spPr/>
        <p:txBody>
          <a:bodyPr/>
          <a:lstStyle/>
          <a:p>
            <a:fld id="{29BDB29F-C46D-CE43-8197-A24C8ADDB53A}" type="datetimeFigureOut">
              <a:rPr lang="en-US" smtClean="0"/>
              <a:t>7/18/25</a:t>
            </a:fld>
            <a:endParaRPr lang="en-US"/>
          </a:p>
        </p:txBody>
      </p:sp>
      <p:sp>
        <p:nvSpPr>
          <p:cNvPr id="5" name="Footer Placeholder 4">
            <a:extLst>
              <a:ext uri="{FF2B5EF4-FFF2-40B4-BE49-F238E27FC236}">
                <a16:creationId xmlns:a16="http://schemas.microsoft.com/office/drawing/2014/main" id="{417EC2F3-53BB-6FB7-4155-35900E212C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AA769-32D1-CFE9-B732-D486F5371B72}"/>
              </a:ext>
            </a:extLst>
          </p:cNvPr>
          <p:cNvSpPr>
            <a:spLocks noGrp="1"/>
          </p:cNvSpPr>
          <p:nvPr>
            <p:ph type="sldNum" sz="quarter" idx="12"/>
          </p:nvPr>
        </p:nvSpPr>
        <p:spPr/>
        <p:txBody>
          <a:bodyPr/>
          <a:lstStyle/>
          <a:p>
            <a:fld id="{2006F9A2-29DD-8545-B86F-7C49E2A51CB1}" type="slidenum">
              <a:rPr lang="en-US" smtClean="0"/>
              <a:t>‹#›</a:t>
            </a:fld>
            <a:endParaRPr lang="en-US"/>
          </a:p>
        </p:txBody>
      </p:sp>
    </p:spTree>
    <p:extLst>
      <p:ext uri="{BB962C8B-B14F-4D97-AF65-F5344CB8AC3E}">
        <p14:creationId xmlns:p14="http://schemas.microsoft.com/office/powerpoint/2010/main" val="444439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C25B0-82FF-D062-AA06-74ED1C6C69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DA4C98-6A2F-C092-6CA3-8371A8ABA0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F78A26-ED02-BD32-D468-B4B1B23F4A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249151-8F5B-4CF9-DD0B-6F3CCEA1EF59}"/>
              </a:ext>
            </a:extLst>
          </p:cNvPr>
          <p:cNvSpPr>
            <a:spLocks noGrp="1"/>
          </p:cNvSpPr>
          <p:nvPr>
            <p:ph type="dt" sz="half" idx="10"/>
          </p:nvPr>
        </p:nvSpPr>
        <p:spPr/>
        <p:txBody>
          <a:bodyPr/>
          <a:lstStyle/>
          <a:p>
            <a:fld id="{29BDB29F-C46D-CE43-8197-A24C8ADDB53A}" type="datetimeFigureOut">
              <a:rPr lang="en-US" smtClean="0"/>
              <a:t>7/18/25</a:t>
            </a:fld>
            <a:endParaRPr lang="en-US"/>
          </a:p>
        </p:txBody>
      </p:sp>
      <p:sp>
        <p:nvSpPr>
          <p:cNvPr id="6" name="Footer Placeholder 5">
            <a:extLst>
              <a:ext uri="{FF2B5EF4-FFF2-40B4-BE49-F238E27FC236}">
                <a16:creationId xmlns:a16="http://schemas.microsoft.com/office/drawing/2014/main" id="{0D35FFC8-C293-9D30-536E-8873F8CA4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D20B7-BEC3-1D2A-732C-ED3ADB63C1F4}"/>
              </a:ext>
            </a:extLst>
          </p:cNvPr>
          <p:cNvSpPr>
            <a:spLocks noGrp="1"/>
          </p:cNvSpPr>
          <p:nvPr>
            <p:ph type="sldNum" sz="quarter" idx="12"/>
          </p:nvPr>
        </p:nvSpPr>
        <p:spPr/>
        <p:txBody>
          <a:bodyPr/>
          <a:lstStyle/>
          <a:p>
            <a:fld id="{2006F9A2-29DD-8545-B86F-7C49E2A51CB1}" type="slidenum">
              <a:rPr lang="en-US" smtClean="0"/>
              <a:t>‹#›</a:t>
            </a:fld>
            <a:endParaRPr lang="en-US"/>
          </a:p>
        </p:txBody>
      </p:sp>
    </p:spTree>
    <p:extLst>
      <p:ext uri="{BB962C8B-B14F-4D97-AF65-F5344CB8AC3E}">
        <p14:creationId xmlns:p14="http://schemas.microsoft.com/office/powerpoint/2010/main" val="3169131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8A33-F222-0984-71E5-9C7AE5ABFD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5F5946-5A30-6190-00B4-C2BF057A1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78265A-4887-2184-F726-843D542BEC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9F2542-92F4-F13F-085F-6B3BF8F0DC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36918-C0E9-6110-8AD3-6B85F3DDE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7F5FC0-7F71-99C8-F65D-367BE556BC6A}"/>
              </a:ext>
            </a:extLst>
          </p:cNvPr>
          <p:cNvSpPr>
            <a:spLocks noGrp="1"/>
          </p:cNvSpPr>
          <p:nvPr>
            <p:ph type="dt" sz="half" idx="10"/>
          </p:nvPr>
        </p:nvSpPr>
        <p:spPr/>
        <p:txBody>
          <a:bodyPr/>
          <a:lstStyle/>
          <a:p>
            <a:fld id="{29BDB29F-C46D-CE43-8197-A24C8ADDB53A}" type="datetimeFigureOut">
              <a:rPr lang="en-US" smtClean="0"/>
              <a:t>7/18/25</a:t>
            </a:fld>
            <a:endParaRPr lang="en-US"/>
          </a:p>
        </p:txBody>
      </p:sp>
      <p:sp>
        <p:nvSpPr>
          <p:cNvPr id="8" name="Footer Placeholder 7">
            <a:extLst>
              <a:ext uri="{FF2B5EF4-FFF2-40B4-BE49-F238E27FC236}">
                <a16:creationId xmlns:a16="http://schemas.microsoft.com/office/drawing/2014/main" id="{01D00D56-B0C0-DB8C-07D8-7801BCDCC2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AB449E-57A7-FF01-3C9A-444C98965379}"/>
              </a:ext>
            </a:extLst>
          </p:cNvPr>
          <p:cNvSpPr>
            <a:spLocks noGrp="1"/>
          </p:cNvSpPr>
          <p:nvPr>
            <p:ph type="sldNum" sz="quarter" idx="12"/>
          </p:nvPr>
        </p:nvSpPr>
        <p:spPr/>
        <p:txBody>
          <a:bodyPr/>
          <a:lstStyle/>
          <a:p>
            <a:fld id="{2006F9A2-29DD-8545-B86F-7C49E2A51CB1}" type="slidenum">
              <a:rPr lang="en-US" smtClean="0"/>
              <a:t>‹#›</a:t>
            </a:fld>
            <a:endParaRPr lang="en-US"/>
          </a:p>
        </p:txBody>
      </p:sp>
    </p:spTree>
    <p:extLst>
      <p:ext uri="{BB962C8B-B14F-4D97-AF65-F5344CB8AC3E}">
        <p14:creationId xmlns:p14="http://schemas.microsoft.com/office/powerpoint/2010/main" val="897214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C5FE-FBCC-FF92-9B69-C6D87614C3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DB0E09-0AFF-E2FB-3033-52F5402D6A5C}"/>
              </a:ext>
            </a:extLst>
          </p:cNvPr>
          <p:cNvSpPr>
            <a:spLocks noGrp="1"/>
          </p:cNvSpPr>
          <p:nvPr>
            <p:ph type="dt" sz="half" idx="10"/>
          </p:nvPr>
        </p:nvSpPr>
        <p:spPr/>
        <p:txBody>
          <a:bodyPr/>
          <a:lstStyle/>
          <a:p>
            <a:fld id="{29BDB29F-C46D-CE43-8197-A24C8ADDB53A}" type="datetimeFigureOut">
              <a:rPr lang="en-US" smtClean="0"/>
              <a:t>7/18/25</a:t>
            </a:fld>
            <a:endParaRPr lang="en-US"/>
          </a:p>
        </p:txBody>
      </p:sp>
      <p:sp>
        <p:nvSpPr>
          <p:cNvPr id="4" name="Footer Placeholder 3">
            <a:extLst>
              <a:ext uri="{FF2B5EF4-FFF2-40B4-BE49-F238E27FC236}">
                <a16:creationId xmlns:a16="http://schemas.microsoft.com/office/drawing/2014/main" id="{712A6917-8AF9-4D88-B5E5-C14C29AF43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1A1B1-46B4-F46D-CB5A-ED2E7952746E}"/>
              </a:ext>
            </a:extLst>
          </p:cNvPr>
          <p:cNvSpPr>
            <a:spLocks noGrp="1"/>
          </p:cNvSpPr>
          <p:nvPr>
            <p:ph type="sldNum" sz="quarter" idx="12"/>
          </p:nvPr>
        </p:nvSpPr>
        <p:spPr/>
        <p:txBody>
          <a:bodyPr/>
          <a:lstStyle/>
          <a:p>
            <a:fld id="{2006F9A2-29DD-8545-B86F-7C49E2A51CB1}" type="slidenum">
              <a:rPr lang="en-US" smtClean="0"/>
              <a:t>‹#›</a:t>
            </a:fld>
            <a:endParaRPr lang="en-US"/>
          </a:p>
        </p:txBody>
      </p:sp>
    </p:spTree>
    <p:extLst>
      <p:ext uri="{BB962C8B-B14F-4D97-AF65-F5344CB8AC3E}">
        <p14:creationId xmlns:p14="http://schemas.microsoft.com/office/powerpoint/2010/main" val="2326470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7D14C4-17FD-B5E2-A3FF-A3D432612968}"/>
              </a:ext>
            </a:extLst>
          </p:cNvPr>
          <p:cNvSpPr>
            <a:spLocks noGrp="1"/>
          </p:cNvSpPr>
          <p:nvPr>
            <p:ph type="dt" sz="half" idx="10"/>
          </p:nvPr>
        </p:nvSpPr>
        <p:spPr/>
        <p:txBody>
          <a:bodyPr/>
          <a:lstStyle/>
          <a:p>
            <a:fld id="{29BDB29F-C46D-CE43-8197-A24C8ADDB53A}" type="datetimeFigureOut">
              <a:rPr lang="en-US" smtClean="0"/>
              <a:t>7/18/25</a:t>
            </a:fld>
            <a:endParaRPr lang="en-US"/>
          </a:p>
        </p:txBody>
      </p:sp>
      <p:sp>
        <p:nvSpPr>
          <p:cNvPr id="3" name="Footer Placeholder 2">
            <a:extLst>
              <a:ext uri="{FF2B5EF4-FFF2-40B4-BE49-F238E27FC236}">
                <a16:creationId xmlns:a16="http://schemas.microsoft.com/office/drawing/2014/main" id="{2354154E-FB55-0199-54E0-51EDF88516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D77947-0FEA-C1EE-E5D7-2C5482112B39}"/>
              </a:ext>
            </a:extLst>
          </p:cNvPr>
          <p:cNvSpPr>
            <a:spLocks noGrp="1"/>
          </p:cNvSpPr>
          <p:nvPr>
            <p:ph type="sldNum" sz="quarter" idx="12"/>
          </p:nvPr>
        </p:nvSpPr>
        <p:spPr/>
        <p:txBody>
          <a:bodyPr/>
          <a:lstStyle/>
          <a:p>
            <a:fld id="{2006F9A2-29DD-8545-B86F-7C49E2A51CB1}" type="slidenum">
              <a:rPr lang="en-US" smtClean="0"/>
              <a:t>‹#›</a:t>
            </a:fld>
            <a:endParaRPr lang="en-US"/>
          </a:p>
        </p:txBody>
      </p:sp>
    </p:spTree>
    <p:extLst>
      <p:ext uri="{BB962C8B-B14F-4D97-AF65-F5344CB8AC3E}">
        <p14:creationId xmlns:p14="http://schemas.microsoft.com/office/powerpoint/2010/main" val="1759289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E313-3EED-B37E-50A9-8F3FD90E68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4491F9-97AF-92A6-99DB-93043CE250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0BF9E4-3071-ED68-7F10-5CF1214E72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90214-DE64-C633-8BCF-AF6E09C4F3A3}"/>
              </a:ext>
            </a:extLst>
          </p:cNvPr>
          <p:cNvSpPr>
            <a:spLocks noGrp="1"/>
          </p:cNvSpPr>
          <p:nvPr>
            <p:ph type="dt" sz="half" idx="10"/>
          </p:nvPr>
        </p:nvSpPr>
        <p:spPr/>
        <p:txBody>
          <a:bodyPr/>
          <a:lstStyle/>
          <a:p>
            <a:fld id="{29BDB29F-C46D-CE43-8197-A24C8ADDB53A}" type="datetimeFigureOut">
              <a:rPr lang="en-US" smtClean="0"/>
              <a:t>7/18/25</a:t>
            </a:fld>
            <a:endParaRPr lang="en-US"/>
          </a:p>
        </p:txBody>
      </p:sp>
      <p:sp>
        <p:nvSpPr>
          <p:cNvPr id="6" name="Footer Placeholder 5">
            <a:extLst>
              <a:ext uri="{FF2B5EF4-FFF2-40B4-BE49-F238E27FC236}">
                <a16:creationId xmlns:a16="http://schemas.microsoft.com/office/drawing/2014/main" id="{F6AF2F5E-65E0-C5D1-7666-885C3F803B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5E21C5-5B41-DBC5-6FD2-FF90AE1325A0}"/>
              </a:ext>
            </a:extLst>
          </p:cNvPr>
          <p:cNvSpPr>
            <a:spLocks noGrp="1"/>
          </p:cNvSpPr>
          <p:nvPr>
            <p:ph type="sldNum" sz="quarter" idx="12"/>
          </p:nvPr>
        </p:nvSpPr>
        <p:spPr/>
        <p:txBody>
          <a:bodyPr/>
          <a:lstStyle/>
          <a:p>
            <a:fld id="{2006F9A2-29DD-8545-B86F-7C49E2A51CB1}" type="slidenum">
              <a:rPr lang="en-US" smtClean="0"/>
              <a:t>‹#›</a:t>
            </a:fld>
            <a:endParaRPr lang="en-US"/>
          </a:p>
        </p:txBody>
      </p:sp>
    </p:spTree>
    <p:extLst>
      <p:ext uri="{BB962C8B-B14F-4D97-AF65-F5344CB8AC3E}">
        <p14:creationId xmlns:p14="http://schemas.microsoft.com/office/powerpoint/2010/main" val="3674100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8370B-C36A-FC34-A14B-34B20E9E0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BB0F93-5D01-11CC-87B3-B10464EF45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174364-8935-6F4C-146A-0E424CABC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D711C6-C87B-D723-8C57-AB36AC4A40E4}"/>
              </a:ext>
            </a:extLst>
          </p:cNvPr>
          <p:cNvSpPr>
            <a:spLocks noGrp="1"/>
          </p:cNvSpPr>
          <p:nvPr>
            <p:ph type="dt" sz="half" idx="10"/>
          </p:nvPr>
        </p:nvSpPr>
        <p:spPr/>
        <p:txBody>
          <a:bodyPr/>
          <a:lstStyle/>
          <a:p>
            <a:fld id="{29BDB29F-C46D-CE43-8197-A24C8ADDB53A}" type="datetimeFigureOut">
              <a:rPr lang="en-US" smtClean="0"/>
              <a:t>7/18/25</a:t>
            </a:fld>
            <a:endParaRPr lang="en-US"/>
          </a:p>
        </p:txBody>
      </p:sp>
      <p:sp>
        <p:nvSpPr>
          <p:cNvPr id="6" name="Footer Placeholder 5">
            <a:extLst>
              <a:ext uri="{FF2B5EF4-FFF2-40B4-BE49-F238E27FC236}">
                <a16:creationId xmlns:a16="http://schemas.microsoft.com/office/drawing/2014/main" id="{6F2B218B-E2A6-8086-7AEA-CFB31392A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B382A-8447-61B2-9914-CF4AB23E5938}"/>
              </a:ext>
            </a:extLst>
          </p:cNvPr>
          <p:cNvSpPr>
            <a:spLocks noGrp="1"/>
          </p:cNvSpPr>
          <p:nvPr>
            <p:ph type="sldNum" sz="quarter" idx="12"/>
          </p:nvPr>
        </p:nvSpPr>
        <p:spPr/>
        <p:txBody>
          <a:bodyPr/>
          <a:lstStyle/>
          <a:p>
            <a:fld id="{2006F9A2-29DD-8545-B86F-7C49E2A51CB1}" type="slidenum">
              <a:rPr lang="en-US" smtClean="0"/>
              <a:t>‹#›</a:t>
            </a:fld>
            <a:endParaRPr lang="en-US"/>
          </a:p>
        </p:txBody>
      </p:sp>
    </p:spTree>
    <p:extLst>
      <p:ext uri="{BB962C8B-B14F-4D97-AF65-F5344CB8AC3E}">
        <p14:creationId xmlns:p14="http://schemas.microsoft.com/office/powerpoint/2010/main" val="1340825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4F8D7-D6A1-321B-3B63-67C3FBD769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C7016B-8370-23BB-8B6B-88D70570ED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CDC99C-A121-446B-456E-A996ABD8D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BDB29F-C46D-CE43-8197-A24C8ADDB53A}" type="datetimeFigureOut">
              <a:rPr lang="en-US" smtClean="0"/>
              <a:t>7/18/25</a:t>
            </a:fld>
            <a:endParaRPr lang="en-US"/>
          </a:p>
        </p:txBody>
      </p:sp>
      <p:sp>
        <p:nvSpPr>
          <p:cNvPr id="5" name="Footer Placeholder 4">
            <a:extLst>
              <a:ext uri="{FF2B5EF4-FFF2-40B4-BE49-F238E27FC236}">
                <a16:creationId xmlns:a16="http://schemas.microsoft.com/office/drawing/2014/main" id="{C9568FEF-F6AB-E0CA-A445-0EAAE6217C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3285CB5-5034-B615-9175-461A7831FE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06F9A2-29DD-8545-B86F-7C49E2A51CB1}" type="slidenum">
              <a:rPr lang="en-US" smtClean="0"/>
              <a:t>‹#›</a:t>
            </a:fld>
            <a:endParaRPr lang="en-US"/>
          </a:p>
        </p:txBody>
      </p:sp>
    </p:spTree>
    <p:extLst>
      <p:ext uri="{BB962C8B-B14F-4D97-AF65-F5344CB8AC3E}">
        <p14:creationId xmlns:p14="http://schemas.microsoft.com/office/powerpoint/2010/main" val="4246097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xml-basics/" TargetMode="External"/><Relationship Id="rId2" Type="http://schemas.openxmlformats.org/officeDocument/2006/relationships/hyperlink" Target="https://www.geeksforgeeks.org/json/"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56B4FC-2D13-18E4-D958-6BD87B03A31F}"/>
              </a:ext>
            </a:extLst>
          </p:cNvPr>
          <p:cNvSpPr>
            <a:spLocks noGrp="1"/>
          </p:cNvSpPr>
          <p:nvPr>
            <p:ph type="title"/>
          </p:nvPr>
        </p:nvSpPr>
        <p:spPr/>
        <p:txBody>
          <a:bodyPr/>
          <a:lstStyle/>
          <a:p>
            <a:r>
              <a:rPr lang="en-US" dirty="0"/>
              <a:t>Deutsche Bank Partners with Skillsoft - Global Knowledge</a:t>
            </a:r>
          </a:p>
        </p:txBody>
      </p:sp>
      <p:grpSp>
        <p:nvGrpSpPr>
          <p:cNvPr id="3" name="Group 2">
            <a:extLst>
              <a:ext uri="{FF2B5EF4-FFF2-40B4-BE49-F238E27FC236}">
                <a16:creationId xmlns:a16="http://schemas.microsoft.com/office/drawing/2014/main" id="{635B0A50-F522-0D39-8919-03B23DEEF387}"/>
              </a:ext>
            </a:extLst>
          </p:cNvPr>
          <p:cNvGrpSpPr/>
          <p:nvPr/>
        </p:nvGrpSpPr>
        <p:grpSpPr>
          <a:xfrm>
            <a:off x="9405529" y="454025"/>
            <a:ext cx="1493188" cy="448376"/>
            <a:chOff x="7054146" y="340519"/>
            <a:chExt cx="1119891" cy="336282"/>
          </a:xfrm>
        </p:grpSpPr>
        <p:pic>
          <p:nvPicPr>
            <p:cNvPr id="5" name="Picture 4">
              <a:extLst>
                <a:ext uri="{FF2B5EF4-FFF2-40B4-BE49-F238E27FC236}">
                  <a16:creationId xmlns:a16="http://schemas.microsoft.com/office/drawing/2014/main" id="{DA8C51D5-BF17-026C-182C-4160715814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54146" y="420689"/>
              <a:ext cx="876554" cy="207493"/>
            </a:xfrm>
            <a:prstGeom prst="rect">
              <a:avLst/>
            </a:prstGeom>
          </p:spPr>
        </p:pic>
        <p:cxnSp>
          <p:nvCxnSpPr>
            <p:cNvPr id="6" name="Straight Connector 5">
              <a:extLst>
                <a:ext uri="{FF2B5EF4-FFF2-40B4-BE49-F238E27FC236}">
                  <a16:creationId xmlns:a16="http://schemas.microsoft.com/office/drawing/2014/main" id="{876ED9AD-BD57-2D92-1ABA-0D2B1F7F12A5}"/>
                </a:ext>
              </a:extLst>
            </p:cNvPr>
            <p:cNvCxnSpPr>
              <a:cxnSpLocks/>
            </p:cNvCxnSpPr>
            <p:nvPr/>
          </p:nvCxnSpPr>
          <p:spPr bwMode="auto">
            <a:xfrm>
              <a:off x="8174037" y="340519"/>
              <a:ext cx="0" cy="336282"/>
            </a:xfrm>
            <a:prstGeom prst="line">
              <a:avLst/>
            </a:prstGeom>
            <a:noFill/>
            <a:ln w="12700">
              <a:solidFill>
                <a:schemeClr val="bg1"/>
              </a:solidFill>
              <a:round/>
              <a:headEnd/>
              <a:tailEnd/>
            </a:ln>
          </p:spPr>
        </p:cxnSp>
      </p:grpSp>
      <p:grpSp>
        <p:nvGrpSpPr>
          <p:cNvPr id="8" name="Group 7">
            <a:extLst>
              <a:ext uri="{FF2B5EF4-FFF2-40B4-BE49-F238E27FC236}">
                <a16:creationId xmlns:a16="http://schemas.microsoft.com/office/drawing/2014/main" id="{267F613F-9ED8-D762-835A-DBB34686D03F}"/>
              </a:ext>
            </a:extLst>
          </p:cNvPr>
          <p:cNvGrpSpPr/>
          <p:nvPr/>
        </p:nvGrpSpPr>
        <p:grpSpPr>
          <a:xfrm>
            <a:off x="1104916" y="2723670"/>
            <a:ext cx="9624649" cy="2426661"/>
            <a:chOff x="828686" y="1657351"/>
            <a:chExt cx="7218487" cy="1819996"/>
          </a:xfrm>
        </p:grpSpPr>
        <p:cxnSp>
          <p:nvCxnSpPr>
            <p:cNvPr id="9" name="Straight Connector 8">
              <a:extLst>
                <a:ext uri="{FF2B5EF4-FFF2-40B4-BE49-F238E27FC236}">
                  <a16:creationId xmlns:a16="http://schemas.microsoft.com/office/drawing/2014/main" id="{48E4B15A-D244-5FB7-A0A5-8A52C60424B4}"/>
                </a:ext>
              </a:extLst>
            </p:cNvPr>
            <p:cNvCxnSpPr>
              <a:cxnSpLocks/>
            </p:cNvCxnSpPr>
            <p:nvPr/>
          </p:nvCxnSpPr>
          <p:spPr>
            <a:xfrm>
              <a:off x="4437930" y="1657351"/>
              <a:ext cx="0" cy="1819996"/>
            </a:xfrm>
            <a:prstGeom prst="line">
              <a:avLst/>
            </a:prstGeom>
            <a:ln w="15875">
              <a:solidFill>
                <a:schemeClr val="bg1">
                  <a:lumMod val="9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1FC0C51-BCD9-380C-618E-3421E2BA19A4}"/>
                </a:ext>
              </a:extLst>
            </p:cNvPr>
            <p:cNvGrpSpPr/>
            <p:nvPr/>
          </p:nvGrpSpPr>
          <p:grpSpPr>
            <a:xfrm>
              <a:off x="4688265" y="1822290"/>
              <a:ext cx="3358908" cy="1485528"/>
              <a:chOff x="4688265" y="1822290"/>
              <a:chExt cx="3358908" cy="1485528"/>
            </a:xfrm>
          </p:grpSpPr>
          <p:sp>
            <p:nvSpPr>
              <p:cNvPr id="19" name="TextBox 11">
                <a:extLst>
                  <a:ext uri="{FF2B5EF4-FFF2-40B4-BE49-F238E27FC236}">
                    <a16:creationId xmlns:a16="http://schemas.microsoft.com/office/drawing/2014/main" id="{BD8C1601-B57A-8CA3-66E4-2BCD6836CE48}"/>
                  </a:ext>
                </a:extLst>
              </p:cNvPr>
              <p:cNvSpPr txBox="1"/>
              <p:nvPr/>
            </p:nvSpPr>
            <p:spPr>
              <a:xfrm>
                <a:off x="4688265" y="2587648"/>
                <a:ext cx="3358908" cy="720170"/>
              </a:xfrm>
              <a:prstGeom prst="rect">
                <a:avLst/>
              </a:prstGeom>
              <a:noFill/>
              <a:effectLst/>
            </p:spPr>
            <p:txBody>
              <a:bodyPr wrap="square" lIns="0" tIns="0" rIns="0" bIns="0" rtlCol="0" anchor="t">
                <a:no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85723"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171446"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257169"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342891"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428614"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514337"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600060"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685783"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2730">
                  <a:spcAft>
                    <a:spcPts val="533"/>
                  </a:spcAft>
                  <a:defRPr/>
                </a:pPr>
                <a:r>
                  <a:rPr lang="en-US" sz="2133" b="0" kern="0" dirty="0">
                    <a:solidFill>
                      <a:schemeClr val="bg1"/>
                    </a:solidFill>
                    <a:latin typeface="+mj-lt"/>
                  </a:rPr>
                  <a:t>Premium instructor-led training provider, known worldwide for technology learning</a:t>
                </a:r>
              </a:p>
            </p:txBody>
          </p:sp>
          <p:pic>
            <p:nvPicPr>
              <p:cNvPr id="20" name="Picture 19">
                <a:extLst>
                  <a:ext uri="{FF2B5EF4-FFF2-40B4-BE49-F238E27FC236}">
                    <a16:creationId xmlns:a16="http://schemas.microsoft.com/office/drawing/2014/main" id="{76E70B7A-DC81-F95C-72AE-C266FF90165F}"/>
                  </a:ext>
                </a:extLst>
              </p:cNvPr>
              <p:cNvPicPr>
                <a:picLocks noChangeAspect="1"/>
              </p:cNvPicPr>
              <p:nvPr/>
            </p:nvPicPr>
            <p:blipFill>
              <a:blip r:embed="rId3"/>
              <a:stretch>
                <a:fillRect/>
              </a:stretch>
            </p:blipFill>
            <p:spPr>
              <a:xfrm>
                <a:off x="4962823" y="1822290"/>
                <a:ext cx="2809793" cy="514771"/>
              </a:xfrm>
              <a:prstGeom prst="rect">
                <a:avLst/>
              </a:prstGeom>
              <a:effectLst/>
            </p:spPr>
          </p:pic>
        </p:grpSp>
        <p:grpSp>
          <p:nvGrpSpPr>
            <p:cNvPr id="13" name="Group 12">
              <a:extLst>
                <a:ext uri="{FF2B5EF4-FFF2-40B4-BE49-F238E27FC236}">
                  <a16:creationId xmlns:a16="http://schemas.microsoft.com/office/drawing/2014/main" id="{702CC554-C397-16D0-80A9-2C54B683D470}"/>
                </a:ext>
              </a:extLst>
            </p:cNvPr>
            <p:cNvGrpSpPr/>
            <p:nvPr/>
          </p:nvGrpSpPr>
          <p:grpSpPr>
            <a:xfrm>
              <a:off x="828686" y="1839988"/>
              <a:ext cx="3358908" cy="1422110"/>
              <a:chOff x="828686" y="1839988"/>
              <a:chExt cx="3358908" cy="1422110"/>
            </a:xfrm>
          </p:grpSpPr>
          <p:sp>
            <p:nvSpPr>
              <p:cNvPr id="17" name="TextBox 8">
                <a:extLst>
                  <a:ext uri="{FF2B5EF4-FFF2-40B4-BE49-F238E27FC236}">
                    <a16:creationId xmlns:a16="http://schemas.microsoft.com/office/drawing/2014/main" id="{4DF719DA-50CB-DAE8-3848-973C36DEE098}"/>
                  </a:ext>
                </a:extLst>
              </p:cNvPr>
              <p:cNvSpPr txBox="1"/>
              <p:nvPr/>
            </p:nvSpPr>
            <p:spPr>
              <a:xfrm>
                <a:off x="828686" y="2541928"/>
                <a:ext cx="3358908" cy="720170"/>
              </a:xfrm>
              <a:prstGeom prst="rect">
                <a:avLst/>
              </a:prstGeom>
              <a:noFill/>
              <a:effectLst/>
            </p:spPr>
            <p:txBody>
              <a:bodyPr wrap="square" lIns="0" tIns="0" rIns="0" bIns="0" rtlCol="0" anchor="t">
                <a:no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85723"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171446"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257169"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342891"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428614"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514337"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600060"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685783" algn="ctr" defTabSz="30955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412730">
                  <a:spcAft>
                    <a:spcPts val="533"/>
                  </a:spcAft>
                  <a:defRPr/>
                </a:pPr>
                <a:r>
                  <a:rPr lang="en-US" sz="2133" b="0" kern="0" dirty="0">
                    <a:solidFill>
                      <a:schemeClr val="bg1"/>
                    </a:solidFill>
                    <a:latin typeface="+mj-lt"/>
                  </a:rPr>
                  <a:t>Enterprise-grade learning solutions serving 3,000+ organizations and ~149M learners worldwide</a:t>
                </a:r>
              </a:p>
            </p:txBody>
          </p:sp>
          <p:pic>
            <p:nvPicPr>
              <p:cNvPr id="18" name="Picture 17">
                <a:extLst>
                  <a:ext uri="{FF2B5EF4-FFF2-40B4-BE49-F238E27FC236}">
                    <a16:creationId xmlns:a16="http://schemas.microsoft.com/office/drawing/2014/main" id="{5B86595B-ECEE-E3DD-AE2F-E28A6218DC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5581" y="1839988"/>
                <a:ext cx="2025118" cy="479374"/>
              </a:xfrm>
              <a:prstGeom prst="rect">
                <a:avLst/>
              </a:prstGeom>
              <a:effectLst/>
            </p:spPr>
          </p:pic>
        </p:grpSp>
      </p:grpSp>
    </p:spTree>
    <p:extLst>
      <p:ext uri="{BB962C8B-B14F-4D97-AF65-F5344CB8AC3E}">
        <p14:creationId xmlns:p14="http://schemas.microsoft.com/office/powerpoint/2010/main" val="104795668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994E4-2B61-4145-1345-F7C87002D1BB}"/>
              </a:ext>
            </a:extLst>
          </p:cNvPr>
          <p:cNvSpPr>
            <a:spLocks noGrp="1"/>
          </p:cNvSpPr>
          <p:nvPr>
            <p:ph type="title"/>
          </p:nvPr>
        </p:nvSpPr>
        <p:spPr/>
        <p:txBody>
          <a:bodyPr/>
          <a:lstStyle/>
          <a:p>
            <a:r>
              <a:rPr lang="en-US" dirty="0"/>
              <a:t>What is use of PostgreSQL?</a:t>
            </a:r>
          </a:p>
        </p:txBody>
      </p:sp>
      <p:sp>
        <p:nvSpPr>
          <p:cNvPr id="3" name="Content Placeholder 2">
            <a:extLst>
              <a:ext uri="{FF2B5EF4-FFF2-40B4-BE49-F238E27FC236}">
                <a16:creationId xmlns:a16="http://schemas.microsoft.com/office/drawing/2014/main" id="{1806ABD6-3C40-EDC5-FEF9-CE34D4557909}"/>
              </a:ext>
            </a:extLst>
          </p:cNvPr>
          <p:cNvSpPr>
            <a:spLocks noGrp="1"/>
          </p:cNvSpPr>
          <p:nvPr>
            <p:ph idx="1"/>
          </p:nvPr>
        </p:nvSpPr>
        <p:spPr/>
        <p:txBody>
          <a:bodyPr>
            <a:normAutofit fontScale="85000" lnSpcReduction="20000"/>
          </a:bodyPr>
          <a:lstStyle/>
          <a:p>
            <a:r>
              <a:rPr lang="en-CA" b="1" dirty="0">
                <a:effectLst/>
              </a:rPr>
              <a:t>Data Storage: </a:t>
            </a:r>
            <a:r>
              <a:rPr lang="en-CA" dirty="0">
                <a:effectLst/>
              </a:rPr>
              <a:t>It stores data in an organized way using tables, making it easy to manage large amounts of information.</a:t>
            </a:r>
          </a:p>
          <a:p>
            <a:r>
              <a:rPr lang="en-CA" b="1" dirty="0">
                <a:effectLst/>
              </a:rPr>
              <a:t>Complex Queries: </a:t>
            </a:r>
            <a:r>
              <a:rPr lang="en-CA" dirty="0">
                <a:effectLst/>
              </a:rPr>
              <a:t>PostgreSQL supports complex queries, allowing you to fetch specific data using SQL (Structured Query Language).</a:t>
            </a:r>
          </a:p>
          <a:p>
            <a:r>
              <a:rPr lang="en-CA" b="1" dirty="0">
                <a:effectLst/>
              </a:rPr>
              <a:t>ACID Compliance: </a:t>
            </a:r>
            <a:r>
              <a:rPr lang="en-CA" dirty="0">
                <a:effectLst/>
              </a:rPr>
              <a:t>It ensures reliable transactions with ACID (Atomicity, Consistency, Isolation, Durability) compliance, meaning your data remains accurate and secure.</a:t>
            </a:r>
          </a:p>
          <a:p>
            <a:r>
              <a:rPr lang="en-CA" b="1" dirty="0">
                <a:effectLst/>
              </a:rPr>
              <a:t>Scalability:</a:t>
            </a:r>
            <a:r>
              <a:rPr lang="en-CA" dirty="0">
                <a:effectLst/>
              </a:rPr>
              <a:t> Suitable for both small and large applications, PostgreSQL can handle a large number of users and large datasets.</a:t>
            </a:r>
          </a:p>
          <a:p>
            <a:r>
              <a:rPr lang="en-CA" b="1" dirty="0">
                <a:effectLst/>
              </a:rPr>
              <a:t>Extensibility: </a:t>
            </a:r>
            <a:r>
              <a:rPr lang="en-CA" dirty="0">
                <a:effectLst/>
              </a:rPr>
              <a:t>You can add custom functions, data types, and extensions, making PostgreSQL highly flexible and adaptable to various needs.</a:t>
            </a:r>
          </a:p>
          <a:p>
            <a:r>
              <a:rPr lang="en-CA" b="1" dirty="0">
                <a:effectLst/>
              </a:rPr>
              <a:t>Support for Advanced Data Types: </a:t>
            </a:r>
            <a:r>
              <a:rPr lang="en-CA" dirty="0">
                <a:effectLst/>
              </a:rPr>
              <a:t>It supports advanced data types like </a:t>
            </a:r>
            <a:r>
              <a:rPr lang="en-CA" b="0" u="sng" dirty="0">
                <a:effectLst/>
                <a:hlinkClick r:id="rId2"/>
              </a:rPr>
              <a:t>JSON</a:t>
            </a:r>
            <a:r>
              <a:rPr lang="en-CA" dirty="0">
                <a:effectLst/>
              </a:rPr>
              <a:t>, </a:t>
            </a:r>
            <a:r>
              <a:rPr lang="en-CA" b="0" u="sng" dirty="0">
                <a:effectLst/>
                <a:hlinkClick r:id="rId3"/>
              </a:rPr>
              <a:t>XML</a:t>
            </a:r>
            <a:r>
              <a:rPr lang="en-CA" dirty="0">
                <a:effectLst/>
              </a:rPr>
              <a:t>, and arrays, allowing for diverse data storage and manipulation.</a:t>
            </a:r>
            <a:endParaRPr lang="en-US" dirty="0"/>
          </a:p>
        </p:txBody>
      </p:sp>
    </p:spTree>
    <p:extLst>
      <p:ext uri="{BB962C8B-B14F-4D97-AF65-F5344CB8AC3E}">
        <p14:creationId xmlns:p14="http://schemas.microsoft.com/office/powerpoint/2010/main" val="13455107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979E-9A51-7403-05AF-D1A051174361}"/>
              </a:ext>
            </a:extLst>
          </p:cNvPr>
          <p:cNvSpPr>
            <a:spLocks noGrp="1"/>
          </p:cNvSpPr>
          <p:nvPr>
            <p:ph type="title"/>
          </p:nvPr>
        </p:nvSpPr>
        <p:spPr>
          <a:xfrm>
            <a:off x="509666" y="1"/>
            <a:ext cx="10844134" cy="1004340"/>
          </a:xfrm>
        </p:spPr>
        <p:txBody>
          <a:bodyPr/>
          <a:lstStyle/>
          <a:p>
            <a:r>
              <a:rPr lang="en-US" dirty="0"/>
              <a:t>Transaction</a:t>
            </a:r>
          </a:p>
        </p:txBody>
      </p:sp>
      <p:sp>
        <p:nvSpPr>
          <p:cNvPr id="3" name="Content Placeholder 2">
            <a:extLst>
              <a:ext uri="{FF2B5EF4-FFF2-40B4-BE49-F238E27FC236}">
                <a16:creationId xmlns:a16="http://schemas.microsoft.com/office/drawing/2014/main" id="{91EEDBE5-1EC9-614A-0E0A-E0A682542F64}"/>
              </a:ext>
            </a:extLst>
          </p:cNvPr>
          <p:cNvSpPr>
            <a:spLocks noGrp="1"/>
          </p:cNvSpPr>
          <p:nvPr>
            <p:ph idx="1"/>
          </p:nvPr>
        </p:nvSpPr>
        <p:spPr>
          <a:xfrm>
            <a:off x="254833" y="674557"/>
            <a:ext cx="11098967" cy="5502406"/>
          </a:xfrm>
        </p:spPr>
        <p:txBody>
          <a:bodyPr>
            <a:noAutofit/>
          </a:bodyPr>
          <a:lstStyle/>
          <a:p>
            <a:pPr marL="0" indent="0">
              <a:buNone/>
            </a:pPr>
            <a:r>
              <a:rPr lang="en-IN" sz="1400" b="1" dirty="0"/>
              <a:t>Example -</a:t>
            </a:r>
            <a:r>
              <a:rPr lang="en-IN" sz="1400" b="1" dirty="0" err="1"/>
              <a:t>Savepoint</a:t>
            </a:r>
            <a:endParaRPr lang="en-CA" sz="1400" b="1" dirty="0"/>
          </a:p>
          <a:p>
            <a:pPr marL="0" indent="0">
              <a:buNone/>
            </a:pPr>
            <a:r>
              <a:rPr lang="en-IN" sz="1400" dirty="0"/>
              <a:t>-- Start the transaction</a:t>
            </a:r>
            <a:endParaRPr lang="en-CA" sz="1400" dirty="0"/>
          </a:p>
          <a:p>
            <a:pPr marL="0" indent="0">
              <a:buNone/>
            </a:pPr>
            <a:r>
              <a:rPr lang="en-IN" sz="1400" dirty="0"/>
              <a:t>BEGIN;</a:t>
            </a:r>
            <a:endParaRPr lang="en-CA" sz="1400" dirty="0"/>
          </a:p>
          <a:p>
            <a:pPr marL="0" indent="0">
              <a:buNone/>
            </a:pPr>
            <a:r>
              <a:rPr lang="en-IN" sz="1400" dirty="0"/>
              <a:t>-- Step 1: Give Charlie a raise</a:t>
            </a:r>
            <a:endParaRPr lang="en-CA" sz="1400" dirty="0"/>
          </a:p>
          <a:p>
            <a:pPr marL="0" indent="0">
              <a:buNone/>
            </a:pPr>
            <a:r>
              <a:rPr lang="en-IN" sz="1400" dirty="0"/>
              <a:t>UPDATE staff SET salary = salary + 10000 WHERE </a:t>
            </a:r>
            <a:r>
              <a:rPr lang="en-IN" sz="1400" dirty="0" err="1"/>
              <a:t>emp_name</a:t>
            </a:r>
            <a:r>
              <a:rPr lang="en-IN" sz="1400" dirty="0"/>
              <a:t> = 'Charlie';</a:t>
            </a:r>
            <a:endParaRPr lang="en-CA" sz="1400" dirty="0"/>
          </a:p>
          <a:p>
            <a:pPr marL="0" indent="0">
              <a:buNone/>
            </a:pPr>
            <a:endParaRPr lang="en-CA" sz="1400" dirty="0"/>
          </a:p>
          <a:p>
            <a:pPr marL="0" indent="0">
              <a:buNone/>
            </a:pPr>
            <a:r>
              <a:rPr lang="en-IN" sz="1400" dirty="0"/>
              <a:t>-- Set </a:t>
            </a:r>
            <a:r>
              <a:rPr lang="en-IN" sz="1400" dirty="0" err="1"/>
              <a:t>savepoint</a:t>
            </a:r>
            <a:r>
              <a:rPr lang="en-IN" sz="1400" dirty="0"/>
              <a:t> here</a:t>
            </a:r>
            <a:endParaRPr lang="en-CA" sz="1400" dirty="0"/>
          </a:p>
          <a:p>
            <a:pPr marL="0" indent="0">
              <a:buNone/>
            </a:pPr>
            <a:r>
              <a:rPr lang="en-IN" sz="1400" dirty="0"/>
              <a:t>SAVEPOINT </a:t>
            </a:r>
            <a:r>
              <a:rPr lang="en-IN" sz="1400" dirty="0" err="1"/>
              <a:t>after_charlie_raise</a:t>
            </a:r>
            <a:r>
              <a:rPr lang="en-IN" sz="1400" dirty="0"/>
              <a:t>;</a:t>
            </a:r>
            <a:endParaRPr lang="en-CA" sz="1400" dirty="0"/>
          </a:p>
          <a:p>
            <a:pPr marL="0" indent="0">
              <a:buNone/>
            </a:pPr>
            <a:r>
              <a:rPr lang="en-IN" sz="1400" dirty="0"/>
              <a:t> </a:t>
            </a:r>
            <a:endParaRPr lang="en-CA" sz="1400" dirty="0"/>
          </a:p>
          <a:p>
            <a:pPr marL="0" indent="0">
              <a:buNone/>
            </a:pPr>
            <a:r>
              <a:rPr lang="en-IN" sz="1400" dirty="0"/>
              <a:t>-- Step 2: Try to give Bob a huge raise (assume this is a mistake)</a:t>
            </a:r>
            <a:endParaRPr lang="en-CA" sz="1400" dirty="0"/>
          </a:p>
          <a:p>
            <a:pPr marL="0" indent="0">
              <a:buNone/>
            </a:pPr>
            <a:r>
              <a:rPr lang="en-IN" sz="1400" dirty="0"/>
              <a:t>UPDATE staff SET salary = salary + 500000 WHERE </a:t>
            </a:r>
            <a:r>
              <a:rPr lang="en-IN" sz="1400" dirty="0" err="1"/>
              <a:t>emp_name</a:t>
            </a:r>
            <a:r>
              <a:rPr lang="en-IN" sz="1400" dirty="0"/>
              <a:t> = 'Bob';</a:t>
            </a:r>
            <a:endParaRPr lang="en-CA" sz="1400" dirty="0"/>
          </a:p>
          <a:p>
            <a:pPr marL="0" indent="0">
              <a:buNone/>
            </a:pPr>
            <a:r>
              <a:rPr lang="en-IN" sz="1400" dirty="0"/>
              <a:t> </a:t>
            </a:r>
            <a:endParaRPr lang="en-CA" sz="1400" dirty="0"/>
          </a:p>
          <a:p>
            <a:pPr marL="0" indent="0">
              <a:buNone/>
            </a:pPr>
            <a:r>
              <a:rPr lang="en-IN" sz="1400" dirty="0"/>
              <a:t>-- Realize the mistake and rollback to </a:t>
            </a:r>
            <a:r>
              <a:rPr lang="en-IN" sz="1400" dirty="0" err="1"/>
              <a:t>savepoint</a:t>
            </a:r>
            <a:endParaRPr lang="en-CA" sz="1400" dirty="0"/>
          </a:p>
          <a:p>
            <a:pPr marL="0" indent="0">
              <a:buNone/>
            </a:pPr>
            <a:r>
              <a:rPr lang="en-IN" sz="1400" dirty="0"/>
              <a:t>ROLLBACK TO SAVEPOINT </a:t>
            </a:r>
            <a:r>
              <a:rPr lang="en-IN" sz="1400" dirty="0" err="1"/>
              <a:t>after_charlie_raise</a:t>
            </a:r>
            <a:r>
              <a:rPr lang="en-IN" sz="1400" dirty="0"/>
              <a:t>;</a:t>
            </a:r>
            <a:endParaRPr lang="en-CA" sz="1400" dirty="0"/>
          </a:p>
          <a:p>
            <a:pPr marL="0" indent="0">
              <a:buNone/>
            </a:pPr>
            <a:r>
              <a:rPr lang="en-IN" sz="1400" dirty="0"/>
              <a:t> </a:t>
            </a:r>
            <a:endParaRPr lang="en-CA" sz="1400" dirty="0"/>
          </a:p>
          <a:p>
            <a:pPr marL="0" indent="0">
              <a:buNone/>
            </a:pPr>
            <a:r>
              <a:rPr lang="en-IN" sz="1400" dirty="0"/>
              <a:t>-- Now Bob's raise is undone, but Charlie's raise is still there</a:t>
            </a:r>
            <a:endParaRPr lang="en-CA" sz="1400" dirty="0"/>
          </a:p>
          <a:p>
            <a:pPr marL="0" indent="0">
              <a:buNone/>
            </a:pPr>
            <a:r>
              <a:rPr lang="en-IN" sz="1400" dirty="0"/>
              <a:t> </a:t>
            </a:r>
            <a:endParaRPr lang="en-CA" sz="1400" dirty="0"/>
          </a:p>
          <a:p>
            <a:pPr marL="0" indent="0">
              <a:buNone/>
            </a:pPr>
            <a:r>
              <a:rPr lang="en-IN" sz="1400" dirty="0"/>
              <a:t>-- Commit changes so far</a:t>
            </a:r>
            <a:endParaRPr lang="en-CA" sz="1400" dirty="0"/>
          </a:p>
          <a:p>
            <a:pPr marL="0" indent="0">
              <a:buNone/>
            </a:pPr>
            <a:r>
              <a:rPr lang="en-IN" sz="1400" dirty="0"/>
              <a:t>COMMIT;</a:t>
            </a:r>
            <a:endParaRPr lang="en-CA" sz="1400" dirty="0"/>
          </a:p>
          <a:p>
            <a:pPr marL="0" indent="0">
              <a:buNone/>
            </a:pPr>
            <a:endParaRPr lang="en-US" sz="1400" dirty="0"/>
          </a:p>
        </p:txBody>
      </p:sp>
    </p:spTree>
    <p:extLst>
      <p:ext uri="{BB962C8B-B14F-4D97-AF65-F5344CB8AC3E}">
        <p14:creationId xmlns:p14="http://schemas.microsoft.com/office/powerpoint/2010/main" val="37319609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AFC7-90A2-8905-3258-67CC36BBA10A}"/>
              </a:ext>
            </a:extLst>
          </p:cNvPr>
          <p:cNvSpPr>
            <a:spLocks noGrp="1"/>
          </p:cNvSpPr>
          <p:nvPr>
            <p:ph type="title"/>
          </p:nvPr>
        </p:nvSpPr>
        <p:spPr/>
        <p:txBody>
          <a:bodyPr/>
          <a:lstStyle/>
          <a:p>
            <a:r>
              <a:rPr lang="en-US" dirty="0"/>
              <a:t>Advanced Index</a:t>
            </a:r>
          </a:p>
        </p:txBody>
      </p:sp>
      <p:sp>
        <p:nvSpPr>
          <p:cNvPr id="3" name="Content Placeholder 2">
            <a:extLst>
              <a:ext uri="{FF2B5EF4-FFF2-40B4-BE49-F238E27FC236}">
                <a16:creationId xmlns:a16="http://schemas.microsoft.com/office/drawing/2014/main" id="{09B53F6C-1801-E6D4-9699-7DD36FB2E3B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24864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9EBF0-A114-E87F-E78E-11E4992852FA}"/>
              </a:ext>
            </a:extLst>
          </p:cNvPr>
          <p:cNvSpPr>
            <a:spLocks noGrp="1"/>
          </p:cNvSpPr>
          <p:nvPr>
            <p:ph type="title"/>
          </p:nvPr>
        </p:nvSpPr>
        <p:spPr/>
        <p:txBody>
          <a:bodyPr/>
          <a:lstStyle/>
          <a:p>
            <a:r>
              <a:rPr lang="en-US" dirty="0"/>
              <a:t>Survey Link</a:t>
            </a:r>
          </a:p>
        </p:txBody>
      </p:sp>
    </p:spTree>
    <p:extLst>
      <p:ext uri="{BB962C8B-B14F-4D97-AF65-F5344CB8AC3E}">
        <p14:creationId xmlns:p14="http://schemas.microsoft.com/office/powerpoint/2010/main" val="1551666147"/>
      </p:ext>
    </p:extLst>
  </p:cSld>
  <p:clrMapOvr>
    <a:masterClrMapping/>
  </p:clrMapOvr>
  <p:transition>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6A05B-B6FC-9316-81E5-E2E075DCB34B}"/>
              </a:ext>
            </a:extLst>
          </p:cNvPr>
          <p:cNvSpPr>
            <a:spLocks noGrp="1"/>
          </p:cNvSpPr>
          <p:nvPr>
            <p:ph type="body" sz="quarter" idx="11"/>
          </p:nvPr>
        </p:nvSpPr>
        <p:spPr/>
        <p:txBody>
          <a:bodyPr/>
          <a:lstStyle/>
          <a:p>
            <a:r>
              <a:rPr lang="en-US" dirty="0">
                <a:ea typeface="ＭＳ Ｐゴシック"/>
              </a:rPr>
              <a:t>New York Restaurants:</a:t>
            </a:r>
            <a:endParaRPr lang="en-US" dirty="0"/>
          </a:p>
        </p:txBody>
      </p:sp>
      <p:sp>
        <p:nvSpPr>
          <p:cNvPr id="3" name="Text Placeholder 2">
            <a:extLst>
              <a:ext uri="{FF2B5EF4-FFF2-40B4-BE49-F238E27FC236}">
                <a16:creationId xmlns:a16="http://schemas.microsoft.com/office/drawing/2014/main" id="{09AEEDE0-7A70-3487-9B93-E62F02D2CEF0}"/>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63A43FF-A323-6AF1-4987-A518B8261C1D}"/>
              </a:ext>
            </a:extLst>
          </p:cNvPr>
          <p:cNvSpPr>
            <a:spLocks noGrp="1"/>
          </p:cNvSpPr>
          <p:nvPr>
            <p:ph type="body" sz="quarter" idx="10"/>
          </p:nvPr>
        </p:nvSpPr>
        <p:spPr/>
        <p:txBody>
          <a:bodyPr/>
          <a:lstStyle/>
          <a:p>
            <a:endParaRPr lang="en-US" dirty="0">
              <a:ea typeface="ＭＳ Ｐゴシック"/>
              <a:cs typeface="+mj-lt"/>
            </a:endParaRPr>
          </a:p>
        </p:txBody>
      </p:sp>
    </p:spTree>
    <p:extLst>
      <p:ext uri="{BB962C8B-B14F-4D97-AF65-F5344CB8AC3E}">
        <p14:creationId xmlns:p14="http://schemas.microsoft.com/office/powerpoint/2010/main" val="1539727303"/>
      </p:ext>
    </p:extLst>
  </p:cSld>
  <p:clrMapOvr>
    <a:masterClrMapping/>
  </p:clrMapOvr>
  <p:transition>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2792B-9131-B2AA-C7A3-8D957903F1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38462D4-91BB-1902-C467-1B7030223A30}"/>
              </a:ext>
            </a:extLst>
          </p:cNvPr>
          <p:cNvSpPr>
            <a:spLocks noGrp="1"/>
          </p:cNvSpPr>
          <p:nvPr>
            <p:ph type="body" sz="quarter" idx="11"/>
          </p:nvPr>
        </p:nvSpPr>
        <p:spPr/>
        <p:txBody>
          <a:bodyPr/>
          <a:lstStyle/>
          <a:p>
            <a:r>
              <a:rPr lang="en-US" dirty="0">
                <a:ea typeface="ＭＳ Ｐゴシック"/>
              </a:rPr>
              <a:t>Trends in Startups</a:t>
            </a:r>
            <a:endParaRPr lang="en-US" dirty="0"/>
          </a:p>
        </p:txBody>
      </p:sp>
      <p:sp>
        <p:nvSpPr>
          <p:cNvPr id="3" name="Text Placeholder 2">
            <a:extLst>
              <a:ext uri="{FF2B5EF4-FFF2-40B4-BE49-F238E27FC236}">
                <a16:creationId xmlns:a16="http://schemas.microsoft.com/office/drawing/2014/main" id="{C6ACAD93-AFD6-1F40-4733-2CE7D86636E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F4507DD9-9163-AA46-D009-BBE16F53A63D}"/>
              </a:ext>
            </a:extLst>
          </p:cNvPr>
          <p:cNvSpPr>
            <a:spLocks noGrp="1"/>
          </p:cNvSpPr>
          <p:nvPr>
            <p:ph type="body" sz="quarter" idx="10"/>
          </p:nvPr>
        </p:nvSpPr>
        <p:spPr/>
        <p:txBody>
          <a:bodyPr/>
          <a:lstStyle/>
          <a:p>
            <a:endParaRPr lang="en-US" dirty="0">
              <a:ea typeface="ＭＳ Ｐゴシック"/>
              <a:cs typeface="+mj-lt"/>
            </a:endParaRPr>
          </a:p>
        </p:txBody>
      </p:sp>
    </p:spTree>
    <p:extLst>
      <p:ext uri="{BB962C8B-B14F-4D97-AF65-F5344CB8AC3E}">
        <p14:creationId xmlns:p14="http://schemas.microsoft.com/office/powerpoint/2010/main" val="1432513813"/>
      </p:ext>
    </p:extLst>
  </p:cSld>
  <p:clrMapOvr>
    <a:masterClrMapping/>
  </p:clrMapOvr>
  <p:transition>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6C7B-12A6-A9D0-BD45-179FA3A2F9E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DD98B7-445A-7FF7-0C7B-E0495E9DB422}"/>
              </a:ext>
            </a:extLst>
          </p:cNvPr>
          <p:cNvSpPr>
            <a:spLocks noGrp="1"/>
          </p:cNvSpPr>
          <p:nvPr>
            <p:ph type="body" sz="quarter" idx="11"/>
          </p:nvPr>
        </p:nvSpPr>
        <p:spPr/>
        <p:txBody>
          <a:bodyPr/>
          <a:lstStyle/>
          <a:p>
            <a:r>
              <a:rPr lang="en-US" dirty="0">
                <a:ea typeface="ＭＳ Ｐゴシック"/>
              </a:rPr>
              <a:t>Create a Table</a:t>
            </a:r>
            <a:endParaRPr lang="en-US" dirty="0"/>
          </a:p>
        </p:txBody>
      </p:sp>
      <p:sp>
        <p:nvSpPr>
          <p:cNvPr id="3" name="Text Placeholder 2">
            <a:extLst>
              <a:ext uri="{FF2B5EF4-FFF2-40B4-BE49-F238E27FC236}">
                <a16:creationId xmlns:a16="http://schemas.microsoft.com/office/drawing/2014/main" id="{CA1B013E-12B1-94DE-6A2C-BAE7F3E5818F}"/>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0C01823-CD2F-14AE-8A88-C226C916B144}"/>
              </a:ext>
            </a:extLst>
          </p:cNvPr>
          <p:cNvSpPr>
            <a:spLocks noGrp="1"/>
          </p:cNvSpPr>
          <p:nvPr>
            <p:ph type="body" sz="quarter" idx="10"/>
          </p:nvPr>
        </p:nvSpPr>
        <p:spPr/>
        <p:txBody>
          <a:bodyPr/>
          <a:lstStyle/>
          <a:p>
            <a:endParaRPr lang="en-US" dirty="0">
              <a:ea typeface="ＭＳ Ｐゴシック"/>
              <a:cs typeface="+mj-lt"/>
            </a:endParaRPr>
          </a:p>
        </p:txBody>
      </p:sp>
    </p:spTree>
    <p:extLst>
      <p:ext uri="{BB962C8B-B14F-4D97-AF65-F5344CB8AC3E}">
        <p14:creationId xmlns:p14="http://schemas.microsoft.com/office/powerpoint/2010/main" val="2670511845"/>
      </p:ext>
    </p:extLst>
  </p:cSld>
  <p:clrMapOvr>
    <a:masterClrMapping/>
  </p:clrMapOvr>
  <p:transition>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CADFF-A608-8A9A-D227-3E5F4C6CDE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8F911B0-CF32-8383-9D9E-BAF29F044873}"/>
              </a:ext>
            </a:extLst>
          </p:cNvPr>
          <p:cNvSpPr>
            <a:spLocks noGrp="1"/>
          </p:cNvSpPr>
          <p:nvPr>
            <p:ph type="body" sz="quarter" idx="11"/>
          </p:nvPr>
        </p:nvSpPr>
        <p:spPr/>
        <p:txBody>
          <a:bodyPr/>
          <a:lstStyle/>
          <a:p>
            <a:r>
              <a:rPr lang="en-US" dirty="0">
                <a:ea typeface="ＭＳ Ｐゴシック"/>
              </a:rPr>
              <a:t>Book Store Indexes</a:t>
            </a:r>
            <a:endParaRPr lang="en-US" dirty="0"/>
          </a:p>
        </p:txBody>
      </p:sp>
      <p:sp>
        <p:nvSpPr>
          <p:cNvPr id="3" name="Text Placeholder 2">
            <a:extLst>
              <a:ext uri="{FF2B5EF4-FFF2-40B4-BE49-F238E27FC236}">
                <a16:creationId xmlns:a16="http://schemas.microsoft.com/office/drawing/2014/main" id="{555A7735-BFA3-8C17-0AE5-CFEA04F60F70}"/>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7BA8465-DE91-E22B-AF12-E3CBA21B9CB0}"/>
              </a:ext>
            </a:extLst>
          </p:cNvPr>
          <p:cNvSpPr>
            <a:spLocks noGrp="1"/>
          </p:cNvSpPr>
          <p:nvPr>
            <p:ph type="body" sz="quarter" idx="10"/>
          </p:nvPr>
        </p:nvSpPr>
        <p:spPr/>
        <p:txBody>
          <a:bodyPr/>
          <a:lstStyle/>
          <a:p>
            <a:endParaRPr lang="en-US" dirty="0">
              <a:ea typeface="ＭＳ Ｐゴシック"/>
              <a:cs typeface="+mj-lt"/>
            </a:endParaRPr>
          </a:p>
        </p:txBody>
      </p:sp>
    </p:spTree>
    <p:extLst>
      <p:ext uri="{BB962C8B-B14F-4D97-AF65-F5344CB8AC3E}">
        <p14:creationId xmlns:p14="http://schemas.microsoft.com/office/powerpoint/2010/main" val="1930253390"/>
      </p:ext>
    </p:extLst>
  </p:cSld>
  <p:clrMapOvr>
    <a:masterClrMapping/>
  </p:clrMapOvr>
  <p:transition>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3DA90-5BA0-1AEC-3D04-3E48C5A30F0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D5DFDA-ADEC-35E6-0186-FC658A9B3E08}"/>
              </a:ext>
            </a:extLst>
          </p:cNvPr>
          <p:cNvSpPr>
            <a:spLocks noGrp="1"/>
          </p:cNvSpPr>
          <p:nvPr>
            <p:ph type="body" sz="quarter" idx="11"/>
          </p:nvPr>
        </p:nvSpPr>
        <p:spPr/>
        <p:txBody>
          <a:bodyPr/>
          <a:lstStyle/>
          <a:p>
            <a:r>
              <a:rPr lang="en-US" dirty="0">
                <a:ea typeface="ＭＳ Ｐゴシック"/>
              </a:rPr>
              <a:t>Traffic Analytics</a:t>
            </a:r>
            <a:endParaRPr lang="en-US" dirty="0"/>
          </a:p>
        </p:txBody>
      </p:sp>
      <p:sp>
        <p:nvSpPr>
          <p:cNvPr id="3" name="Text Placeholder 2">
            <a:extLst>
              <a:ext uri="{FF2B5EF4-FFF2-40B4-BE49-F238E27FC236}">
                <a16:creationId xmlns:a16="http://schemas.microsoft.com/office/drawing/2014/main" id="{90A53B42-3EB8-0EE4-E09C-AF63BDB796B1}"/>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F798A194-A28B-365D-702C-E580B0D673EE}"/>
              </a:ext>
            </a:extLst>
          </p:cNvPr>
          <p:cNvSpPr>
            <a:spLocks noGrp="1"/>
          </p:cNvSpPr>
          <p:nvPr>
            <p:ph type="body" sz="quarter" idx="10"/>
          </p:nvPr>
        </p:nvSpPr>
        <p:spPr/>
        <p:txBody>
          <a:bodyPr/>
          <a:lstStyle/>
          <a:p>
            <a:endParaRPr lang="en-US" dirty="0">
              <a:ea typeface="ＭＳ Ｐゴシック"/>
              <a:cs typeface="+mj-lt"/>
            </a:endParaRPr>
          </a:p>
        </p:txBody>
      </p:sp>
    </p:spTree>
    <p:extLst>
      <p:ext uri="{BB962C8B-B14F-4D97-AF65-F5344CB8AC3E}">
        <p14:creationId xmlns:p14="http://schemas.microsoft.com/office/powerpoint/2010/main" val="2854003392"/>
      </p:ext>
    </p:extLst>
  </p:cSld>
  <p:clrMapOvr>
    <a:masterClrMapping/>
  </p:clrMapOvr>
  <p:transition>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92142-0D5C-0CC6-9E83-AD0F67BAA2C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452E1BB-98E4-3F04-AEF7-786ACFB6535E}"/>
              </a:ext>
            </a:extLst>
          </p:cNvPr>
          <p:cNvSpPr>
            <a:spLocks noGrp="1"/>
          </p:cNvSpPr>
          <p:nvPr>
            <p:ph type="body" sz="quarter" idx="11"/>
          </p:nvPr>
        </p:nvSpPr>
        <p:spPr/>
        <p:txBody>
          <a:bodyPr/>
          <a:lstStyle/>
          <a:p>
            <a:r>
              <a:rPr lang="en-US" dirty="0">
                <a:ea typeface="ＭＳ Ｐゴシック"/>
              </a:rPr>
              <a:t>Data Exchange Service</a:t>
            </a:r>
            <a:endParaRPr lang="en-US" dirty="0"/>
          </a:p>
        </p:txBody>
      </p:sp>
      <p:sp>
        <p:nvSpPr>
          <p:cNvPr id="3" name="Text Placeholder 2">
            <a:extLst>
              <a:ext uri="{FF2B5EF4-FFF2-40B4-BE49-F238E27FC236}">
                <a16:creationId xmlns:a16="http://schemas.microsoft.com/office/drawing/2014/main" id="{64CEF650-FC50-449B-6BDF-11D826AD82B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6788D5ED-3D98-BB86-72BC-F581F60D712F}"/>
              </a:ext>
            </a:extLst>
          </p:cNvPr>
          <p:cNvSpPr>
            <a:spLocks noGrp="1"/>
          </p:cNvSpPr>
          <p:nvPr>
            <p:ph type="body" sz="quarter" idx="10"/>
          </p:nvPr>
        </p:nvSpPr>
        <p:spPr/>
        <p:txBody>
          <a:bodyPr/>
          <a:lstStyle/>
          <a:p>
            <a:endParaRPr lang="en-US" dirty="0">
              <a:ea typeface="ＭＳ Ｐゴシック"/>
              <a:cs typeface="+mj-lt"/>
            </a:endParaRPr>
          </a:p>
        </p:txBody>
      </p:sp>
    </p:spTree>
    <p:extLst>
      <p:ext uri="{BB962C8B-B14F-4D97-AF65-F5344CB8AC3E}">
        <p14:creationId xmlns:p14="http://schemas.microsoft.com/office/powerpoint/2010/main" val="1042978771"/>
      </p:ext>
    </p:extLst>
  </p:cSld>
  <p:clrMapOvr>
    <a:masterClrMapping/>
  </p:clrMapOvr>
  <p:transition>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DCA5C-66FE-E1F8-F0EE-B3C7548B10A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2520FEE-7DC0-9E97-DAC8-B3750A104F8F}"/>
              </a:ext>
            </a:extLst>
          </p:cNvPr>
          <p:cNvSpPr>
            <a:spLocks noGrp="1"/>
          </p:cNvSpPr>
          <p:nvPr>
            <p:ph type="body" sz="quarter" idx="11"/>
          </p:nvPr>
        </p:nvSpPr>
        <p:spPr/>
        <p:txBody>
          <a:bodyPr/>
          <a:lstStyle/>
          <a:p>
            <a:r>
              <a:rPr lang="en-US" dirty="0">
                <a:ea typeface="ＭＳ Ｐゴシック"/>
              </a:rPr>
              <a:t>Database Normalization</a:t>
            </a:r>
            <a:endParaRPr lang="en-US" dirty="0"/>
          </a:p>
        </p:txBody>
      </p:sp>
      <p:sp>
        <p:nvSpPr>
          <p:cNvPr id="3" name="Text Placeholder 2">
            <a:extLst>
              <a:ext uri="{FF2B5EF4-FFF2-40B4-BE49-F238E27FC236}">
                <a16:creationId xmlns:a16="http://schemas.microsoft.com/office/drawing/2014/main" id="{C728B24B-5AE7-ECE2-BAB9-8A978245D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7193607"/>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6980A81-2276-45CE-8340-D7852DC7F841}"/>
              </a:ext>
            </a:extLst>
          </p:cNvPr>
          <p:cNvSpPr>
            <a:spLocks noGrp="1"/>
          </p:cNvSpPr>
          <p:nvPr>
            <p:ph sz="quarter" idx="10"/>
          </p:nvPr>
        </p:nvSpPr>
        <p:spPr>
          <a:xfrm>
            <a:off x="2762843" y="3557798"/>
            <a:ext cx="2338491" cy="273569"/>
          </a:xfrm>
        </p:spPr>
        <p:txBody>
          <a:bodyPr>
            <a:normAutofit fontScale="47500" lnSpcReduction="20000"/>
          </a:bodyPr>
          <a:lstStyle/>
          <a:p>
            <a:pPr algn="ctr"/>
            <a:r>
              <a:rPr lang="en-IN" dirty="0"/>
              <a:t>Open-source</a:t>
            </a:r>
            <a:endParaRPr lang="en-GB" dirty="0"/>
          </a:p>
        </p:txBody>
      </p:sp>
      <p:sp>
        <p:nvSpPr>
          <p:cNvPr id="2" name="Content Placeholder 1">
            <a:extLst>
              <a:ext uri="{FF2B5EF4-FFF2-40B4-BE49-F238E27FC236}">
                <a16:creationId xmlns:a16="http://schemas.microsoft.com/office/drawing/2014/main" id="{C625C302-9BC8-81FA-9CC8-861D7BDFA83B}"/>
              </a:ext>
            </a:extLst>
          </p:cNvPr>
          <p:cNvSpPr>
            <a:spLocks noGrp="1"/>
          </p:cNvSpPr>
          <p:nvPr>
            <p:ph sz="quarter" idx="11"/>
          </p:nvPr>
        </p:nvSpPr>
        <p:spPr>
          <a:xfrm>
            <a:off x="6271653" y="3596926"/>
            <a:ext cx="2961197" cy="273568"/>
          </a:xfrm>
        </p:spPr>
        <p:txBody>
          <a:bodyPr>
            <a:normAutofit fontScale="47500" lnSpcReduction="20000"/>
          </a:bodyPr>
          <a:lstStyle/>
          <a:p>
            <a:pPr algn="ctr"/>
            <a:r>
              <a:rPr lang="en-IN" dirty="0"/>
              <a:t>Object-relational database system</a:t>
            </a:r>
          </a:p>
        </p:txBody>
      </p:sp>
      <p:sp>
        <p:nvSpPr>
          <p:cNvPr id="7" name="Foliennummernplatzhalter 6">
            <a:extLst>
              <a:ext uri="{FF2B5EF4-FFF2-40B4-BE49-F238E27FC236}">
                <a16:creationId xmlns:a16="http://schemas.microsoft.com/office/drawing/2014/main" id="{E5FBC646-D567-AF85-09F0-EABCB7E5B948}"/>
              </a:ext>
            </a:extLst>
          </p:cNvPr>
          <p:cNvSpPr>
            <a:spLocks noGrp="1"/>
          </p:cNvSpPr>
          <p:nvPr>
            <p:ph type="sldNum" sz="quarter" idx="4"/>
          </p:nvPr>
        </p:nvSpPr>
        <p:spPr/>
        <p:txBody>
          <a:bodyPr/>
          <a:lstStyle/>
          <a:p>
            <a:fld id="{D71DA9FD-6EF8-4CC5-AF9B-B6159B5B937C}" type="slidenum">
              <a:rPr lang="en-GB" noProof="0" smtClean="0"/>
              <a:pPr/>
              <a:t>11</a:t>
            </a:fld>
            <a:endParaRPr lang="en-GB" noProof="0" dirty="0"/>
          </a:p>
        </p:txBody>
      </p:sp>
      <p:sp>
        <p:nvSpPr>
          <p:cNvPr id="5" name="Fußzeilenplatzhalter 4">
            <a:extLst>
              <a:ext uri="{FF2B5EF4-FFF2-40B4-BE49-F238E27FC236}">
                <a16:creationId xmlns:a16="http://schemas.microsoft.com/office/drawing/2014/main" id="{CD5BBBA0-6963-8B4F-0CEB-3D024CE84E8D}"/>
              </a:ext>
            </a:extLst>
          </p:cNvPr>
          <p:cNvSpPr>
            <a:spLocks noGrp="1"/>
          </p:cNvSpPr>
          <p:nvPr>
            <p:ph type="ftr" sz="quarter" idx="3"/>
          </p:nvPr>
        </p:nvSpPr>
        <p:spPr/>
        <p:txBody>
          <a:bodyPr/>
          <a:lstStyle/>
          <a:p>
            <a:r>
              <a:rPr lang="en-US" noProof="0" dirty="0"/>
              <a:t>Speaker name. Name of event or project. Date</a:t>
            </a:r>
            <a:endParaRPr lang="en-GB" noProof="0" dirty="0"/>
          </a:p>
        </p:txBody>
      </p:sp>
      <p:sp>
        <p:nvSpPr>
          <p:cNvPr id="9" name="Title 8">
            <a:extLst>
              <a:ext uri="{FF2B5EF4-FFF2-40B4-BE49-F238E27FC236}">
                <a16:creationId xmlns:a16="http://schemas.microsoft.com/office/drawing/2014/main" id="{EF89419F-4A75-44B0-8CA4-95B5C55FC248}"/>
              </a:ext>
            </a:extLst>
          </p:cNvPr>
          <p:cNvSpPr>
            <a:spLocks noGrp="1"/>
          </p:cNvSpPr>
          <p:nvPr>
            <p:ph type="title"/>
          </p:nvPr>
        </p:nvSpPr>
        <p:spPr/>
        <p:txBody>
          <a:bodyPr/>
          <a:lstStyle/>
          <a:p>
            <a:r>
              <a:rPr lang="en-IN" dirty="0"/>
              <a:t>What is PostgreSQL?</a:t>
            </a:r>
            <a:endParaRPr lang="en-GB" noProof="0" dirty="0"/>
          </a:p>
        </p:txBody>
      </p:sp>
      <p:pic>
        <p:nvPicPr>
          <p:cNvPr id="1026" name="Picture 2" descr="Open Source Logo Icons for Your Projects">
            <a:extLst>
              <a:ext uri="{FF2B5EF4-FFF2-40B4-BE49-F238E27FC236}">
                <a16:creationId xmlns:a16="http://schemas.microsoft.com/office/drawing/2014/main" id="{BB2E5AF0-8991-97DB-76FB-ED1C54C36FFB}"/>
              </a:ext>
            </a:extLst>
          </p:cNvPr>
          <p:cNvPicPr>
            <a:picLocks noChangeAspect="1" noChangeArrowheads="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8917" y="2172750"/>
            <a:ext cx="1306342" cy="13063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working icon">
            <a:extLst>
              <a:ext uri="{FF2B5EF4-FFF2-40B4-BE49-F238E27FC236}">
                <a16:creationId xmlns:a16="http://schemas.microsoft.com/office/drawing/2014/main" id="{DB4E64E5-3329-53CE-6B40-C04348BBFE6A}"/>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9081" y="2172750"/>
            <a:ext cx="1306342" cy="1306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502737"/>
      </p:ext>
    </p:extLst>
  </p:cSld>
  <p:clrMapOvr>
    <a:masterClrMapping/>
  </p:clrMapOvr>
  <p:transition>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A70EA-A7A0-55B4-DA50-578FAF1459C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F9EA035-F99D-6A30-45D5-7B8D12D47936}"/>
              </a:ext>
            </a:extLst>
          </p:cNvPr>
          <p:cNvSpPr>
            <a:spLocks noGrp="1"/>
          </p:cNvSpPr>
          <p:nvPr>
            <p:ph type="body" sz="quarter" idx="11"/>
          </p:nvPr>
        </p:nvSpPr>
        <p:spPr/>
        <p:txBody>
          <a:bodyPr/>
          <a:lstStyle/>
          <a:p>
            <a:r>
              <a:rPr lang="en-US" dirty="0">
                <a:ea typeface="ＭＳ Ｐゴシック"/>
              </a:rPr>
              <a:t>Book Store Indexes</a:t>
            </a:r>
            <a:endParaRPr lang="en-US" dirty="0"/>
          </a:p>
        </p:txBody>
      </p:sp>
      <p:sp>
        <p:nvSpPr>
          <p:cNvPr id="3" name="Text Placeholder 2">
            <a:extLst>
              <a:ext uri="{FF2B5EF4-FFF2-40B4-BE49-F238E27FC236}">
                <a16:creationId xmlns:a16="http://schemas.microsoft.com/office/drawing/2014/main" id="{43FE241E-4963-8A14-25AD-4FEEE1DFDC9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80504249"/>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58175DF-9696-BE5F-12A6-412B14AC2188}"/>
              </a:ext>
            </a:extLst>
          </p:cNvPr>
          <p:cNvPicPr>
            <a:picLocks noGrp="1" noChangeAspect="1"/>
          </p:cNvPicPr>
          <p:nvPr>
            <p:ph idx="1"/>
          </p:nvPr>
        </p:nvPicPr>
        <p:blipFill>
          <a:blip r:embed="rId2"/>
          <a:srcRect r="390"/>
          <a:stretch>
            <a:fillRect/>
          </a:stretch>
        </p:blipFill>
        <p:spPr>
          <a:xfrm>
            <a:off x="644577" y="727429"/>
            <a:ext cx="10558072" cy="5935699"/>
          </a:xfrm>
          <a:prstGeom prst="rect">
            <a:avLst/>
          </a:prstGeom>
        </p:spPr>
      </p:pic>
      <p:sp>
        <p:nvSpPr>
          <p:cNvPr id="8" name="TextBox 7">
            <a:extLst>
              <a:ext uri="{FF2B5EF4-FFF2-40B4-BE49-F238E27FC236}">
                <a16:creationId xmlns:a16="http://schemas.microsoft.com/office/drawing/2014/main" id="{DE773F10-9624-3C7E-8393-EA606D361C12}"/>
              </a:ext>
            </a:extLst>
          </p:cNvPr>
          <p:cNvSpPr txBox="1"/>
          <p:nvPr/>
        </p:nvSpPr>
        <p:spPr>
          <a:xfrm>
            <a:off x="1244184" y="194872"/>
            <a:ext cx="9024078" cy="369332"/>
          </a:xfrm>
          <a:prstGeom prst="rect">
            <a:avLst/>
          </a:prstGeom>
          <a:noFill/>
        </p:spPr>
        <p:txBody>
          <a:bodyPr wrap="square" rtlCol="0">
            <a:spAutoFit/>
          </a:bodyPr>
          <a:lstStyle/>
          <a:p>
            <a:r>
              <a:rPr lang="en-US" dirty="0"/>
              <a:t>PLSQL Architecture</a:t>
            </a:r>
          </a:p>
        </p:txBody>
      </p:sp>
    </p:spTree>
    <p:extLst>
      <p:ext uri="{BB962C8B-B14F-4D97-AF65-F5344CB8AC3E}">
        <p14:creationId xmlns:p14="http://schemas.microsoft.com/office/powerpoint/2010/main" val="978727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147FB-3338-9CB4-D933-835923ED76A1}"/>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E17E65E-9FD0-5BE2-C50A-DB91F831E13E}"/>
              </a:ext>
            </a:extLst>
          </p:cNvPr>
          <p:cNvSpPr>
            <a:spLocks noGrp="1"/>
          </p:cNvSpPr>
          <p:nvPr>
            <p:ph sz="quarter" idx="10"/>
          </p:nvPr>
        </p:nvSpPr>
        <p:spPr/>
        <p:txBody>
          <a:bodyPr>
            <a:normAutofit fontScale="92500" lnSpcReduction="20000"/>
          </a:bodyPr>
          <a:lstStyle/>
          <a:p>
            <a:r>
              <a:rPr lang="en-US" dirty="0">
                <a:solidFill>
                  <a:schemeClr val="bg2">
                    <a:lumMod val="25000"/>
                  </a:schemeClr>
                </a:solidFill>
              </a:rPr>
              <a:t>1. Client Interface</a:t>
            </a:r>
          </a:p>
          <a:p>
            <a:pPr lvl="2"/>
            <a:r>
              <a:rPr lang="en-US" dirty="0">
                <a:solidFill>
                  <a:schemeClr val="bg2">
                    <a:lumMod val="25000"/>
                  </a:schemeClr>
                </a:solidFill>
              </a:rPr>
              <a:t>Users or applications connect via tools like </a:t>
            </a:r>
            <a:r>
              <a:rPr lang="en-US" dirty="0" err="1">
                <a:solidFill>
                  <a:schemeClr val="bg2">
                    <a:lumMod val="25000"/>
                  </a:schemeClr>
                </a:solidFill>
              </a:rPr>
              <a:t>psql</a:t>
            </a:r>
            <a:r>
              <a:rPr lang="en-US" dirty="0">
                <a:solidFill>
                  <a:schemeClr val="bg2">
                    <a:lumMod val="25000"/>
                  </a:schemeClr>
                </a:solidFill>
              </a:rPr>
              <a:t>, JDBC, or </a:t>
            </a:r>
            <a:r>
              <a:rPr lang="en-US" dirty="0" err="1">
                <a:solidFill>
                  <a:schemeClr val="bg2">
                    <a:lumMod val="25000"/>
                  </a:schemeClr>
                </a:solidFill>
              </a:rPr>
              <a:t>PgAdmin</a:t>
            </a:r>
            <a:r>
              <a:rPr lang="en-US" dirty="0">
                <a:solidFill>
                  <a:schemeClr val="bg2">
                    <a:lumMod val="25000"/>
                  </a:schemeClr>
                </a:solidFill>
              </a:rPr>
              <a:t>.</a:t>
            </a:r>
          </a:p>
          <a:p>
            <a:pPr lvl="2"/>
            <a:endParaRPr lang="en-US" dirty="0">
              <a:solidFill>
                <a:schemeClr val="bg2">
                  <a:lumMod val="25000"/>
                </a:schemeClr>
              </a:solidFill>
            </a:endParaRPr>
          </a:p>
          <a:p>
            <a:pPr lvl="2"/>
            <a:r>
              <a:rPr lang="en-US" dirty="0">
                <a:solidFill>
                  <a:schemeClr val="bg2">
                    <a:lumMod val="25000"/>
                  </a:schemeClr>
                </a:solidFill>
              </a:rPr>
              <a:t>They send SQL queries over TCP/IP to PostgreSQL.</a:t>
            </a:r>
          </a:p>
        </p:txBody>
      </p:sp>
      <p:sp>
        <p:nvSpPr>
          <p:cNvPr id="2" name="Content Placeholder 1">
            <a:extLst>
              <a:ext uri="{FF2B5EF4-FFF2-40B4-BE49-F238E27FC236}">
                <a16:creationId xmlns:a16="http://schemas.microsoft.com/office/drawing/2014/main" id="{18183D9F-73F1-55D4-C397-D909369C8AC4}"/>
              </a:ext>
            </a:extLst>
          </p:cNvPr>
          <p:cNvSpPr>
            <a:spLocks noGrp="1"/>
          </p:cNvSpPr>
          <p:nvPr>
            <p:ph sz="quarter" idx="11"/>
          </p:nvPr>
        </p:nvSpPr>
        <p:spPr/>
        <p:txBody>
          <a:bodyPr>
            <a:normAutofit fontScale="92500" lnSpcReduction="20000"/>
          </a:bodyPr>
          <a:lstStyle/>
          <a:p>
            <a:r>
              <a:rPr lang="en-US" dirty="0">
                <a:solidFill>
                  <a:schemeClr val="bg2">
                    <a:lumMod val="25000"/>
                  </a:schemeClr>
                </a:solidFill>
              </a:rPr>
              <a:t>2. Postmaster (Main Server Process)</a:t>
            </a:r>
          </a:p>
          <a:p>
            <a:pPr lvl="2"/>
            <a:r>
              <a:rPr lang="en-US" dirty="0">
                <a:solidFill>
                  <a:schemeClr val="bg2">
                    <a:lumMod val="25000"/>
                  </a:schemeClr>
                </a:solidFill>
              </a:rPr>
              <a:t>Listens for connections from clients.</a:t>
            </a:r>
          </a:p>
          <a:p>
            <a:pPr lvl="2"/>
            <a:r>
              <a:rPr lang="en-US" dirty="0">
                <a:solidFill>
                  <a:schemeClr val="bg2">
                    <a:lumMod val="25000"/>
                  </a:schemeClr>
                </a:solidFill>
              </a:rPr>
              <a:t>Spawns a new backend process for each client connection.</a:t>
            </a:r>
          </a:p>
        </p:txBody>
      </p:sp>
      <p:sp>
        <p:nvSpPr>
          <p:cNvPr id="3" name="Content Placeholder 2">
            <a:extLst>
              <a:ext uri="{FF2B5EF4-FFF2-40B4-BE49-F238E27FC236}">
                <a16:creationId xmlns:a16="http://schemas.microsoft.com/office/drawing/2014/main" id="{D831D2FB-4CF2-1D7D-1038-E787AA2D930F}"/>
              </a:ext>
            </a:extLst>
          </p:cNvPr>
          <p:cNvSpPr>
            <a:spLocks noGrp="1"/>
          </p:cNvSpPr>
          <p:nvPr>
            <p:ph sz="quarter" idx="12"/>
          </p:nvPr>
        </p:nvSpPr>
        <p:spPr/>
        <p:txBody>
          <a:bodyPr/>
          <a:lstStyle/>
          <a:p>
            <a:r>
              <a:rPr lang="en-US" dirty="0">
                <a:solidFill>
                  <a:schemeClr val="bg2">
                    <a:lumMod val="25000"/>
                  </a:schemeClr>
                </a:solidFill>
              </a:rPr>
              <a:t>3. Backend Process</a:t>
            </a:r>
          </a:p>
          <a:p>
            <a:pPr lvl="2"/>
            <a:r>
              <a:rPr lang="en-US" dirty="0">
                <a:solidFill>
                  <a:schemeClr val="bg2">
                    <a:lumMod val="25000"/>
                  </a:schemeClr>
                </a:solidFill>
              </a:rPr>
              <a:t>A separate process handles each client.</a:t>
            </a:r>
          </a:p>
          <a:p>
            <a:pPr lvl="2"/>
            <a:r>
              <a:rPr lang="en-US" dirty="0">
                <a:solidFill>
                  <a:schemeClr val="bg2">
                    <a:lumMod val="25000"/>
                  </a:schemeClr>
                </a:solidFill>
              </a:rPr>
              <a:t>Responsible for parsing, planning, execution, and returning results.</a:t>
            </a:r>
            <a:endParaRPr lang="en-IN" dirty="0">
              <a:solidFill>
                <a:schemeClr val="bg2">
                  <a:lumMod val="25000"/>
                </a:schemeClr>
              </a:solidFill>
            </a:endParaRPr>
          </a:p>
        </p:txBody>
      </p:sp>
      <p:sp>
        <p:nvSpPr>
          <p:cNvPr id="7" name="Foliennummernplatzhalter 6">
            <a:extLst>
              <a:ext uri="{FF2B5EF4-FFF2-40B4-BE49-F238E27FC236}">
                <a16:creationId xmlns:a16="http://schemas.microsoft.com/office/drawing/2014/main" id="{DFD17411-07EC-1C0E-E056-8708E0E44F3B}"/>
              </a:ext>
            </a:extLst>
          </p:cNvPr>
          <p:cNvSpPr>
            <a:spLocks noGrp="1"/>
          </p:cNvSpPr>
          <p:nvPr>
            <p:ph type="sldNum" sz="quarter" idx="4"/>
          </p:nvPr>
        </p:nvSpPr>
        <p:spPr/>
        <p:txBody>
          <a:bodyPr/>
          <a:lstStyle/>
          <a:p>
            <a:fld id="{D71DA9FD-6EF8-4CC5-AF9B-B6159B5B937C}" type="slidenum">
              <a:rPr lang="en-GB" noProof="0" smtClean="0"/>
              <a:pPr/>
              <a:t>13</a:t>
            </a:fld>
            <a:endParaRPr lang="en-GB" noProof="0" dirty="0"/>
          </a:p>
        </p:txBody>
      </p:sp>
      <p:sp>
        <p:nvSpPr>
          <p:cNvPr id="5" name="Fußzeilenplatzhalter 4">
            <a:extLst>
              <a:ext uri="{FF2B5EF4-FFF2-40B4-BE49-F238E27FC236}">
                <a16:creationId xmlns:a16="http://schemas.microsoft.com/office/drawing/2014/main" id="{B9E59B40-2235-99B3-0D53-2A7994D20F95}"/>
              </a:ext>
            </a:extLst>
          </p:cNvPr>
          <p:cNvSpPr>
            <a:spLocks noGrp="1"/>
          </p:cNvSpPr>
          <p:nvPr>
            <p:ph type="ftr" sz="quarter" idx="3"/>
          </p:nvPr>
        </p:nvSpPr>
        <p:spPr/>
        <p:txBody>
          <a:bodyPr/>
          <a:lstStyle/>
          <a:p>
            <a:r>
              <a:rPr lang="en-US" noProof="0" dirty="0"/>
              <a:t>Speaker name. Name of event or project. Date</a:t>
            </a:r>
            <a:endParaRPr lang="en-GB" noProof="0" dirty="0"/>
          </a:p>
        </p:txBody>
      </p:sp>
      <p:sp>
        <p:nvSpPr>
          <p:cNvPr id="6" name="Content Placeholder 5">
            <a:extLst>
              <a:ext uri="{FF2B5EF4-FFF2-40B4-BE49-F238E27FC236}">
                <a16:creationId xmlns:a16="http://schemas.microsoft.com/office/drawing/2014/main" id="{F90C5B99-37FE-AAAD-1DEF-C78ABB8B77A9}"/>
              </a:ext>
            </a:extLst>
          </p:cNvPr>
          <p:cNvSpPr>
            <a:spLocks noGrp="1"/>
          </p:cNvSpPr>
          <p:nvPr>
            <p:ph sz="quarter" idx="13"/>
          </p:nvPr>
        </p:nvSpPr>
        <p:spPr/>
        <p:txBody>
          <a:bodyPr>
            <a:normAutofit fontScale="92500" lnSpcReduction="20000"/>
          </a:bodyPr>
          <a:lstStyle/>
          <a:p>
            <a:r>
              <a:rPr lang="en-US" b="1" dirty="0">
                <a:solidFill>
                  <a:schemeClr val="bg2">
                    <a:lumMod val="25000"/>
                  </a:schemeClr>
                </a:solidFill>
              </a:rPr>
              <a:t>4. Shared Memory Buffers</a:t>
            </a:r>
          </a:p>
          <a:p>
            <a:pPr lvl="2"/>
            <a:r>
              <a:rPr lang="en-US" dirty="0">
                <a:solidFill>
                  <a:schemeClr val="bg2">
                    <a:lumMod val="25000"/>
                  </a:schemeClr>
                </a:solidFill>
              </a:rPr>
              <a:t>A memory area accessible to all backend processes.</a:t>
            </a:r>
          </a:p>
          <a:p>
            <a:pPr lvl="2"/>
            <a:r>
              <a:rPr lang="en-US" dirty="0">
                <a:solidFill>
                  <a:schemeClr val="bg2">
                    <a:lumMod val="25000"/>
                  </a:schemeClr>
                </a:solidFill>
              </a:rPr>
              <a:t>Stores frequently accessed data (caching) to reduce disk I/O.</a:t>
            </a:r>
          </a:p>
          <a:p>
            <a:endParaRPr lang="en-IN" dirty="0">
              <a:solidFill>
                <a:schemeClr val="bg2">
                  <a:lumMod val="25000"/>
                </a:schemeClr>
              </a:solidFill>
            </a:endParaRPr>
          </a:p>
        </p:txBody>
      </p:sp>
      <p:sp>
        <p:nvSpPr>
          <p:cNvPr id="8" name="Content Placeholder 7">
            <a:extLst>
              <a:ext uri="{FF2B5EF4-FFF2-40B4-BE49-F238E27FC236}">
                <a16:creationId xmlns:a16="http://schemas.microsoft.com/office/drawing/2014/main" id="{75FF6092-9280-B8D2-86A3-74B73E5A6714}"/>
              </a:ext>
            </a:extLst>
          </p:cNvPr>
          <p:cNvSpPr>
            <a:spLocks noGrp="1"/>
          </p:cNvSpPr>
          <p:nvPr>
            <p:ph sz="quarter" idx="14"/>
          </p:nvPr>
        </p:nvSpPr>
        <p:spPr/>
        <p:txBody>
          <a:bodyPr>
            <a:normAutofit fontScale="92500" lnSpcReduction="20000"/>
          </a:bodyPr>
          <a:lstStyle/>
          <a:p>
            <a:r>
              <a:rPr lang="en-US" b="1" dirty="0">
                <a:solidFill>
                  <a:schemeClr val="bg2">
                    <a:lumMod val="25000"/>
                  </a:schemeClr>
                </a:solidFill>
              </a:rPr>
              <a:t>5. WAL (Write-Ahead Logging)</a:t>
            </a:r>
          </a:p>
          <a:p>
            <a:pPr lvl="2"/>
            <a:r>
              <a:rPr lang="en-US" dirty="0">
                <a:solidFill>
                  <a:schemeClr val="bg2">
                    <a:lumMod val="25000"/>
                  </a:schemeClr>
                </a:solidFill>
              </a:rPr>
              <a:t>Ensures data durability and crash recovery.</a:t>
            </a:r>
          </a:p>
          <a:p>
            <a:pPr lvl="2"/>
            <a:r>
              <a:rPr lang="en-US" dirty="0">
                <a:solidFill>
                  <a:schemeClr val="bg2">
                    <a:lumMod val="25000"/>
                  </a:schemeClr>
                </a:solidFill>
              </a:rPr>
              <a:t>All changes are first written to a log file before being applied to the database.</a:t>
            </a:r>
          </a:p>
          <a:p>
            <a:endParaRPr lang="en-IN" dirty="0">
              <a:solidFill>
                <a:schemeClr val="bg2">
                  <a:lumMod val="25000"/>
                </a:schemeClr>
              </a:solidFill>
            </a:endParaRPr>
          </a:p>
        </p:txBody>
      </p:sp>
      <p:sp>
        <p:nvSpPr>
          <p:cNvPr id="11" name="Content Placeholder 10">
            <a:extLst>
              <a:ext uri="{FF2B5EF4-FFF2-40B4-BE49-F238E27FC236}">
                <a16:creationId xmlns:a16="http://schemas.microsoft.com/office/drawing/2014/main" id="{10BF8022-5040-B1A4-8565-BD4D97D4400C}"/>
              </a:ext>
            </a:extLst>
          </p:cNvPr>
          <p:cNvSpPr>
            <a:spLocks noGrp="1"/>
          </p:cNvSpPr>
          <p:nvPr>
            <p:ph sz="quarter" idx="15"/>
          </p:nvPr>
        </p:nvSpPr>
        <p:spPr/>
        <p:txBody>
          <a:bodyPr>
            <a:normAutofit fontScale="77500" lnSpcReduction="20000"/>
          </a:bodyPr>
          <a:lstStyle/>
          <a:p>
            <a:r>
              <a:rPr lang="en-US" b="1" dirty="0">
                <a:solidFill>
                  <a:schemeClr val="bg2">
                    <a:lumMod val="25000"/>
                  </a:schemeClr>
                </a:solidFill>
              </a:rPr>
              <a:t>6. Background Processes</a:t>
            </a:r>
          </a:p>
          <a:p>
            <a:r>
              <a:rPr lang="en-US" dirty="0">
                <a:solidFill>
                  <a:schemeClr val="bg2">
                    <a:lumMod val="25000"/>
                  </a:schemeClr>
                </a:solidFill>
              </a:rPr>
              <a:t>Examples:</a:t>
            </a:r>
          </a:p>
          <a:p>
            <a:pPr lvl="2"/>
            <a:r>
              <a:rPr lang="en-US" b="1" dirty="0" err="1">
                <a:solidFill>
                  <a:schemeClr val="bg2">
                    <a:lumMod val="25000"/>
                  </a:schemeClr>
                </a:solidFill>
              </a:rPr>
              <a:t>Checkpointer</a:t>
            </a:r>
            <a:r>
              <a:rPr lang="en-US" dirty="0">
                <a:solidFill>
                  <a:schemeClr val="bg2">
                    <a:lumMod val="25000"/>
                  </a:schemeClr>
                </a:solidFill>
              </a:rPr>
              <a:t>: Flushes changes from memory to disk.</a:t>
            </a:r>
          </a:p>
          <a:p>
            <a:pPr lvl="2"/>
            <a:r>
              <a:rPr lang="en-US" b="1" dirty="0" err="1">
                <a:solidFill>
                  <a:schemeClr val="bg2">
                    <a:lumMod val="25000"/>
                  </a:schemeClr>
                </a:solidFill>
              </a:rPr>
              <a:t>Autovacuum</a:t>
            </a:r>
            <a:r>
              <a:rPr lang="en-US" dirty="0">
                <a:solidFill>
                  <a:schemeClr val="bg2">
                    <a:lumMod val="25000"/>
                  </a:schemeClr>
                </a:solidFill>
              </a:rPr>
              <a:t>: Reclaims storage from deleted/updated rows.</a:t>
            </a:r>
          </a:p>
          <a:p>
            <a:pPr lvl="2"/>
            <a:r>
              <a:rPr lang="en-US" b="1" dirty="0">
                <a:solidFill>
                  <a:schemeClr val="bg2">
                    <a:lumMod val="25000"/>
                  </a:schemeClr>
                </a:solidFill>
              </a:rPr>
              <a:t>WAL Writer</a:t>
            </a:r>
            <a:r>
              <a:rPr lang="en-US" dirty="0">
                <a:solidFill>
                  <a:schemeClr val="bg2">
                    <a:lumMod val="25000"/>
                  </a:schemeClr>
                </a:solidFill>
              </a:rPr>
              <a:t>: Writes WAL data to disk.</a:t>
            </a:r>
          </a:p>
          <a:p>
            <a:endParaRPr lang="en-IN" dirty="0">
              <a:solidFill>
                <a:schemeClr val="bg2">
                  <a:lumMod val="25000"/>
                </a:schemeClr>
              </a:solidFill>
            </a:endParaRPr>
          </a:p>
        </p:txBody>
      </p:sp>
      <p:sp>
        <p:nvSpPr>
          <p:cNvPr id="9" name="Title 8">
            <a:extLst>
              <a:ext uri="{FF2B5EF4-FFF2-40B4-BE49-F238E27FC236}">
                <a16:creationId xmlns:a16="http://schemas.microsoft.com/office/drawing/2014/main" id="{9F1E603C-CDA5-7E78-53D3-BAB61716179F}"/>
              </a:ext>
            </a:extLst>
          </p:cNvPr>
          <p:cNvSpPr>
            <a:spLocks noGrp="1"/>
          </p:cNvSpPr>
          <p:nvPr>
            <p:ph type="title"/>
          </p:nvPr>
        </p:nvSpPr>
        <p:spPr/>
        <p:txBody>
          <a:bodyPr/>
          <a:lstStyle/>
          <a:p>
            <a:r>
              <a:rPr lang="en-US" dirty="0"/>
              <a:t>PostgreSQL Architecture at a Glance</a:t>
            </a:r>
            <a:endParaRPr lang="en-GB" noProof="0" dirty="0"/>
          </a:p>
        </p:txBody>
      </p:sp>
    </p:spTree>
    <p:extLst>
      <p:ext uri="{BB962C8B-B14F-4D97-AF65-F5344CB8AC3E}">
        <p14:creationId xmlns:p14="http://schemas.microsoft.com/office/powerpoint/2010/main" val="393661247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EDFD-8A0E-0028-37AC-C42D149BE800}"/>
              </a:ext>
            </a:extLst>
          </p:cNvPr>
          <p:cNvSpPr>
            <a:spLocks noGrp="1"/>
          </p:cNvSpPr>
          <p:nvPr>
            <p:ph type="title"/>
          </p:nvPr>
        </p:nvSpPr>
        <p:spPr/>
        <p:txBody>
          <a:bodyPr/>
          <a:lstStyle/>
          <a:p>
            <a:r>
              <a:rPr lang="en-CA" b="1" dirty="0"/>
              <a:t>Auxiliary Processes</a:t>
            </a:r>
            <a:endParaRPr lang="en-US" dirty="0"/>
          </a:p>
        </p:txBody>
      </p:sp>
      <p:sp>
        <p:nvSpPr>
          <p:cNvPr id="3" name="Content Placeholder 2">
            <a:extLst>
              <a:ext uri="{FF2B5EF4-FFF2-40B4-BE49-F238E27FC236}">
                <a16:creationId xmlns:a16="http://schemas.microsoft.com/office/drawing/2014/main" id="{FB9EFC93-68D6-1883-B9DB-53B9F19515F7}"/>
              </a:ext>
            </a:extLst>
          </p:cNvPr>
          <p:cNvSpPr>
            <a:spLocks noGrp="1"/>
          </p:cNvSpPr>
          <p:nvPr>
            <p:ph idx="1"/>
          </p:nvPr>
        </p:nvSpPr>
        <p:spPr/>
        <p:txBody>
          <a:bodyPr/>
          <a:lstStyle/>
          <a:p>
            <a:r>
              <a:rPr lang="en-CA" b="1" dirty="0"/>
              <a:t>Auxiliary processes are secondary or supplementary processes that perform various tasks to support the core functionality of the Postgres system. There are multiple auxiliary processes that are running in the background.</a:t>
            </a:r>
          </a:p>
          <a:p>
            <a:endParaRPr lang="en-US" dirty="0"/>
          </a:p>
        </p:txBody>
      </p:sp>
    </p:spTree>
    <p:extLst>
      <p:ext uri="{BB962C8B-B14F-4D97-AF65-F5344CB8AC3E}">
        <p14:creationId xmlns:p14="http://schemas.microsoft.com/office/powerpoint/2010/main" val="319583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58E92-3783-E500-3052-8F90C4F0ACA6}"/>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DC60A3E-938B-7760-072E-7C40D2FC2723}"/>
              </a:ext>
            </a:extLst>
          </p:cNvPr>
          <p:cNvSpPr>
            <a:spLocks noGrp="1"/>
          </p:cNvSpPr>
          <p:nvPr>
            <p:ph sz="quarter" idx="10"/>
          </p:nvPr>
        </p:nvSpPr>
        <p:spPr>
          <a:xfrm>
            <a:off x="1663502" y="2495710"/>
            <a:ext cx="2224047" cy="2525201"/>
          </a:xfrm>
        </p:spPr>
        <p:txBody>
          <a:bodyPr/>
          <a:lstStyle/>
          <a:p>
            <a:pPr algn="ctr"/>
            <a:r>
              <a:rPr lang="en-US" b="1" dirty="0">
                <a:solidFill>
                  <a:schemeClr val="bg2">
                    <a:lumMod val="25000"/>
                  </a:schemeClr>
                </a:solidFill>
              </a:rPr>
              <a:t>Extensibility</a:t>
            </a:r>
            <a:r>
              <a:rPr lang="en-US" dirty="0">
                <a:solidFill>
                  <a:schemeClr val="bg2">
                    <a:lumMod val="25000"/>
                  </a:schemeClr>
                </a:solidFill>
              </a:rPr>
              <a:t> </a:t>
            </a:r>
          </a:p>
          <a:p>
            <a:pPr lvl="1" algn="ctr"/>
            <a:r>
              <a:rPr lang="en-US" dirty="0">
                <a:solidFill>
                  <a:schemeClr val="bg2">
                    <a:lumMod val="25000"/>
                  </a:schemeClr>
                </a:solidFill>
              </a:rPr>
              <a:t>Add data types, operators, functions</a:t>
            </a:r>
          </a:p>
        </p:txBody>
      </p:sp>
      <p:sp>
        <p:nvSpPr>
          <p:cNvPr id="2" name="Content Placeholder 1">
            <a:extLst>
              <a:ext uri="{FF2B5EF4-FFF2-40B4-BE49-F238E27FC236}">
                <a16:creationId xmlns:a16="http://schemas.microsoft.com/office/drawing/2014/main" id="{3707E59E-A398-BB99-8563-060C7A073D15}"/>
              </a:ext>
            </a:extLst>
          </p:cNvPr>
          <p:cNvSpPr>
            <a:spLocks noGrp="1"/>
          </p:cNvSpPr>
          <p:nvPr>
            <p:ph sz="quarter" idx="11"/>
          </p:nvPr>
        </p:nvSpPr>
        <p:spPr>
          <a:xfrm>
            <a:off x="4042795" y="2494245"/>
            <a:ext cx="2726989" cy="2525201"/>
          </a:xfrm>
        </p:spPr>
        <p:txBody>
          <a:bodyPr/>
          <a:lstStyle/>
          <a:p>
            <a:pPr algn="ctr"/>
            <a:r>
              <a:rPr lang="en-US" b="1" dirty="0">
                <a:solidFill>
                  <a:schemeClr val="bg2">
                    <a:lumMod val="25000"/>
                  </a:schemeClr>
                </a:solidFill>
              </a:rPr>
              <a:t>ACID Compliance</a:t>
            </a:r>
            <a:r>
              <a:rPr lang="en-US" dirty="0">
                <a:solidFill>
                  <a:schemeClr val="bg2">
                    <a:lumMod val="25000"/>
                  </a:schemeClr>
                </a:solidFill>
              </a:rPr>
              <a:t> </a:t>
            </a:r>
          </a:p>
          <a:p>
            <a:pPr lvl="1" algn="ctr"/>
            <a:r>
              <a:rPr lang="en-US" dirty="0">
                <a:solidFill>
                  <a:schemeClr val="bg2">
                    <a:lumMod val="25000"/>
                  </a:schemeClr>
                </a:solidFill>
              </a:rPr>
              <a:t>Atomicity, Consistency, Isolation, Durability</a:t>
            </a:r>
          </a:p>
        </p:txBody>
      </p:sp>
      <p:sp>
        <p:nvSpPr>
          <p:cNvPr id="3" name="Content Placeholder 2">
            <a:extLst>
              <a:ext uri="{FF2B5EF4-FFF2-40B4-BE49-F238E27FC236}">
                <a16:creationId xmlns:a16="http://schemas.microsoft.com/office/drawing/2014/main" id="{F191BC53-B60D-A615-E4A2-ADA4C7FBA157}"/>
              </a:ext>
            </a:extLst>
          </p:cNvPr>
          <p:cNvSpPr>
            <a:spLocks noGrp="1"/>
          </p:cNvSpPr>
          <p:nvPr>
            <p:ph sz="quarter" idx="12"/>
          </p:nvPr>
        </p:nvSpPr>
        <p:spPr>
          <a:xfrm>
            <a:off x="6925031" y="2495710"/>
            <a:ext cx="2513080" cy="2526665"/>
          </a:xfrm>
        </p:spPr>
        <p:txBody>
          <a:bodyPr>
            <a:normAutofit fontScale="85000" lnSpcReduction="10000"/>
          </a:bodyPr>
          <a:lstStyle/>
          <a:p>
            <a:pPr algn="ctr"/>
            <a:r>
              <a:rPr lang="en-US" b="1" dirty="0">
                <a:solidFill>
                  <a:schemeClr val="bg2">
                    <a:lumMod val="25000"/>
                  </a:schemeClr>
                </a:solidFill>
              </a:rPr>
              <a:t>JSON &amp; JSONB</a:t>
            </a:r>
            <a:r>
              <a:rPr lang="en-US" dirty="0">
                <a:solidFill>
                  <a:schemeClr val="bg2">
                    <a:lumMod val="25000"/>
                  </a:schemeClr>
                </a:solidFill>
              </a:rPr>
              <a:t> </a:t>
            </a:r>
          </a:p>
          <a:p>
            <a:pPr lvl="1" algn="ctr"/>
            <a:r>
              <a:rPr lang="en-US" dirty="0">
                <a:solidFill>
                  <a:schemeClr val="bg2">
                    <a:lumMod val="25000"/>
                  </a:schemeClr>
                </a:solidFill>
              </a:rPr>
              <a:t>Efficient storage, indexing, and querying of semi-structured data</a:t>
            </a:r>
            <a:endParaRPr lang="en-IN" dirty="0">
              <a:solidFill>
                <a:schemeClr val="bg2">
                  <a:lumMod val="25000"/>
                </a:schemeClr>
              </a:solidFill>
            </a:endParaRPr>
          </a:p>
        </p:txBody>
      </p:sp>
      <p:sp>
        <p:nvSpPr>
          <p:cNvPr id="7" name="Foliennummernplatzhalter 6">
            <a:extLst>
              <a:ext uri="{FF2B5EF4-FFF2-40B4-BE49-F238E27FC236}">
                <a16:creationId xmlns:a16="http://schemas.microsoft.com/office/drawing/2014/main" id="{B4698F30-3E0D-D365-62DF-5CD5F75039D0}"/>
              </a:ext>
            </a:extLst>
          </p:cNvPr>
          <p:cNvSpPr>
            <a:spLocks noGrp="1"/>
          </p:cNvSpPr>
          <p:nvPr>
            <p:ph type="sldNum" sz="quarter" idx="4"/>
          </p:nvPr>
        </p:nvSpPr>
        <p:spPr>
          <a:xfrm>
            <a:off x="10632695" y="5348803"/>
            <a:ext cx="434358" cy="162910"/>
          </a:xfrm>
        </p:spPr>
        <p:txBody>
          <a:bodyPr/>
          <a:lstStyle/>
          <a:p>
            <a:fld id="{D71DA9FD-6EF8-4CC5-AF9B-B6159B5B937C}" type="slidenum">
              <a:rPr lang="en-GB" noProof="0" smtClean="0"/>
              <a:pPr/>
              <a:t>15</a:t>
            </a:fld>
            <a:endParaRPr lang="en-GB" noProof="0" dirty="0"/>
          </a:p>
        </p:txBody>
      </p:sp>
      <p:sp>
        <p:nvSpPr>
          <p:cNvPr id="5" name="Fußzeilenplatzhalter 4">
            <a:extLst>
              <a:ext uri="{FF2B5EF4-FFF2-40B4-BE49-F238E27FC236}">
                <a16:creationId xmlns:a16="http://schemas.microsoft.com/office/drawing/2014/main" id="{09805A93-3778-84A2-45DB-9C14A6F6DDD5}"/>
              </a:ext>
            </a:extLst>
          </p:cNvPr>
          <p:cNvSpPr>
            <a:spLocks noGrp="1"/>
          </p:cNvSpPr>
          <p:nvPr>
            <p:ph type="ftr" sz="quarter" idx="3"/>
          </p:nvPr>
        </p:nvSpPr>
        <p:spPr>
          <a:xfrm>
            <a:off x="2392886" y="5348804"/>
            <a:ext cx="5971147" cy="162759"/>
          </a:xfrm>
        </p:spPr>
        <p:txBody>
          <a:bodyPr/>
          <a:lstStyle/>
          <a:p>
            <a:r>
              <a:rPr lang="en-US" noProof="0" dirty="0"/>
              <a:t>Speaker name. Name of event or project. Date</a:t>
            </a:r>
            <a:endParaRPr lang="en-GB" noProof="0" dirty="0"/>
          </a:p>
        </p:txBody>
      </p:sp>
      <p:sp>
        <p:nvSpPr>
          <p:cNvPr id="9" name="Title 8">
            <a:extLst>
              <a:ext uri="{FF2B5EF4-FFF2-40B4-BE49-F238E27FC236}">
                <a16:creationId xmlns:a16="http://schemas.microsoft.com/office/drawing/2014/main" id="{0937EA0C-66CD-5771-0084-E5B4EFFB1A37}"/>
              </a:ext>
            </a:extLst>
          </p:cNvPr>
          <p:cNvSpPr>
            <a:spLocks noGrp="1"/>
          </p:cNvSpPr>
          <p:nvPr>
            <p:ph type="title"/>
          </p:nvPr>
        </p:nvSpPr>
        <p:spPr/>
        <p:txBody>
          <a:bodyPr/>
          <a:lstStyle/>
          <a:p>
            <a:r>
              <a:rPr lang="en-IN" dirty="0"/>
              <a:t>Key Features of PostgreSQL</a:t>
            </a:r>
            <a:endParaRPr lang="en-GB" noProof="0" dirty="0"/>
          </a:p>
        </p:txBody>
      </p:sp>
      <p:pic>
        <p:nvPicPr>
          <p:cNvPr id="3074" name="Picture 2" descr="Website icon">
            <a:extLst>
              <a:ext uri="{FF2B5EF4-FFF2-40B4-BE49-F238E27FC236}">
                <a16:creationId xmlns:a16="http://schemas.microsoft.com/office/drawing/2014/main" id="{DF9E38F6-65C4-44E0-FC21-2A4411340712}"/>
              </a:ext>
            </a:extLst>
          </p:cNvPr>
          <p:cNvPicPr>
            <a:picLocks noChangeAspect="1" noChangeArrowheads="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46502" y="858545"/>
            <a:ext cx="1306342" cy="13063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iance icon">
            <a:extLst>
              <a:ext uri="{FF2B5EF4-FFF2-40B4-BE49-F238E27FC236}">
                <a16:creationId xmlns:a16="http://schemas.microsoft.com/office/drawing/2014/main" id="{A28310DE-0C02-27B4-3D04-5A9E070E7BF2}"/>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35124" y="858546"/>
            <a:ext cx="1306342" cy="13063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older icon">
            <a:extLst>
              <a:ext uri="{FF2B5EF4-FFF2-40B4-BE49-F238E27FC236}">
                <a16:creationId xmlns:a16="http://schemas.microsoft.com/office/drawing/2014/main" id="{0249D393-04B1-D4A4-1EE2-3C8966D53A65}"/>
              </a:ext>
            </a:extLst>
          </p:cNvPr>
          <p:cNvPicPr>
            <a:picLocks noChangeAspect="1" noChangeArrowheads="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59737" y="858545"/>
            <a:ext cx="1306342" cy="1306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700067"/>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58C36A-41E8-F85C-EBBE-D839F05011F9}"/>
              </a:ext>
            </a:extLst>
          </p:cNvPr>
          <p:cNvSpPr>
            <a:spLocks noGrp="1"/>
          </p:cNvSpPr>
          <p:nvPr>
            <p:ph type="title"/>
          </p:nvPr>
        </p:nvSpPr>
        <p:spPr/>
        <p:txBody>
          <a:bodyPr/>
          <a:lstStyle/>
          <a:p>
            <a:r>
              <a:rPr lang="en-US" dirty="0"/>
              <a:t>ACID- Atomicity</a:t>
            </a:r>
          </a:p>
        </p:txBody>
      </p:sp>
      <p:sp>
        <p:nvSpPr>
          <p:cNvPr id="7" name="Content Placeholder 6">
            <a:extLst>
              <a:ext uri="{FF2B5EF4-FFF2-40B4-BE49-F238E27FC236}">
                <a16:creationId xmlns:a16="http://schemas.microsoft.com/office/drawing/2014/main" id="{D09793A1-EB46-69FB-E483-EECA6F8D63DE}"/>
              </a:ext>
            </a:extLst>
          </p:cNvPr>
          <p:cNvSpPr>
            <a:spLocks noGrp="1"/>
          </p:cNvSpPr>
          <p:nvPr>
            <p:ph idx="1"/>
          </p:nvPr>
        </p:nvSpPr>
        <p:spPr/>
        <p:txBody>
          <a:bodyPr/>
          <a:lstStyle/>
          <a:p>
            <a:pPr marL="0" indent="0">
              <a:buNone/>
            </a:pPr>
            <a:r>
              <a:rPr lang="en-CA" b="1" dirty="0"/>
              <a:t>"All or nothing"</a:t>
            </a:r>
            <a:endParaRPr lang="en-CA" dirty="0"/>
          </a:p>
          <a:p>
            <a:r>
              <a:rPr lang="en-CA" dirty="0"/>
              <a:t>A transaction must be </a:t>
            </a:r>
            <a:r>
              <a:rPr lang="en-CA" b="1" dirty="0"/>
              <a:t>fully completed</a:t>
            </a:r>
            <a:r>
              <a:rPr lang="en-CA" dirty="0"/>
              <a:t> or </a:t>
            </a:r>
            <a:r>
              <a:rPr lang="en-CA" b="1" dirty="0"/>
              <a:t>not executed at all</a:t>
            </a:r>
            <a:r>
              <a:rPr lang="en-CA" dirty="0"/>
              <a:t>.</a:t>
            </a:r>
          </a:p>
          <a:p>
            <a:r>
              <a:rPr lang="en-CA" dirty="0"/>
              <a:t>If any part fails, the entire transaction is rolled back.</a:t>
            </a:r>
          </a:p>
          <a:p>
            <a:endParaRPr lang="en-US" dirty="0"/>
          </a:p>
        </p:txBody>
      </p:sp>
      <p:pic>
        <p:nvPicPr>
          <p:cNvPr id="8" name="Picture 7">
            <a:extLst>
              <a:ext uri="{FF2B5EF4-FFF2-40B4-BE49-F238E27FC236}">
                <a16:creationId xmlns:a16="http://schemas.microsoft.com/office/drawing/2014/main" id="{2D8B49E5-FC14-6C0A-AA2C-09FAA7ACE17D}"/>
              </a:ext>
            </a:extLst>
          </p:cNvPr>
          <p:cNvPicPr>
            <a:picLocks noChangeAspect="1"/>
          </p:cNvPicPr>
          <p:nvPr/>
        </p:nvPicPr>
        <p:blipFill>
          <a:blip r:embed="rId2"/>
          <a:stretch>
            <a:fillRect/>
          </a:stretch>
        </p:blipFill>
        <p:spPr>
          <a:xfrm>
            <a:off x="1415321" y="3801722"/>
            <a:ext cx="7772400" cy="1353180"/>
          </a:xfrm>
          <a:prstGeom prst="rect">
            <a:avLst/>
          </a:prstGeom>
        </p:spPr>
      </p:pic>
    </p:spTree>
    <p:extLst>
      <p:ext uri="{BB962C8B-B14F-4D97-AF65-F5344CB8AC3E}">
        <p14:creationId xmlns:p14="http://schemas.microsoft.com/office/powerpoint/2010/main" val="1272155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07FF-52A2-040A-EDC4-CBC4A864E355}"/>
              </a:ext>
            </a:extLst>
          </p:cNvPr>
          <p:cNvSpPr>
            <a:spLocks noGrp="1"/>
          </p:cNvSpPr>
          <p:nvPr>
            <p:ph type="title"/>
          </p:nvPr>
        </p:nvSpPr>
        <p:spPr/>
        <p:txBody>
          <a:bodyPr/>
          <a:lstStyle/>
          <a:p>
            <a:r>
              <a:rPr lang="en-US" dirty="0"/>
              <a:t>ACID - Consistency</a:t>
            </a:r>
          </a:p>
        </p:txBody>
      </p:sp>
      <p:sp>
        <p:nvSpPr>
          <p:cNvPr id="3" name="Content Placeholder 2">
            <a:extLst>
              <a:ext uri="{FF2B5EF4-FFF2-40B4-BE49-F238E27FC236}">
                <a16:creationId xmlns:a16="http://schemas.microsoft.com/office/drawing/2014/main" id="{BAA321AC-B33F-C03D-B719-F0689EFD6EF8}"/>
              </a:ext>
            </a:extLst>
          </p:cNvPr>
          <p:cNvSpPr>
            <a:spLocks noGrp="1"/>
          </p:cNvSpPr>
          <p:nvPr>
            <p:ph idx="1"/>
          </p:nvPr>
        </p:nvSpPr>
        <p:spPr/>
        <p:txBody>
          <a:bodyPr/>
          <a:lstStyle/>
          <a:p>
            <a:r>
              <a:rPr lang="en-CA" b="1" dirty="0"/>
              <a:t>"Valid state transitions"</a:t>
            </a:r>
            <a:endParaRPr lang="en-CA" dirty="0"/>
          </a:p>
          <a:p>
            <a:pPr lvl="1"/>
            <a:r>
              <a:rPr lang="en-CA" dirty="0"/>
              <a:t>The database must move from </a:t>
            </a:r>
            <a:r>
              <a:rPr lang="en-CA" b="1" dirty="0"/>
              <a:t>one valid state to another</a:t>
            </a:r>
            <a:r>
              <a:rPr lang="en-CA" dirty="0"/>
              <a:t>.</a:t>
            </a:r>
          </a:p>
          <a:p>
            <a:pPr lvl="1"/>
            <a:r>
              <a:rPr lang="en-CA" dirty="0"/>
              <a:t>Enforces </a:t>
            </a:r>
            <a:r>
              <a:rPr lang="en-CA" b="1" dirty="0"/>
              <a:t>constraints, foreign keys, triggers</a:t>
            </a:r>
            <a:r>
              <a:rPr lang="en-CA" dirty="0"/>
              <a:t>, etc.</a:t>
            </a:r>
          </a:p>
          <a:p>
            <a:r>
              <a:rPr lang="en-CA" b="1" dirty="0"/>
              <a:t>Example:</a:t>
            </a:r>
            <a:endParaRPr lang="en-CA" dirty="0"/>
          </a:p>
          <a:p>
            <a:r>
              <a:rPr lang="en-CA" dirty="0"/>
              <a:t>You can't insert a row with a foreign key that doesn't exist.</a:t>
            </a:r>
          </a:p>
          <a:p>
            <a:endParaRPr lang="en-US" dirty="0"/>
          </a:p>
        </p:txBody>
      </p:sp>
    </p:spTree>
    <p:extLst>
      <p:ext uri="{BB962C8B-B14F-4D97-AF65-F5344CB8AC3E}">
        <p14:creationId xmlns:p14="http://schemas.microsoft.com/office/powerpoint/2010/main" val="3048606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0661-38A1-1B4D-7579-AF1BC23A2BF8}"/>
              </a:ext>
            </a:extLst>
          </p:cNvPr>
          <p:cNvSpPr>
            <a:spLocks noGrp="1"/>
          </p:cNvSpPr>
          <p:nvPr>
            <p:ph type="title"/>
          </p:nvPr>
        </p:nvSpPr>
        <p:spPr/>
        <p:txBody>
          <a:bodyPr/>
          <a:lstStyle/>
          <a:p>
            <a:r>
              <a:rPr lang="en-US" dirty="0"/>
              <a:t>ACID - Isolation</a:t>
            </a:r>
          </a:p>
        </p:txBody>
      </p:sp>
      <p:sp>
        <p:nvSpPr>
          <p:cNvPr id="3" name="Content Placeholder 2">
            <a:extLst>
              <a:ext uri="{FF2B5EF4-FFF2-40B4-BE49-F238E27FC236}">
                <a16:creationId xmlns:a16="http://schemas.microsoft.com/office/drawing/2014/main" id="{752C973E-CA5C-897A-00F4-D555F24A513F}"/>
              </a:ext>
            </a:extLst>
          </p:cNvPr>
          <p:cNvSpPr>
            <a:spLocks noGrp="1"/>
          </p:cNvSpPr>
          <p:nvPr>
            <p:ph idx="1"/>
          </p:nvPr>
        </p:nvSpPr>
        <p:spPr/>
        <p:txBody>
          <a:bodyPr/>
          <a:lstStyle/>
          <a:p>
            <a:r>
              <a:rPr lang="en-CA" b="1" dirty="0"/>
              <a:t>"Concurrent transactions don't interfere"</a:t>
            </a:r>
            <a:endParaRPr lang="en-CA" dirty="0"/>
          </a:p>
          <a:p>
            <a:pPr lvl="1"/>
            <a:r>
              <a:rPr lang="en-CA" dirty="0"/>
              <a:t>Each transaction is </a:t>
            </a:r>
            <a:r>
              <a:rPr lang="en-CA" b="1" dirty="0"/>
              <a:t>isolated from others</a:t>
            </a:r>
            <a:r>
              <a:rPr lang="en-CA" dirty="0"/>
              <a:t>.</a:t>
            </a:r>
          </a:p>
          <a:p>
            <a:pPr lvl="1"/>
            <a:r>
              <a:rPr lang="en-CA" dirty="0"/>
              <a:t>Prevents issues like dirty reads, non-repeatable reads, or phantom reads.</a:t>
            </a:r>
          </a:p>
          <a:p>
            <a:r>
              <a:rPr lang="en-CA" b="1" dirty="0"/>
              <a:t>PostgreSQL</a:t>
            </a:r>
            <a:r>
              <a:rPr lang="en-CA" dirty="0"/>
              <a:t> supports multiple isolation levels like:</a:t>
            </a:r>
          </a:p>
          <a:p>
            <a:pPr lvl="1"/>
            <a:r>
              <a:rPr lang="en-CA" dirty="0"/>
              <a:t>Read Committed</a:t>
            </a:r>
          </a:p>
          <a:p>
            <a:pPr lvl="1"/>
            <a:r>
              <a:rPr lang="en-CA" dirty="0"/>
              <a:t>Repeatable Read</a:t>
            </a:r>
          </a:p>
          <a:p>
            <a:pPr lvl="1"/>
            <a:r>
              <a:rPr lang="en-CA" dirty="0"/>
              <a:t>Serializable</a:t>
            </a:r>
          </a:p>
          <a:p>
            <a:endParaRPr lang="en-US" dirty="0"/>
          </a:p>
        </p:txBody>
      </p:sp>
    </p:spTree>
    <p:extLst>
      <p:ext uri="{BB962C8B-B14F-4D97-AF65-F5344CB8AC3E}">
        <p14:creationId xmlns:p14="http://schemas.microsoft.com/office/powerpoint/2010/main" val="1022044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1AAD-6EED-632C-3436-385B2741EA25}"/>
              </a:ext>
            </a:extLst>
          </p:cNvPr>
          <p:cNvSpPr>
            <a:spLocks noGrp="1"/>
          </p:cNvSpPr>
          <p:nvPr>
            <p:ph type="title"/>
          </p:nvPr>
        </p:nvSpPr>
        <p:spPr/>
        <p:txBody>
          <a:bodyPr/>
          <a:lstStyle/>
          <a:p>
            <a:r>
              <a:rPr lang="en-US" dirty="0"/>
              <a:t>ACID - </a:t>
            </a:r>
            <a:r>
              <a:rPr lang="en-CA" dirty="0"/>
              <a:t>Durability</a:t>
            </a:r>
            <a:endParaRPr lang="en-US" dirty="0"/>
          </a:p>
        </p:txBody>
      </p:sp>
      <p:sp>
        <p:nvSpPr>
          <p:cNvPr id="3" name="Content Placeholder 2">
            <a:extLst>
              <a:ext uri="{FF2B5EF4-FFF2-40B4-BE49-F238E27FC236}">
                <a16:creationId xmlns:a16="http://schemas.microsoft.com/office/drawing/2014/main" id="{9DBB4CC5-46A1-0856-41D3-D398BCAFAD24}"/>
              </a:ext>
            </a:extLst>
          </p:cNvPr>
          <p:cNvSpPr>
            <a:spLocks noGrp="1"/>
          </p:cNvSpPr>
          <p:nvPr>
            <p:ph idx="1"/>
          </p:nvPr>
        </p:nvSpPr>
        <p:spPr/>
        <p:txBody>
          <a:bodyPr/>
          <a:lstStyle/>
          <a:p>
            <a:r>
              <a:rPr lang="en-CA" b="1" dirty="0"/>
              <a:t>"Once committed, it stays"</a:t>
            </a:r>
            <a:endParaRPr lang="en-CA" dirty="0"/>
          </a:p>
          <a:p>
            <a:pPr lvl="1"/>
            <a:r>
              <a:rPr lang="en-CA" dirty="0"/>
              <a:t>After a transaction is committed, its </a:t>
            </a:r>
            <a:r>
              <a:rPr lang="en-CA" b="1" dirty="0"/>
              <a:t>changes are permanent</a:t>
            </a:r>
            <a:r>
              <a:rPr lang="en-CA" dirty="0"/>
              <a:t>, even in case of a crash or power failure.</a:t>
            </a:r>
          </a:p>
          <a:p>
            <a:pPr lvl="1"/>
            <a:r>
              <a:rPr lang="en-CA" dirty="0"/>
              <a:t>The database uses </a:t>
            </a:r>
            <a:r>
              <a:rPr lang="en-CA" b="1" dirty="0"/>
              <a:t>WAL (Write-Ahead Logging)</a:t>
            </a:r>
            <a:r>
              <a:rPr lang="en-CA" dirty="0"/>
              <a:t> to ensure this.</a:t>
            </a:r>
          </a:p>
          <a:p>
            <a:endParaRPr lang="en-US" dirty="0"/>
          </a:p>
        </p:txBody>
      </p:sp>
    </p:spTree>
    <p:extLst>
      <p:ext uri="{BB962C8B-B14F-4D97-AF65-F5344CB8AC3E}">
        <p14:creationId xmlns:p14="http://schemas.microsoft.com/office/powerpoint/2010/main" val="3982231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0146-0770-CC0E-BCB6-A826082A81AC}"/>
              </a:ext>
            </a:extLst>
          </p:cNvPr>
          <p:cNvSpPr>
            <a:spLocks noGrp="1"/>
          </p:cNvSpPr>
          <p:nvPr>
            <p:ph type="title"/>
          </p:nvPr>
        </p:nvSpPr>
        <p:spPr/>
        <p:txBody>
          <a:bodyPr/>
          <a:lstStyle/>
          <a:p>
            <a:r>
              <a:rPr lang="en-US" dirty="0"/>
              <a:t>DB Training Program </a:t>
            </a:r>
          </a:p>
        </p:txBody>
      </p:sp>
      <p:sp>
        <p:nvSpPr>
          <p:cNvPr id="3" name="Content Placeholder 2">
            <a:extLst>
              <a:ext uri="{FF2B5EF4-FFF2-40B4-BE49-F238E27FC236}">
                <a16:creationId xmlns:a16="http://schemas.microsoft.com/office/drawing/2014/main" id="{BC39CDA3-B0B7-0EA0-65C7-6966D6B6B99A}"/>
              </a:ext>
            </a:extLst>
          </p:cNvPr>
          <p:cNvSpPr>
            <a:spLocks noGrp="1"/>
          </p:cNvSpPr>
          <p:nvPr>
            <p:ph idx="1"/>
          </p:nvPr>
        </p:nvSpPr>
        <p:spPr/>
        <p:txBody>
          <a:bodyPr/>
          <a:lstStyle/>
          <a:p>
            <a:pPr marL="0" indent="0">
              <a:buNone/>
            </a:pPr>
            <a:r>
              <a:rPr lang="en-CA" dirty="0"/>
              <a:t>Welcome to Day 1 - Graduate development programme.</a:t>
            </a:r>
          </a:p>
          <a:p>
            <a:pPr marL="0" indent="0">
              <a:buNone/>
            </a:pPr>
            <a:r>
              <a:rPr lang="en-CA" dirty="0"/>
              <a:t>DB at the Graduate Orientation -Pune</a:t>
            </a:r>
            <a:endParaRPr lang="en-US" dirty="0"/>
          </a:p>
        </p:txBody>
      </p:sp>
    </p:spTree>
    <p:extLst>
      <p:ext uri="{BB962C8B-B14F-4D97-AF65-F5344CB8AC3E}">
        <p14:creationId xmlns:p14="http://schemas.microsoft.com/office/powerpoint/2010/main" val="3523620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E2F71-F69C-6223-6E27-B17D49A63AD1}"/>
            </a:ext>
          </a:extLst>
        </p:cNvPr>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0BFD7C5-B109-973E-211A-45206E7A2451}"/>
              </a:ext>
            </a:extLst>
          </p:cNvPr>
          <p:cNvSpPr>
            <a:spLocks noGrp="1"/>
          </p:cNvSpPr>
          <p:nvPr>
            <p:ph type="sldNum" sz="quarter" idx="4"/>
          </p:nvPr>
        </p:nvSpPr>
        <p:spPr/>
        <p:txBody>
          <a:bodyPr/>
          <a:lstStyle/>
          <a:p>
            <a:fld id="{D71DA9FD-6EF8-4CC5-AF9B-B6159B5B937C}" type="slidenum">
              <a:rPr lang="en-GB" noProof="0" smtClean="0"/>
              <a:pPr/>
              <a:t>20</a:t>
            </a:fld>
            <a:endParaRPr lang="en-GB" noProof="0" dirty="0"/>
          </a:p>
        </p:txBody>
      </p:sp>
      <p:sp>
        <p:nvSpPr>
          <p:cNvPr id="5" name="Fußzeilenplatzhalter 4">
            <a:extLst>
              <a:ext uri="{FF2B5EF4-FFF2-40B4-BE49-F238E27FC236}">
                <a16:creationId xmlns:a16="http://schemas.microsoft.com/office/drawing/2014/main" id="{E89E1FBC-9F23-74C1-B7C9-64DEEC3FEAFA}"/>
              </a:ext>
            </a:extLst>
          </p:cNvPr>
          <p:cNvSpPr>
            <a:spLocks noGrp="1"/>
          </p:cNvSpPr>
          <p:nvPr>
            <p:ph type="ftr" sz="quarter" idx="3"/>
          </p:nvPr>
        </p:nvSpPr>
        <p:spPr/>
        <p:txBody>
          <a:bodyPr/>
          <a:lstStyle/>
          <a:p>
            <a:r>
              <a:rPr lang="en-US" noProof="0" dirty="0"/>
              <a:t>Speaker name. Name of event or project. Date</a:t>
            </a:r>
            <a:endParaRPr lang="en-GB" noProof="0" dirty="0"/>
          </a:p>
        </p:txBody>
      </p:sp>
      <p:sp>
        <p:nvSpPr>
          <p:cNvPr id="9" name="Title 8">
            <a:extLst>
              <a:ext uri="{FF2B5EF4-FFF2-40B4-BE49-F238E27FC236}">
                <a16:creationId xmlns:a16="http://schemas.microsoft.com/office/drawing/2014/main" id="{89BC796C-9A49-9FDD-4BDA-D86C60CBCECE}"/>
              </a:ext>
            </a:extLst>
          </p:cNvPr>
          <p:cNvSpPr>
            <a:spLocks noGrp="1"/>
          </p:cNvSpPr>
          <p:nvPr>
            <p:ph type="title"/>
          </p:nvPr>
        </p:nvSpPr>
        <p:spPr/>
        <p:txBody>
          <a:bodyPr/>
          <a:lstStyle/>
          <a:p>
            <a:r>
              <a:rPr lang="en-IN" dirty="0"/>
              <a:t>PostgreSQL vs Other RDBMS</a:t>
            </a:r>
            <a:endParaRPr lang="en-GB" noProof="0" dirty="0"/>
          </a:p>
        </p:txBody>
      </p:sp>
      <p:graphicFrame>
        <p:nvGraphicFramePr>
          <p:cNvPr id="4" name="Table 3">
            <a:extLst>
              <a:ext uri="{FF2B5EF4-FFF2-40B4-BE49-F238E27FC236}">
                <a16:creationId xmlns:a16="http://schemas.microsoft.com/office/drawing/2014/main" id="{4FA49167-2B07-1996-B635-7FE13B8AC1A7}"/>
              </a:ext>
            </a:extLst>
          </p:cNvPr>
          <p:cNvGraphicFramePr>
            <a:graphicFrameLocks noGrp="1"/>
          </p:cNvGraphicFramePr>
          <p:nvPr>
            <p:extLst>
              <p:ext uri="{D42A27DB-BD31-4B8C-83A1-F6EECF244321}">
                <p14:modId xmlns:p14="http://schemas.microsoft.com/office/powerpoint/2010/main" val="2778821412"/>
              </p:ext>
            </p:extLst>
          </p:nvPr>
        </p:nvGraphicFramePr>
        <p:xfrm>
          <a:off x="974361" y="1845962"/>
          <a:ext cx="9713628" cy="4045172"/>
        </p:xfrm>
        <a:graphic>
          <a:graphicData uri="http://schemas.openxmlformats.org/drawingml/2006/table">
            <a:tbl>
              <a:tblPr>
                <a:tableStyleId>{BC89EF96-8CEA-46FF-86C4-4CE0E7609802}</a:tableStyleId>
              </a:tblPr>
              <a:tblGrid>
                <a:gridCol w="2428407">
                  <a:extLst>
                    <a:ext uri="{9D8B030D-6E8A-4147-A177-3AD203B41FA5}">
                      <a16:colId xmlns:a16="http://schemas.microsoft.com/office/drawing/2014/main" val="196483857"/>
                    </a:ext>
                  </a:extLst>
                </a:gridCol>
                <a:gridCol w="2428407">
                  <a:extLst>
                    <a:ext uri="{9D8B030D-6E8A-4147-A177-3AD203B41FA5}">
                      <a16:colId xmlns:a16="http://schemas.microsoft.com/office/drawing/2014/main" val="190244127"/>
                    </a:ext>
                  </a:extLst>
                </a:gridCol>
                <a:gridCol w="2428407">
                  <a:extLst>
                    <a:ext uri="{9D8B030D-6E8A-4147-A177-3AD203B41FA5}">
                      <a16:colId xmlns:a16="http://schemas.microsoft.com/office/drawing/2014/main" val="3076849408"/>
                    </a:ext>
                  </a:extLst>
                </a:gridCol>
                <a:gridCol w="2428407">
                  <a:extLst>
                    <a:ext uri="{9D8B030D-6E8A-4147-A177-3AD203B41FA5}">
                      <a16:colId xmlns:a16="http://schemas.microsoft.com/office/drawing/2014/main" val="2054960014"/>
                    </a:ext>
                  </a:extLst>
                </a:gridCol>
              </a:tblGrid>
              <a:tr h="773080">
                <a:tc>
                  <a:txBody>
                    <a:bodyPr/>
                    <a:lstStyle/>
                    <a:p>
                      <a:pPr algn="ctr"/>
                      <a:r>
                        <a:rPr lang="en-IN" sz="1600" dirty="0">
                          <a:solidFill>
                            <a:schemeClr val="tx1"/>
                          </a:solidFill>
                        </a:rPr>
                        <a:t>Feature</a:t>
                      </a:r>
                    </a:p>
                  </a:txBody>
                  <a:tcPr marL="82953" marR="82953" marT="41476" marB="41476" anchor="ctr">
                    <a:solidFill>
                      <a:schemeClr val="bg1">
                        <a:lumMod val="95000"/>
                      </a:schemeClr>
                    </a:solidFill>
                  </a:tcPr>
                </a:tc>
                <a:tc>
                  <a:txBody>
                    <a:bodyPr/>
                    <a:lstStyle/>
                    <a:p>
                      <a:pPr algn="ctr"/>
                      <a:r>
                        <a:rPr lang="en-IN" sz="1600">
                          <a:solidFill>
                            <a:schemeClr val="tx1"/>
                          </a:solidFill>
                        </a:rPr>
                        <a:t>PostgreSQL</a:t>
                      </a:r>
                    </a:p>
                  </a:txBody>
                  <a:tcPr marL="82953" marR="82953" marT="41476" marB="41476" anchor="ctr">
                    <a:solidFill>
                      <a:schemeClr val="bg1">
                        <a:lumMod val="95000"/>
                      </a:schemeClr>
                    </a:solidFill>
                  </a:tcPr>
                </a:tc>
                <a:tc>
                  <a:txBody>
                    <a:bodyPr/>
                    <a:lstStyle/>
                    <a:p>
                      <a:pPr algn="ctr"/>
                      <a:r>
                        <a:rPr lang="en-IN" sz="1600" dirty="0">
                          <a:solidFill>
                            <a:schemeClr val="tx1"/>
                          </a:solidFill>
                        </a:rPr>
                        <a:t>MySQL</a:t>
                      </a:r>
                    </a:p>
                  </a:txBody>
                  <a:tcPr marL="82953" marR="82953" marT="41476" marB="41476" anchor="ctr">
                    <a:solidFill>
                      <a:schemeClr val="bg1">
                        <a:lumMod val="95000"/>
                      </a:schemeClr>
                    </a:solidFill>
                  </a:tcPr>
                </a:tc>
                <a:tc>
                  <a:txBody>
                    <a:bodyPr/>
                    <a:lstStyle/>
                    <a:p>
                      <a:pPr algn="ctr"/>
                      <a:r>
                        <a:rPr lang="en-IN" sz="1600" dirty="0">
                          <a:solidFill>
                            <a:schemeClr val="tx1"/>
                          </a:solidFill>
                        </a:rPr>
                        <a:t>Oracle</a:t>
                      </a:r>
                    </a:p>
                  </a:txBody>
                  <a:tcPr marL="82953" marR="82953" marT="41476" marB="41476" anchor="ctr">
                    <a:solidFill>
                      <a:schemeClr val="bg1">
                        <a:lumMod val="95000"/>
                      </a:schemeClr>
                    </a:solidFill>
                  </a:tcPr>
                </a:tc>
                <a:extLst>
                  <a:ext uri="{0D108BD9-81ED-4DB2-BD59-A6C34878D82A}">
                    <a16:rowId xmlns:a16="http://schemas.microsoft.com/office/drawing/2014/main" val="3314510300"/>
                  </a:ext>
                </a:extLst>
              </a:tr>
              <a:tr h="818023">
                <a:tc>
                  <a:txBody>
                    <a:bodyPr/>
                    <a:lstStyle/>
                    <a:p>
                      <a:pPr algn="l"/>
                      <a:r>
                        <a:rPr lang="en-IN" sz="1600" dirty="0"/>
                        <a:t>Licensing</a:t>
                      </a:r>
                    </a:p>
                  </a:txBody>
                  <a:tcPr marL="82953" marR="82953" marT="41476" marB="41476" anchor="ctr"/>
                </a:tc>
                <a:tc>
                  <a:txBody>
                    <a:bodyPr/>
                    <a:lstStyle/>
                    <a:p>
                      <a:pPr algn="ctr"/>
                      <a:r>
                        <a:rPr lang="en-IN" sz="1600" dirty="0"/>
                        <a:t>Open Source</a:t>
                      </a:r>
                    </a:p>
                  </a:txBody>
                  <a:tcPr marL="82953" marR="82953" marT="41476" marB="41476" anchor="ctr"/>
                </a:tc>
                <a:tc>
                  <a:txBody>
                    <a:bodyPr/>
                    <a:lstStyle/>
                    <a:p>
                      <a:pPr algn="ctr"/>
                      <a:r>
                        <a:rPr lang="en-IN" sz="1600"/>
                        <a:t>Open Source</a:t>
                      </a:r>
                    </a:p>
                  </a:txBody>
                  <a:tcPr marL="82953" marR="82953" marT="41476" marB="41476" anchor="ctr"/>
                </a:tc>
                <a:tc>
                  <a:txBody>
                    <a:bodyPr/>
                    <a:lstStyle/>
                    <a:p>
                      <a:pPr algn="ctr"/>
                      <a:r>
                        <a:rPr lang="en-IN" sz="1600"/>
                        <a:t>Commercial</a:t>
                      </a:r>
                    </a:p>
                  </a:txBody>
                  <a:tcPr marL="82953" marR="82953" marT="41476" marB="41476" anchor="ctr"/>
                </a:tc>
                <a:extLst>
                  <a:ext uri="{0D108BD9-81ED-4DB2-BD59-A6C34878D82A}">
                    <a16:rowId xmlns:a16="http://schemas.microsoft.com/office/drawing/2014/main" val="3409226317"/>
                  </a:ext>
                </a:extLst>
              </a:tr>
              <a:tr h="818023">
                <a:tc>
                  <a:txBody>
                    <a:bodyPr/>
                    <a:lstStyle/>
                    <a:p>
                      <a:pPr algn="l"/>
                      <a:r>
                        <a:rPr lang="en-IN" sz="1600" dirty="0"/>
                        <a:t>JSONB Support</a:t>
                      </a:r>
                    </a:p>
                  </a:txBody>
                  <a:tcPr marL="82953" marR="82953" marT="41476" marB="41476" anchor="ctr"/>
                </a:tc>
                <a:tc>
                  <a:txBody>
                    <a:bodyPr/>
                    <a:lstStyle/>
                    <a:p>
                      <a:pPr algn="ctr"/>
                      <a:r>
                        <a:rPr lang="en-IN" sz="1600" dirty="0"/>
                        <a:t>Yes</a:t>
                      </a:r>
                    </a:p>
                  </a:txBody>
                  <a:tcPr marL="82953" marR="82953" marT="41476" marB="41476" anchor="ctr"/>
                </a:tc>
                <a:tc>
                  <a:txBody>
                    <a:bodyPr/>
                    <a:lstStyle/>
                    <a:p>
                      <a:pPr algn="ctr"/>
                      <a:r>
                        <a:rPr lang="en-IN" sz="1600"/>
                        <a:t>Limited</a:t>
                      </a:r>
                    </a:p>
                  </a:txBody>
                  <a:tcPr marL="82953" marR="82953" marT="41476" marB="41476" anchor="ctr"/>
                </a:tc>
                <a:tc>
                  <a:txBody>
                    <a:bodyPr/>
                    <a:lstStyle/>
                    <a:p>
                      <a:pPr algn="ctr"/>
                      <a:r>
                        <a:rPr lang="en-IN" sz="1600"/>
                        <a:t>Yes (JSON only)</a:t>
                      </a:r>
                    </a:p>
                  </a:txBody>
                  <a:tcPr marL="82953" marR="82953" marT="41476" marB="41476" anchor="ctr"/>
                </a:tc>
                <a:extLst>
                  <a:ext uri="{0D108BD9-81ED-4DB2-BD59-A6C34878D82A}">
                    <a16:rowId xmlns:a16="http://schemas.microsoft.com/office/drawing/2014/main" val="1016024239"/>
                  </a:ext>
                </a:extLst>
              </a:tr>
              <a:tr h="818023">
                <a:tc>
                  <a:txBody>
                    <a:bodyPr/>
                    <a:lstStyle/>
                    <a:p>
                      <a:pPr algn="l"/>
                      <a:r>
                        <a:rPr lang="en-IN" sz="1600" dirty="0"/>
                        <a:t>Extensibility</a:t>
                      </a:r>
                    </a:p>
                  </a:txBody>
                  <a:tcPr marL="82953" marR="82953" marT="41476" marB="41476" anchor="ctr"/>
                </a:tc>
                <a:tc>
                  <a:txBody>
                    <a:bodyPr/>
                    <a:lstStyle/>
                    <a:p>
                      <a:pPr algn="ctr"/>
                      <a:r>
                        <a:rPr lang="en-IN" sz="1600" dirty="0"/>
                        <a:t>High</a:t>
                      </a:r>
                    </a:p>
                  </a:txBody>
                  <a:tcPr marL="82953" marR="82953" marT="41476" marB="41476" anchor="ctr"/>
                </a:tc>
                <a:tc>
                  <a:txBody>
                    <a:bodyPr/>
                    <a:lstStyle/>
                    <a:p>
                      <a:pPr algn="ctr"/>
                      <a:r>
                        <a:rPr lang="en-IN" sz="1600" dirty="0"/>
                        <a:t>Moderate</a:t>
                      </a:r>
                    </a:p>
                  </a:txBody>
                  <a:tcPr marL="82953" marR="82953" marT="41476" marB="41476" anchor="ctr"/>
                </a:tc>
                <a:tc>
                  <a:txBody>
                    <a:bodyPr/>
                    <a:lstStyle/>
                    <a:p>
                      <a:pPr algn="ctr"/>
                      <a:r>
                        <a:rPr lang="en-IN" sz="1600" dirty="0"/>
                        <a:t>Moderate</a:t>
                      </a:r>
                    </a:p>
                  </a:txBody>
                  <a:tcPr marL="82953" marR="82953" marT="41476" marB="41476" anchor="ctr"/>
                </a:tc>
                <a:extLst>
                  <a:ext uri="{0D108BD9-81ED-4DB2-BD59-A6C34878D82A}">
                    <a16:rowId xmlns:a16="http://schemas.microsoft.com/office/drawing/2014/main" val="1025218193"/>
                  </a:ext>
                </a:extLst>
              </a:tr>
              <a:tr h="818023">
                <a:tc>
                  <a:txBody>
                    <a:bodyPr/>
                    <a:lstStyle/>
                    <a:p>
                      <a:pPr algn="l"/>
                      <a:r>
                        <a:rPr lang="en-IN" sz="1600" dirty="0"/>
                        <a:t>Standards Compliance</a:t>
                      </a:r>
                    </a:p>
                  </a:txBody>
                  <a:tcPr marL="82953" marR="82953" marT="41476" marB="41476" anchor="ctr"/>
                </a:tc>
                <a:tc>
                  <a:txBody>
                    <a:bodyPr/>
                    <a:lstStyle/>
                    <a:p>
                      <a:pPr algn="ctr"/>
                      <a:r>
                        <a:rPr lang="en-IN" sz="1600"/>
                        <a:t>Very High</a:t>
                      </a:r>
                    </a:p>
                  </a:txBody>
                  <a:tcPr marL="82953" marR="82953" marT="41476" marB="41476" anchor="ctr"/>
                </a:tc>
                <a:tc>
                  <a:txBody>
                    <a:bodyPr/>
                    <a:lstStyle/>
                    <a:p>
                      <a:pPr algn="ctr"/>
                      <a:r>
                        <a:rPr lang="en-IN" sz="1600"/>
                        <a:t>Moderate</a:t>
                      </a:r>
                    </a:p>
                  </a:txBody>
                  <a:tcPr marL="82953" marR="82953" marT="41476" marB="41476" anchor="ctr"/>
                </a:tc>
                <a:tc>
                  <a:txBody>
                    <a:bodyPr/>
                    <a:lstStyle/>
                    <a:p>
                      <a:pPr algn="ctr"/>
                      <a:r>
                        <a:rPr lang="en-IN" sz="1600" dirty="0"/>
                        <a:t>High</a:t>
                      </a:r>
                    </a:p>
                  </a:txBody>
                  <a:tcPr marL="82953" marR="82953" marT="41476" marB="41476" anchor="ctr"/>
                </a:tc>
                <a:extLst>
                  <a:ext uri="{0D108BD9-81ED-4DB2-BD59-A6C34878D82A}">
                    <a16:rowId xmlns:a16="http://schemas.microsoft.com/office/drawing/2014/main" val="4131854255"/>
                  </a:ext>
                </a:extLst>
              </a:tr>
            </a:tbl>
          </a:graphicData>
        </a:graphic>
      </p:graphicFrame>
    </p:spTree>
    <p:extLst>
      <p:ext uri="{BB962C8B-B14F-4D97-AF65-F5344CB8AC3E}">
        <p14:creationId xmlns:p14="http://schemas.microsoft.com/office/powerpoint/2010/main" val="457599051"/>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19B98EA-45B9-5BAD-49D9-C17E2400C9CC}"/>
              </a:ext>
            </a:extLst>
          </p:cNvPr>
          <p:cNvSpPr>
            <a:spLocks noGrp="1"/>
          </p:cNvSpPr>
          <p:nvPr>
            <p:ph sz="quarter" idx="10"/>
          </p:nvPr>
        </p:nvSpPr>
        <p:spPr>
          <a:xfrm>
            <a:off x="1911037" y="2720079"/>
            <a:ext cx="3786593" cy="508086"/>
          </a:xfrm>
        </p:spPr>
        <p:txBody>
          <a:bodyPr/>
          <a:lstStyle/>
          <a:p>
            <a:r>
              <a:rPr lang="en-IN" sz="1089" dirty="0">
                <a:solidFill>
                  <a:schemeClr val="bg2">
                    <a:lumMod val="25000"/>
                  </a:schemeClr>
                </a:solidFill>
              </a:rPr>
              <a:t>A </a:t>
            </a:r>
            <a:r>
              <a:rPr lang="en-IN" sz="1089" b="1" dirty="0">
                <a:solidFill>
                  <a:schemeClr val="bg2">
                    <a:lumMod val="25000"/>
                  </a:schemeClr>
                </a:solidFill>
              </a:rPr>
              <a:t>database</a:t>
            </a:r>
            <a:r>
              <a:rPr lang="en-IN" sz="1089" dirty="0">
                <a:solidFill>
                  <a:schemeClr val="bg2">
                    <a:lumMod val="25000"/>
                  </a:schemeClr>
                </a:solidFill>
              </a:rPr>
              <a:t> is a container for tables, views, indexes, functions, etc.</a:t>
            </a:r>
          </a:p>
        </p:txBody>
      </p:sp>
      <p:sp>
        <p:nvSpPr>
          <p:cNvPr id="6" name="Content Placeholder 5">
            <a:extLst>
              <a:ext uri="{FF2B5EF4-FFF2-40B4-BE49-F238E27FC236}">
                <a16:creationId xmlns:a16="http://schemas.microsoft.com/office/drawing/2014/main" id="{59E8DD16-E62F-7E4C-3ED6-6DC7B12A7491}"/>
              </a:ext>
            </a:extLst>
          </p:cNvPr>
          <p:cNvSpPr>
            <a:spLocks noGrp="1"/>
          </p:cNvSpPr>
          <p:nvPr>
            <p:ph sz="quarter" idx="11"/>
          </p:nvPr>
        </p:nvSpPr>
        <p:spPr>
          <a:xfrm>
            <a:off x="6192787" y="2720078"/>
            <a:ext cx="3786593" cy="449750"/>
          </a:xfrm>
        </p:spPr>
        <p:txBody>
          <a:bodyPr/>
          <a:lstStyle/>
          <a:p>
            <a:r>
              <a:rPr lang="en-US" sz="1089" dirty="0">
                <a:solidFill>
                  <a:schemeClr val="bg2">
                    <a:lumMod val="25000"/>
                  </a:schemeClr>
                </a:solidFill>
              </a:rPr>
              <a:t>PostgreSQL can host </a:t>
            </a:r>
            <a:r>
              <a:rPr lang="en-US" sz="1089" b="1" dirty="0">
                <a:solidFill>
                  <a:schemeClr val="bg2">
                    <a:lumMod val="25000"/>
                  </a:schemeClr>
                </a:solidFill>
              </a:rPr>
              <a:t>multiple databases</a:t>
            </a:r>
            <a:r>
              <a:rPr lang="en-US" sz="1089" dirty="0">
                <a:solidFill>
                  <a:schemeClr val="bg2">
                    <a:lumMod val="25000"/>
                  </a:schemeClr>
                </a:solidFill>
              </a:rPr>
              <a:t> under a single server instance.</a:t>
            </a:r>
            <a:endParaRPr lang="en-IN" sz="1089" dirty="0">
              <a:solidFill>
                <a:schemeClr val="bg2">
                  <a:lumMod val="25000"/>
                </a:schemeClr>
              </a:solidFill>
            </a:endParaRPr>
          </a:p>
        </p:txBody>
      </p:sp>
      <p:sp>
        <p:nvSpPr>
          <p:cNvPr id="2" name="Slide Number Placeholder 1">
            <a:extLst>
              <a:ext uri="{FF2B5EF4-FFF2-40B4-BE49-F238E27FC236}">
                <a16:creationId xmlns:a16="http://schemas.microsoft.com/office/drawing/2014/main" id="{6D625506-5386-AB7B-79EC-FA173EE1F606}"/>
              </a:ext>
            </a:extLst>
          </p:cNvPr>
          <p:cNvSpPr>
            <a:spLocks noGrp="1"/>
          </p:cNvSpPr>
          <p:nvPr>
            <p:ph type="sldNum" sz="quarter" idx="4"/>
          </p:nvPr>
        </p:nvSpPr>
        <p:spPr/>
        <p:txBody>
          <a:bodyPr/>
          <a:lstStyle/>
          <a:p>
            <a:fld id="{D71DA9FD-6EF8-4CC5-AF9B-B6159B5B937C}" type="slidenum">
              <a:rPr lang="en-GB" noProof="1" smtClean="0"/>
              <a:pPr/>
              <a:t>21</a:t>
            </a:fld>
            <a:endParaRPr lang="en-GB" noProof="1"/>
          </a:p>
        </p:txBody>
      </p:sp>
      <p:sp>
        <p:nvSpPr>
          <p:cNvPr id="3" name="Footer Placeholder 2">
            <a:extLst>
              <a:ext uri="{FF2B5EF4-FFF2-40B4-BE49-F238E27FC236}">
                <a16:creationId xmlns:a16="http://schemas.microsoft.com/office/drawing/2014/main" id="{D462B9CC-77D1-37E5-FB4C-B254D9F26838}"/>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4" name="Title 3">
            <a:extLst>
              <a:ext uri="{FF2B5EF4-FFF2-40B4-BE49-F238E27FC236}">
                <a16:creationId xmlns:a16="http://schemas.microsoft.com/office/drawing/2014/main" id="{28EDCCEA-46A5-BA12-2DB4-8C0201A5B7EB}"/>
              </a:ext>
            </a:extLst>
          </p:cNvPr>
          <p:cNvSpPr>
            <a:spLocks noGrp="1"/>
          </p:cNvSpPr>
          <p:nvPr>
            <p:ph type="title"/>
          </p:nvPr>
        </p:nvSpPr>
        <p:spPr/>
        <p:txBody>
          <a:bodyPr/>
          <a:lstStyle/>
          <a:p>
            <a:r>
              <a:rPr lang="en-US" dirty="0"/>
              <a:t>What is a Database in PostgreSQL?</a:t>
            </a:r>
            <a:endParaRPr lang="en-IN" dirty="0"/>
          </a:p>
        </p:txBody>
      </p:sp>
      <p:pic>
        <p:nvPicPr>
          <p:cNvPr id="4100" name="Picture 4" descr="Data modeling icon">
            <a:extLst>
              <a:ext uri="{FF2B5EF4-FFF2-40B4-BE49-F238E27FC236}">
                <a16:creationId xmlns:a16="http://schemas.microsoft.com/office/drawing/2014/main" id="{145B0819-49F2-071A-3B6B-62B3B0CFD51A}"/>
              </a:ext>
            </a:extLst>
          </p:cNvPr>
          <p:cNvPicPr>
            <a:picLocks noChangeAspect="1" noChangeArrowheads="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1598" y="1095564"/>
            <a:ext cx="1306342" cy="130634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1367766076">
            <a:extLst>
              <a:ext uri="{FF2B5EF4-FFF2-40B4-BE49-F238E27FC236}">
                <a16:creationId xmlns:a16="http://schemas.microsoft.com/office/drawing/2014/main" id="{D9A89402-B041-0623-7014-9892593E7540}"/>
              </a:ext>
            </a:extLst>
          </p:cNvPr>
          <p:cNvPicPr>
            <a:picLocks noChangeAspect="1" noChangeArrowheads="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00769" y="1095564"/>
            <a:ext cx="1469635" cy="14696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752667D-FE9A-68DE-B5B7-C0AF987320E0}"/>
              </a:ext>
            </a:extLst>
          </p:cNvPr>
          <p:cNvSpPr txBox="1"/>
          <p:nvPr/>
        </p:nvSpPr>
        <p:spPr bwMode="ltGray">
          <a:xfrm>
            <a:off x="1911037" y="5402909"/>
            <a:ext cx="3663047" cy="427553"/>
          </a:xfrm>
          <a:prstGeom prst="rect">
            <a:avLst/>
          </a:prstGeom>
          <a:noFill/>
          <a:ln w="6350">
            <a:noFill/>
            <a:miter lim="800000"/>
            <a:headEnd/>
            <a:tailEnd/>
          </a:ln>
        </p:spPr>
        <p:txBody>
          <a:bodyPr wrap="square">
            <a:spAutoFit/>
          </a:bodyPr>
          <a:lstStyle/>
          <a:p>
            <a:r>
              <a:rPr lang="en-US" sz="1089" dirty="0">
                <a:solidFill>
                  <a:schemeClr val="bg2">
                    <a:lumMod val="25000"/>
                  </a:schemeClr>
                </a:solidFill>
              </a:rPr>
              <a:t>A </a:t>
            </a:r>
            <a:r>
              <a:rPr lang="en-US" sz="1089" b="1" dirty="0">
                <a:solidFill>
                  <a:schemeClr val="bg2">
                    <a:lumMod val="25000"/>
                  </a:schemeClr>
                </a:solidFill>
              </a:rPr>
              <a:t>schema</a:t>
            </a:r>
            <a:r>
              <a:rPr lang="en-US" sz="1089" dirty="0">
                <a:solidFill>
                  <a:schemeClr val="bg2">
                    <a:lumMod val="25000"/>
                  </a:schemeClr>
                </a:solidFill>
              </a:rPr>
              <a:t> is like a folder inside a database — it helps organize database objects (tables, functions, etc.)</a:t>
            </a:r>
            <a:endParaRPr lang="en-IN" sz="1089" dirty="0">
              <a:solidFill>
                <a:schemeClr val="bg2">
                  <a:lumMod val="25000"/>
                </a:schemeClr>
              </a:solidFill>
            </a:endParaRPr>
          </a:p>
        </p:txBody>
      </p:sp>
      <p:sp>
        <p:nvSpPr>
          <p:cNvPr id="15" name="TextBox 14">
            <a:extLst>
              <a:ext uri="{FF2B5EF4-FFF2-40B4-BE49-F238E27FC236}">
                <a16:creationId xmlns:a16="http://schemas.microsoft.com/office/drawing/2014/main" id="{0940489F-E23D-893C-6E83-9D20A88E3907}"/>
              </a:ext>
            </a:extLst>
          </p:cNvPr>
          <p:cNvSpPr txBox="1"/>
          <p:nvPr/>
        </p:nvSpPr>
        <p:spPr bwMode="ltGray">
          <a:xfrm>
            <a:off x="6244123" y="5402909"/>
            <a:ext cx="3934871" cy="427553"/>
          </a:xfrm>
          <a:prstGeom prst="rect">
            <a:avLst/>
          </a:prstGeom>
          <a:noFill/>
          <a:ln w="6350">
            <a:noFill/>
            <a:miter lim="800000"/>
            <a:headEnd/>
            <a:tailEnd/>
          </a:ln>
        </p:spPr>
        <p:txBody>
          <a:bodyPr wrap="square">
            <a:spAutoFit/>
          </a:bodyPr>
          <a:lstStyle/>
          <a:p>
            <a:r>
              <a:rPr lang="en-IN" sz="1089" dirty="0">
                <a:solidFill>
                  <a:schemeClr val="bg2">
                    <a:lumMod val="25000"/>
                  </a:schemeClr>
                </a:solidFill>
              </a:rPr>
              <a:t>A role can be a user or a group.</a:t>
            </a:r>
            <a:r>
              <a:rPr lang="en-US" sz="1089" dirty="0">
                <a:solidFill>
                  <a:schemeClr val="bg2">
                    <a:lumMod val="25000"/>
                  </a:schemeClr>
                </a:solidFill>
              </a:rPr>
              <a:t>You can control </a:t>
            </a:r>
            <a:r>
              <a:rPr lang="en-US" sz="1089" b="1" dirty="0">
                <a:solidFill>
                  <a:schemeClr val="bg2">
                    <a:lumMod val="25000"/>
                  </a:schemeClr>
                </a:solidFill>
              </a:rPr>
              <a:t>who can create databases</a:t>
            </a:r>
            <a:r>
              <a:rPr lang="en-US" sz="1089" dirty="0">
                <a:solidFill>
                  <a:schemeClr val="bg2">
                    <a:lumMod val="25000"/>
                  </a:schemeClr>
                </a:solidFill>
              </a:rPr>
              <a:t>, access specific schemas, or run queries.</a:t>
            </a:r>
            <a:endParaRPr lang="en-IN" sz="1089" dirty="0">
              <a:solidFill>
                <a:schemeClr val="bg2">
                  <a:lumMod val="25000"/>
                </a:schemeClr>
              </a:solidFill>
            </a:endParaRPr>
          </a:p>
        </p:txBody>
      </p:sp>
      <p:pic>
        <p:nvPicPr>
          <p:cNvPr id="19" name="Picture 18">
            <a:extLst>
              <a:ext uri="{FF2B5EF4-FFF2-40B4-BE49-F238E27FC236}">
                <a16:creationId xmlns:a16="http://schemas.microsoft.com/office/drawing/2014/main" id="{A2021F2A-51F9-2724-96B8-D14E9B582B19}"/>
              </a:ext>
            </a:extLst>
          </p:cNvPr>
          <p:cNvPicPr>
            <a:picLocks noChangeAspect="1"/>
          </p:cNvPicPr>
          <p:nvPr/>
        </p:nvPicPr>
        <p:blipFill>
          <a:blip r:embed="rId4">
            <a:duotone>
              <a:schemeClr val="accent1">
                <a:shade val="45000"/>
                <a:satMod val="135000"/>
              </a:schemeClr>
              <a:prstClr val="white"/>
            </a:duotone>
          </a:blip>
          <a:stretch>
            <a:fillRect/>
          </a:stretch>
        </p:blipFill>
        <p:spPr>
          <a:xfrm>
            <a:off x="3144314" y="3688172"/>
            <a:ext cx="1306342" cy="1306342"/>
          </a:xfrm>
          <a:prstGeom prst="rect">
            <a:avLst/>
          </a:prstGeom>
        </p:spPr>
      </p:pic>
      <p:pic>
        <p:nvPicPr>
          <p:cNvPr id="4106" name="Picture 10" descr="Role ">
            <a:extLst>
              <a:ext uri="{FF2B5EF4-FFF2-40B4-BE49-F238E27FC236}">
                <a16:creationId xmlns:a16="http://schemas.microsoft.com/office/drawing/2014/main" id="{D3726E6D-F363-C558-AADF-3564D2C0F623}"/>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1346" y="3688172"/>
            <a:ext cx="1306342" cy="1306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18409"/>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56840-C232-45E4-BA0A-1DADF413D22C}"/>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3ABC0B-3ED7-314C-7A67-60D060CECA2C}"/>
              </a:ext>
            </a:extLst>
          </p:cNvPr>
          <p:cNvSpPr>
            <a:spLocks noGrp="1"/>
          </p:cNvSpPr>
          <p:nvPr>
            <p:ph sz="quarter" idx="10"/>
          </p:nvPr>
        </p:nvSpPr>
        <p:spPr>
          <a:xfrm>
            <a:off x="2493997" y="816567"/>
            <a:ext cx="6965889" cy="2550600"/>
          </a:xfrm>
        </p:spPr>
        <p:txBody>
          <a:bodyPr>
            <a:normAutofit fontScale="47500" lnSpcReduction="20000"/>
          </a:bodyPr>
          <a:lstStyle/>
          <a:p>
            <a:pPr marL="259232" indent="-259232">
              <a:lnSpc>
                <a:spcPct val="200000"/>
              </a:lnSpc>
              <a:buFont typeface="Wingdings" panose="05000000000000000000" pitchFamily="2" charset="2"/>
              <a:buChar char="ü"/>
            </a:pPr>
            <a:r>
              <a:rPr lang="en-US" dirty="0">
                <a:solidFill>
                  <a:schemeClr val="bg2">
                    <a:lumMod val="25000"/>
                  </a:schemeClr>
                </a:solidFill>
              </a:rPr>
              <a:t>Tables are the core structures in a database that store data. </a:t>
            </a:r>
          </a:p>
          <a:p>
            <a:pPr marL="259232" indent="-259232">
              <a:lnSpc>
                <a:spcPct val="200000"/>
              </a:lnSpc>
              <a:buFont typeface="Wingdings" panose="05000000000000000000" pitchFamily="2" charset="2"/>
              <a:buChar char="ü"/>
            </a:pPr>
            <a:r>
              <a:rPr lang="en-US" dirty="0">
                <a:solidFill>
                  <a:schemeClr val="bg2">
                    <a:lumMod val="25000"/>
                  </a:schemeClr>
                </a:solidFill>
              </a:rPr>
              <a:t>Each table is made of columns (fields) and rows (records).</a:t>
            </a:r>
          </a:p>
          <a:p>
            <a:pPr marL="259232" indent="-259232">
              <a:lnSpc>
                <a:spcPct val="200000"/>
              </a:lnSpc>
              <a:buFont typeface="Wingdings" panose="05000000000000000000" pitchFamily="2" charset="2"/>
              <a:buChar char="ü"/>
            </a:pPr>
            <a:r>
              <a:rPr lang="en-US" dirty="0">
                <a:solidFill>
                  <a:schemeClr val="bg2">
                    <a:lumMod val="25000"/>
                  </a:schemeClr>
                </a:solidFill>
              </a:rPr>
              <a:t>Good table design ensures:</a:t>
            </a:r>
          </a:p>
          <a:p>
            <a:pPr marL="595250" lvl="2" indent="-259232">
              <a:lnSpc>
                <a:spcPct val="200000"/>
              </a:lnSpc>
            </a:pPr>
            <a:r>
              <a:rPr lang="en-US" dirty="0">
                <a:solidFill>
                  <a:schemeClr val="bg2">
                    <a:lumMod val="25000"/>
                  </a:schemeClr>
                </a:solidFill>
              </a:rPr>
              <a:t>Consistency</a:t>
            </a:r>
          </a:p>
          <a:p>
            <a:pPr marL="595250" lvl="2" indent="-259232">
              <a:lnSpc>
                <a:spcPct val="200000"/>
              </a:lnSpc>
            </a:pPr>
            <a:r>
              <a:rPr lang="en-US" dirty="0">
                <a:solidFill>
                  <a:schemeClr val="bg2">
                    <a:lumMod val="25000"/>
                  </a:schemeClr>
                </a:solidFill>
              </a:rPr>
              <a:t>Flexibility</a:t>
            </a:r>
          </a:p>
          <a:p>
            <a:pPr marL="595250" lvl="2" indent="-259232">
              <a:lnSpc>
                <a:spcPct val="200000"/>
              </a:lnSpc>
            </a:pPr>
            <a:r>
              <a:rPr lang="en-US" dirty="0">
                <a:solidFill>
                  <a:schemeClr val="bg2">
                    <a:lumMod val="25000"/>
                  </a:schemeClr>
                </a:solidFill>
              </a:rPr>
              <a:t>Easy maintenance</a:t>
            </a:r>
            <a:endParaRPr lang="en-IN" dirty="0">
              <a:solidFill>
                <a:schemeClr val="bg2">
                  <a:lumMod val="25000"/>
                </a:schemeClr>
              </a:solidFill>
            </a:endParaRPr>
          </a:p>
        </p:txBody>
      </p:sp>
      <p:sp>
        <p:nvSpPr>
          <p:cNvPr id="2" name="Slide Number Placeholder 1">
            <a:extLst>
              <a:ext uri="{FF2B5EF4-FFF2-40B4-BE49-F238E27FC236}">
                <a16:creationId xmlns:a16="http://schemas.microsoft.com/office/drawing/2014/main" id="{F516DCDA-7B74-EFE7-5E39-297EE6EB28E4}"/>
              </a:ext>
            </a:extLst>
          </p:cNvPr>
          <p:cNvSpPr>
            <a:spLocks noGrp="1"/>
          </p:cNvSpPr>
          <p:nvPr>
            <p:ph type="sldNum" sz="quarter" idx="4"/>
          </p:nvPr>
        </p:nvSpPr>
        <p:spPr/>
        <p:txBody>
          <a:bodyPr/>
          <a:lstStyle/>
          <a:p>
            <a:fld id="{D71DA9FD-6EF8-4CC5-AF9B-B6159B5B937C}" type="slidenum">
              <a:rPr lang="en-GB" noProof="1" smtClean="0"/>
              <a:pPr/>
              <a:t>22</a:t>
            </a:fld>
            <a:endParaRPr lang="en-GB" noProof="1"/>
          </a:p>
        </p:txBody>
      </p:sp>
      <p:sp>
        <p:nvSpPr>
          <p:cNvPr id="3" name="Footer Placeholder 2">
            <a:extLst>
              <a:ext uri="{FF2B5EF4-FFF2-40B4-BE49-F238E27FC236}">
                <a16:creationId xmlns:a16="http://schemas.microsoft.com/office/drawing/2014/main" id="{F95322D4-FE8F-5CF8-18BA-D6D812870751}"/>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4" name="Title 3">
            <a:extLst>
              <a:ext uri="{FF2B5EF4-FFF2-40B4-BE49-F238E27FC236}">
                <a16:creationId xmlns:a16="http://schemas.microsoft.com/office/drawing/2014/main" id="{97FAD8B0-E568-8179-001D-D78C91DF1F39}"/>
              </a:ext>
            </a:extLst>
          </p:cNvPr>
          <p:cNvSpPr>
            <a:spLocks noGrp="1"/>
          </p:cNvSpPr>
          <p:nvPr>
            <p:ph type="title"/>
          </p:nvPr>
        </p:nvSpPr>
        <p:spPr/>
        <p:txBody>
          <a:bodyPr/>
          <a:lstStyle/>
          <a:p>
            <a:r>
              <a:rPr lang="en-IN" dirty="0"/>
              <a:t>What is Table Design?</a:t>
            </a:r>
          </a:p>
        </p:txBody>
      </p:sp>
      <p:sp>
        <p:nvSpPr>
          <p:cNvPr id="14" name="TextBox 13">
            <a:extLst>
              <a:ext uri="{FF2B5EF4-FFF2-40B4-BE49-F238E27FC236}">
                <a16:creationId xmlns:a16="http://schemas.microsoft.com/office/drawing/2014/main" id="{5D31A5A9-F0D7-2469-80F1-D5189A1E8C2F}"/>
              </a:ext>
            </a:extLst>
          </p:cNvPr>
          <p:cNvSpPr txBox="1"/>
          <p:nvPr/>
        </p:nvSpPr>
        <p:spPr bwMode="ltGray">
          <a:xfrm>
            <a:off x="3985608" y="4060834"/>
            <a:ext cx="4253552" cy="157665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nSpc>
                <a:spcPct val="150000"/>
              </a:lnSpc>
            </a:pPr>
            <a:r>
              <a:rPr lang="en-IN" sz="1089" dirty="0"/>
              <a:t>CREATE TABLE students (</a:t>
            </a:r>
          </a:p>
          <a:p>
            <a:pPr lvl="1">
              <a:lnSpc>
                <a:spcPct val="150000"/>
              </a:lnSpc>
            </a:pPr>
            <a:r>
              <a:rPr lang="en-IN" sz="1089" dirty="0"/>
              <a:t>  </a:t>
            </a:r>
            <a:r>
              <a:rPr lang="en-IN" sz="1089" dirty="0" err="1"/>
              <a:t>student_id</a:t>
            </a:r>
            <a:r>
              <a:rPr lang="en-IN" sz="1089" dirty="0"/>
              <a:t> SERIAL PRIMARY KEY,</a:t>
            </a:r>
          </a:p>
          <a:p>
            <a:pPr lvl="1">
              <a:lnSpc>
                <a:spcPct val="150000"/>
              </a:lnSpc>
            </a:pPr>
            <a:r>
              <a:rPr lang="en-IN" sz="1089" dirty="0"/>
              <a:t>  name TEXT NOT NULL,</a:t>
            </a:r>
          </a:p>
          <a:p>
            <a:pPr lvl="1">
              <a:lnSpc>
                <a:spcPct val="150000"/>
              </a:lnSpc>
            </a:pPr>
            <a:r>
              <a:rPr lang="en-IN" sz="1089" dirty="0"/>
              <a:t>  email TEXT UNIQUE,</a:t>
            </a:r>
          </a:p>
          <a:p>
            <a:pPr lvl="1">
              <a:lnSpc>
                <a:spcPct val="150000"/>
              </a:lnSpc>
            </a:pPr>
            <a:r>
              <a:rPr lang="en-IN" sz="1089" dirty="0"/>
              <a:t>  birthdate DATE</a:t>
            </a:r>
          </a:p>
          <a:p>
            <a:pPr>
              <a:lnSpc>
                <a:spcPct val="150000"/>
              </a:lnSpc>
            </a:pPr>
            <a:r>
              <a:rPr lang="en-IN" sz="1089" dirty="0"/>
              <a:t>);</a:t>
            </a:r>
          </a:p>
        </p:txBody>
      </p:sp>
      <p:sp>
        <p:nvSpPr>
          <p:cNvPr id="17" name="TextBox 16">
            <a:extLst>
              <a:ext uri="{FF2B5EF4-FFF2-40B4-BE49-F238E27FC236}">
                <a16:creationId xmlns:a16="http://schemas.microsoft.com/office/drawing/2014/main" id="{6AA5CD76-4E18-4388-2F89-D04FEA81FE69}"/>
              </a:ext>
            </a:extLst>
          </p:cNvPr>
          <p:cNvSpPr txBox="1"/>
          <p:nvPr/>
        </p:nvSpPr>
        <p:spPr bwMode="ltGray">
          <a:xfrm>
            <a:off x="3985608" y="3749609"/>
            <a:ext cx="3374018"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US" sz="1089" dirty="0"/>
              <a:t>E</a:t>
            </a:r>
            <a:r>
              <a:rPr lang="en-IN" sz="1089" dirty="0" err="1"/>
              <a:t>xample</a:t>
            </a:r>
            <a:r>
              <a:rPr lang="en-IN" sz="1089" dirty="0"/>
              <a:t> SQL query for creating table</a:t>
            </a:r>
          </a:p>
        </p:txBody>
      </p:sp>
    </p:spTree>
    <p:extLst>
      <p:ext uri="{BB962C8B-B14F-4D97-AF65-F5344CB8AC3E}">
        <p14:creationId xmlns:p14="http://schemas.microsoft.com/office/powerpoint/2010/main" val="72863991"/>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6DC5A0-28B0-9F00-1512-A511BCBED377}"/>
              </a:ext>
            </a:extLst>
          </p:cNvPr>
          <p:cNvSpPr>
            <a:spLocks noGrp="1"/>
          </p:cNvSpPr>
          <p:nvPr>
            <p:ph type="sldNum" sz="quarter" idx="4"/>
          </p:nvPr>
        </p:nvSpPr>
        <p:spPr/>
        <p:txBody>
          <a:bodyPr/>
          <a:lstStyle/>
          <a:p>
            <a:fld id="{D71DA9FD-6EF8-4CC5-AF9B-B6159B5B937C}" type="slidenum">
              <a:rPr lang="en-GB" noProof="1" smtClean="0"/>
              <a:pPr/>
              <a:t>23</a:t>
            </a:fld>
            <a:endParaRPr lang="en-GB" noProof="1"/>
          </a:p>
        </p:txBody>
      </p:sp>
      <p:sp>
        <p:nvSpPr>
          <p:cNvPr id="5" name="Footer Placeholder 4">
            <a:extLst>
              <a:ext uri="{FF2B5EF4-FFF2-40B4-BE49-F238E27FC236}">
                <a16:creationId xmlns:a16="http://schemas.microsoft.com/office/drawing/2014/main" id="{54554364-5C08-DC51-225D-9B19920CF41D}"/>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6" name="Title 5">
            <a:extLst>
              <a:ext uri="{FF2B5EF4-FFF2-40B4-BE49-F238E27FC236}">
                <a16:creationId xmlns:a16="http://schemas.microsoft.com/office/drawing/2014/main" id="{C6E0914B-286F-95E3-2811-A2A48D19E492}"/>
              </a:ext>
            </a:extLst>
          </p:cNvPr>
          <p:cNvSpPr>
            <a:spLocks noGrp="1"/>
          </p:cNvSpPr>
          <p:nvPr>
            <p:ph type="title"/>
          </p:nvPr>
        </p:nvSpPr>
        <p:spPr/>
        <p:txBody>
          <a:bodyPr/>
          <a:lstStyle/>
          <a:p>
            <a:r>
              <a:rPr lang="en-IN" dirty="0"/>
              <a:t>Basic Table Design Principles</a:t>
            </a:r>
            <a:br>
              <a:rPr lang="en-IN" dirty="0"/>
            </a:br>
            <a:endParaRPr lang="en-IN" dirty="0"/>
          </a:p>
        </p:txBody>
      </p:sp>
      <p:sp>
        <p:nvSpPr>
          <p:cNvPr id="9" name="Content Placeholder 8">
            <a:extLst>
              <a:ext uri="{FF2B5EF4-FFF2-40B4-BE49-F238E27FC236}">
                <a16:creationId xmlns:a16="http://schemas.microsoft.com/office/drawing/2014/main" id="{2C473BB7-B83E-83C0-6716-7C40C11D7D03}"/>
              </a:ext>
            </a:extLst>
          </p:cNvPr>
          <p:cNvSpPr txBox="1">
            <a:spLocks/>
          </p:cNvSpPr>
          <p:nvPr/>
        </p:nvSpPr>
        <p:spPr>
          <a:xfrm>
            <a:off x="3570864" y="1332538"/>
            <a:ext cx="6629993" cy="3379882"/>
          </a:xfrm>
          <a:prstGeom prst="rect">
            <a:avLst/>
          </a:prstGeom>
        </p:spPr>
        <p:txBody>
          <a:bodyPr/>
          <a:lstStyle>
            <a:lvl1pPr algn="l" rtl="0" eaLnBrk="1" fontAlgn="base" hangingPunct="1">
              <a:lnSpc>
                <a:spcPct val="100000"/>
              </a:lnSpc>
              <a:spcBef>
                <a:spcPts val="0"/>
              </a:spcBef>
              <a:spcAft>
                <a:spcPts val="0"/>
              </a:spcAft>
              <a:defRPr sz="1400" kern="1200" baseline="0">
                <a:solidFill>
                  <a:srgbClr val="00A3E0"/>
                </a:solidFill>
                <a:latin typeface="+mn-lt"/>
                <a:ea typeface="ＭＳ Ｐゴシック" pitchFamily="-109" charset="-128"/>
                <a:cs typeface="ＭＳ Ｐゴシック" pitchFamily="-109" charset="-128"/>
              </a:defRPr>
            </a:lvl1pPr>
            <a:lvl2pPr algn="l" rtl="0" eaLnBrk="1" fontAlgn="base" hangingPunct="1">
              <a:lnSpc>
                <a:spcPct val="100000"/>
              </a:lnSpc>
              <a:spcBef>
                <a:spcPts val="0"/>
              </a:spcBef>
              <a:spcAft>
                <a:spcPts val="0"/>
              </a:spcAft>
              <a:defRPr sz="1400" kern="1200" baseline="0">
                <a:solidFill>
                  <a:schemeClr val="tx1"/>
                </a:solidFill>
                <a:latin typeface="+mn-lt"/>
                <a:ea typeface="ＭＳ Ｐゴシック" pitchFamily="-109" charset="-128"/>
              </a:defRPr>
            </a:lvl2pPr>
            <a:lvl3pPr marL="370390" indent="-370390" algn="l" rtl="0" eaLnBrk="1" fontAlgn="base" hangingPunct="1">
              <a:lnSpc>
                <a:spcPct val="100000"/>
              </a:lnSpc>
              <a:spcBef>
                <a:spcPts val="0"/>
              </a:spcBef>
              <a:spcAft>
                <a:spcPts val="0"/>
              </a:spcAft>
              <a:buFont typeface="Arial" charset="0"/>
              <a:buChar char="—"/>
              <a:defRPr sz="1400" kern="1200" baseline="0">
                <a:solidFill>
                  <a:schemeClr val="tx1"/>
                </a:solidFill>
                <a:latin typeface="+mn-lt"/>
                <a:ea typeface="Deutsche Bank Text" panose="020B0503020202030204" pitchFamily="34" charset="0"/>
                <a:cs typeface="Deutsche Bank Text" panose="020B0503020202030204" pitchFamily="34" charset="0"/>
              </a:defRPr>
            </a:lvl3pPr>
            <a:lvl4pPr marL="687866" indent="-317477" algn="l" rtl="0" eaLnBrk="1" fontAlgn="base" hangingPunct="1">
              <a:lnSpc>
                <a:spcPct val="100000"/>
              </a:lnSpc>
              <a:spcBef>
                <a:spcPts val="0"/>
              </a:spcBef>
              <a:spcAft>
                <a:spcPts val="0"/>
              </a:spcAft>
              <a:buFont typeface="Arial" charset="0"/>
              <a:buChar char="—"/>
              <a:defRPr sz="1200" kern="1200" baseline="0">
                <a:solidFill>
                  <a:schemeClr val="tx1"/>
                </a:solidFill>
                <a:latin typeface="+mn-lt"/>
                <a:ea typeface="ＭＳ Ｐゴシック" pitchFamily="-109" charset="-128"/>
              </a:defRPr>
            </a:lvl4pPr>
            <a:lvl5pPr marL="1054655" indent="-333664"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5pPr>
            <a:lvl6pPr marL="1297788"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6pPr>
            <a:lvl7pPr marL="180083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7pPr>
            <a:lvl8pPr marL="2303875"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8pPr>
            <a:lvl9pPr marL="280692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9pPr>
          </a:lstStyle>
          <a:p>
            <a:pPr defTabSz="829544"/>
            <a:endParaRPr lang="en-IN" sz="1270" dirty="0"/>
          </a:p>
          <a:p>
            <a:pPr defTabSz="829544">
              <a:lnSpc>
                <a:spcPct val="200000"/>
              </a:lnSpc>
            </a:pPr>
            <a:r>
              <a:rPr lang="en-IN" sz="1270" dirty="0">
                <a:solidFill>
                  <a:schemeClr val="bg2">
                    <a:lumMod val="25000"/>
                  </a:schemeClr>
                </a:solidFill>
              </a:rPr>
              <a:t>Choose meaningful table names (e.g., students, orders, products).</a:t>
            </a:r>
          </a:p>
          <a:p>
            <a:pPr defTabSz="829544">
              <a:lnSpc>
                <a:spcPct val="200000"/>
              </a:lnSpc>
            </a:pPr>
            <a:endParaRPr lang="en-IN" sz="1270" dirty="0">
              <a:solidFill>
                <a:schemeClr val="bg2">
                  <a:lumMod val="25000"/>
                </a:schemeClr>
              </a:solidFill>
            </a:endParaRPr>
          </a:p>
          <a:p>
            <a:pPr defTabSz="829544">
              <a:lnSpc>
                <a:spcPct val="200000"/>
              </a:lnSpc>
            </a:pPr>
            <a:r>
              <a:rPr lang="en-IN" sz="1270" dirty="0">
                <a:solidFill>
                  <a:schemeClr val="bg2">
                    <a:lumMod val="25000"/>
                  </a:schemeClr>
                </a:solidFill>
              </a:rPr>
              <a:t>Use proper data types (e.g., INTEGER, TEXT, DATE) for each column.</a:t>
            </a:r>
          </a:p>
          <a:p>
            <a:pPr defTabSz="829544">
              <a:lnSpc>
                <a:spcPct val="200000"/>
              </a:lnSpc>
            </a:pPr>
            <a:endParaRPr lang="en-IN" sz="1270" dirty="0">
              <a:solidFill>
                <a:schemeClr val="bg2">
                  <a:lumMod val="25000"/>
                </a:schemeClr>
              </a:solidFill>
            </a:endParaRPr>
          </a:p>
          <a:p>
            <a:pPr defTabSz="829544">
              <a:lnSpc>
                <a:spcPct val="200000"/>
              </a:lnSpc>
            </a:pPr>
            <a:r>
              <a:rPr lang="en-IN" sz="1270" dirty="0">
                <a:solidFill>
                  <a:schemeClr val="bg2">
                    <a:lumMod val="25000"/>
                  </a:schemeClr>
                </a:solidFill>
              </a:rPr>
              <a:t>Include a Primary Key (a unique identifier for each row).</a:t>
            </a:r>
          </a:p>
          <a:p>
            <a:pPr defTabSz="829544">
              <a:lnSpc>
                <a:spcPct val="200000"/>
              </a:lnSpc>
            </a:pPr>
            <a:endParaRPr lang="en-IN" sz="1270" dirty="0">
              <a:solidFill>
                <a:schemeClr val="bg2">
                  <a:lumMod val="25000"/>
                </a:schemeClr>
              </a:solidFill>
            </a:endParaRPr>
          </a:p>
          <a:p>
            <a:pPr defTabSz="829544">
              <a:lnSpc>
                <a:spcPct val="200000"/>
              </a:lnSpc>
            </a:pPr>
            <a:r>
              <a:rPr lang="en-IN" sz="1270" dirty="0">
                <a:solidFill>
                  <a:schemeClr val="bg2">
                    <a:lumMod val="25000"/>
                  </a:schemeClr>
                </a:solidFill>
              </a:rPr>
              <a:t>Avoid storing multiple values in one column (no comma-separated values).</a:t>
            </a:r>
          </a:p>
        </p:txBody>
      </p:sp>
      <p:sp>
        <p:nvSpPr>
          <p:cNvPr id="7" name="Oval 6">
            <a:extLst>
              <a:ext uri="{FF2B5EF4-FFF2-40B4-BE49-F238E27FC236}">
                <a16:creationId xmlns:a16="http://schemas.microsoft.com/office/drawing/2014/main" id="{B57B0F9E-08E3-0723-CCBF-499117E51CB4}"/>
              </a:ext>
            </a:extLst>
          </p:cNvPr>
          <p:cNvSpPr/>
          <p:nvPr/>
        </p:nvSpPr>
        <p:spPr bwMode="auto">
          <a:xfrm>
            <a:off x="3253173" y="1648163"/>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1</a:t>
            </a:r>
            <a:endParaRPr lang="en-IN" sz="1633" dirty="0" err="1">
              <a:solidFill>
                <a:srgbClr val="FFFFFF"/>
              </a:solidFill>
            </a:endParaRPr>
          </a:p>
        </p:txBody>
      </p:sp>
      <p:sp>
        <p:nvSpPr>
          <p:cNvPr id="8" name="Oval 7">
            <a:extLst>
              <a:ext uri="{FF2B5EF4-FFF2-40B4-BE49-F238E27FC236}">
                <a16:creationId xmlns:a16="http://schemas.microsoft.com/office/drawing/2014/main" id="{C72D0C16-7553-BE6D-99FE-09BA68B4BC8C}"/>
              </a:ext>
            </a:extLst>
          </p:cNvPr>
          <p:cNvSpPr/>
          <p:nvPr/>
        </p:nvSpPr>
        <p:spPr bwMode="auto">
          <a:xfrm>
            <a:off x="3253172" y="2422396"/>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2</a:t>
            </a:r>
            <a:endParaRPr lang="en-IN" sz="1633" dirty="0" err="1">
              <a:solidFill>
                <a:srgbClr val="FFFFFF"/>
              </a:solidFill>
            </a:endParaRPr>
          </a:p>
        </p:txBody>
      </p:sp>
      <p:sp>
        <p:nvSpPr>
          <p:cNvPr id="10" name="Oval 9">
            <a:extLst>
              <a:ext uri="{FF2B5EF4-FFF2-40B4-BE49-F238E27FC236}">
                <a16:creationId xmlns:a16="http://schemas.microsoft.com/office/drawing/2014/main" id="{AF1DFC59-1839-7F78-22E8-A69EDFE476DC}"/>
              </a:ext>
            </a:extLst>
          </p:cNvPr>
          <p:cNvSpPr/>
          <p:nvPr/>
        </p:nvSpPr>
        <p:spPr bwMode="auto">
          <a:xfrm>
            <a:off x="3253171" y="3185020"/>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3</a:t>
            </a:r>
            <a:endParaRPr lang="en-IN" sz="1633" dirty="0" err="1">
              <a:solidFill>
                <a:srgbClr val="FFFFFF"/>
              </a:solidFill>
            </a:endParaRPr>
          </a:p>
        </p:txBody>
      </p:sp>
      <p:sp>
        <p:nvSpPr>
          <p:cNvPr id="11" name="Oval 10">
            <a:extLst>
              <a:ext uri="{FF2B5EF4-FFF2-40B4-BE49-F238E27FC236}">
                <a16:creationId xmlns:a16="http://schemas.microsoft.com/office/drawing/2014/main" id="{6733C693-A387-D8B1-5BC3-380CB3C29E50}"/>
              </a:ext>
            </a:extLst>
          </p:cNvPr>
          <p:cNvSpPr/>
          <p:nvPr/>
        </p:nvSpPr>
        <p:spPr bwMode="auto">
          <a:xfrm>
            <a:off x="3253174" y="3975273"/>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4</a:t>
            </a:r>
            <a:endParaRPr lang="en-IN" sz="1633" dirty="0" err="1">
              <a:solidFill>
                <a:srgbClr val="FFFFFF"/>
              </a:solidFill>
            </a:endParaRPr>
          </a:p>
        </p:txBody>
      </p:sp>
      <p:pic>
        <p:nvPicPr>
          <p:cNvPr id="2" name="Picture 1">
            <a:extLst>
              <a:ext uri="{FF2B5EF4-FFF2-40B4-BE49-F238E27FC236}">
                <a16:creationId xmlns:a16="http://schemas.microsoft.com/office/drawing/2014/main" id="{E2C9A84D-DD9D-1685-5F13-D962A5EC2EDB}"/>
              </a:ext>
            </a:extLst>
          </p:cNvPr>
          <p:cNvPicPr>
            <a:picLocks noChangeAspect="1"/>
          </p:cNvPicPr>
          <p:nvPr/>
        </p:nvPicPr>
        <p:blipFill>
          <a:blip r:embed="rId2"/>
          <a:stretch>
            <a:fillRect/>
          </a:stretch>
        </p:blipFill>
        <p:spPr>
          <a:xfrm>
            <a:off x="87773" y="4334307"/>
            <a:ext cx="6330795" cy="779419"/>
          </a:xfrm>
          <a:prstGeom prst="rect">
            <a:avLst/>
          </a:prstGeom>
        </p:spPr>
      </p:pic>
      <p:pic>
        <p:nvPicPr>
          <p:cNvPr id="3" name="Picture 2">
            <a:extLst>
              <a:ext uri="{FF2B5EF4-FFF2-40B4-BE49-F238E27FC236}">
                <a16:creationId xmlns:a16="http://schemas.microsoft.com/office/drawing/2014/main" id="{3B10CAE8-AC73-9B61-327B-B9D995AD9C8C}"/>
              </a:ext>
            </a:extLst>
          </p:cNvPr>
          <p:cNvPicPr>
            <a:picLocks noChangeAspect="1"/>
          </p:cNvPicPr>
          <p:nvPr/>
        </p:nvPicPr>
        <p:blipFill>
          <a:blip r:embed="rId3"/>
          <a:stretch>
            <a:fillRect/>
          </a:stretch>
        </p:blipFill>
        <p:spPr>
          <a:xfrm>
            <a:off x="5351093" y="4440764"/>
            <a:ext cx="5971148" cy="702942"/>
          </a:xfrm>
          <a:prstGeom prst="rect">
            <a:avLst/>
          </a:prstGeom>
        </p:spPr>
      </p:pic>
      <p:pic>
        <p:nvPicPr>
          <p:cNvPr id="12" name="Picture 11">
            <a:extLst>
              <a:ext uri="{FF2B5EF4-FFF2-40B4-BE49-F238E27FC236}">
                <a16:creationId xmlns:a16="http://schemas.microsoft.com/office/drawing/2014/main" id="{9A51B9DD-BEFC-516B-3F13-C298D36A745E}"/>
              </a:ext>
            </a:extLst>
          </p:cNvPr>
          <p:cNvPicPr>
            <a:picLocks noChangeAspect="1"/>
          </p:cNvPicPr>
          <p:nvPr/>
        </p:nvPicPr>
        <p:blipFill>
          <a:blip r:embed="rId4"/>
          <a:stretch>
            <a:fillRect/>
          </a:stretch>
        </p:blipFill>
        <p:spPr>
          <a:xfrm>
            <a:off x="204570" y="5250163"/>
            <a:ext cx="5444263" cy="671311"/>
          </a:xfrm>
          <a:prstGeom prst="rect">
            <a:avLst/>
          </a:prstGeom>
        </p:spPr>
      </p:pic>
      <p:pic>
        <p:nvPicPr>
          <p:cNvPr id="13" name="Picture 12">
            <a:extLst>
              <a:ext uri="{FF2B5EF4-FFF2-40B4-BE49-F238E27FC236}">
                <a16:creationId xmlns:a16="http://schemas.microsoft.com/office/drawing/2014/main" id="{31B16620-609E-B9CB-7A9D-AB1003B82DCC}"/>
              </a:ext>
            </a:extLst>
          </p:cNvPr>
          <p:cNvPicPr>
            <a:picLocks noChangeAspect="1"/>
          </p:cNvPicPr>
          <p:nvPr/>
        </p:nvPicPr>
        <p:blipFill>
          <a:blip r:embed="rId5"/>
          <a:stretch>
            <a:fillRect/>
          </a:stretch>
        </p:blipFill>
        <p:spPr>
          <a:xfrm>
            <a:off x="5675634" y="5323964"/>
            <a:ext cx="5322065" cy="719925"/>
          </a:xfrm>
          <a:prstGeom prst="rect">
            <a:avLst/>
          </a:prstGeom>
        </p:spPr>
      </p:pic>
    </p:spTree>
    <p:extLst>
      <p:ext uri="{BB962C8B-B14F-4D97-AF65-F5344CB8AC3E}">
        <p14:creationId xmlns:p14="http://schemas.microsoft.com/office/powerpoint/2010/main" val="2189143662"/>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84F42E-253B-AAE4-E36D-2559FD39C134}"/>
              </a:ext>
            </a:extLst>
          </p:cNvPr>
          <p:cNvSpPr>
            <a:spLocks noGrp="1"/>
          </p:cNvSpPr>
          <p:nvPr>
            <p:ph sz="quarter" idx="10"/>
          </p:nvPr>
        </p:nvSpPr>
        <p:spPr>
          <a:xfrm>
            <a:off x="1850106" y="2232664"/>
            <a:ext cx="2726989" cy="3972460"/>
          </a:xfrm>
        </p:spPr>
        <p:txBody>
          <a:bodyPr>
            <a:normAutofit fontScale="92500" lnSpcReduction="20000"/>
          </a:bodyPr>
          <a:lstStyle/>
          <a:p>
            <a:r>
              <a:rPr lang="en-US" b="1" dirty="0">
                <a:solidFill>
                  <a:schemeClr val="bg2">
                    <a:lumMod val="25000"/>
                  </a:schemeClr>
                </a:solidFill>
              </a:rPr>
              <a:t>INSERT</a:t>
            </a:r>
            <a:r>
              <a:rPr lang="en-US" dirty="0">
                <a:solidFill>
                  <a:schemeClr val="bg2">
                    <a:lumMod val="25000"/>
                  </a:schemeClr>
                </a:solidFill>
              </a:rPr>
              <a:t> INTO table (...) VALUES (...)</a:t>
            </a:r>
          </a:p>
          <a:p>
            <a:endParaRPr lang="en-US" dirty="0">
              <a:solidFill>
                <a:schemeClr val="bg2">
                  <a:lumMod val="25000"/>
                </a:schemeClr>
              </a:solidFill>
            </a:endParaRPr>
          </a:p>
          <a:p>
            <a:r>
              <a:rPr lang="en-US" i="1" dirty="0">
                <a:solidFill>
                  <a:schemeClr val="bg2">
                    <a:lumMod val="25000"/>
                  </a:schemeClr>
                </a:solidFill>
              </a:rPr>
              <a:t>Example</a:t>
            </a:r>
          </a:p>
          <a:p>
            <a:r>
              <a:rPr lang="en-US" dirty="0">
                <a:solidFill>
                  <a:schemeClr val="bg2">
                    <a:lumMod val="25000"/>
                  </a:schemeClr>
                </a:solidFill>
              </a:rPr>
              <a:t>INSERT INTO students (name, age)</a:t>
            </a:r>
          </a:p>
          <a:p>
            <a:r>
              <a:rPr lang="en-US" dirty="0">
                <a:solidFill>
                  <a:schemeClr val="bg2">
                    <a:lumMod val="25000"/>
                  </a:schemeClr>
                </a:solidFill>
              </a:rPr>
              <a:t>VALUES ('Anya', 20);</a:t>
            </a:r>
          </a:p>
          <a:p>
            <a:endParaRPr lang="en-IN" dirty="0">
              <a:solidFill>
                <a:schemeClr val="bg2">
                  <a:lumMod val="25000"/>
                </a:schemeClr>
              </a:solidFill>
            </a:endParaRPr>
          </a:p>
        </p:txBody>
      </p:sp>
      <p:sp>
        <p:nvSpPr>
          <p:cNvPr id="3" name="Content Placeholder 2">
            <a:extLst>
              <a:ext uri="{FF2B5EF4-FFF2-40B4-BE49-F238E27FC236}">
                <a16:creationId xmlns:a16="http://schemas.microsoft.com/office/drawing/2014/main" id="{4E51F5EA-EB50-2E6A-53FE-94645B2B0A6B}"/>
              </a:ext>
            </a:extLst>
          </p:cNvPr>
          <p:cNvSpPr>
            <a:spLocks noGrp="1"/>
          </p:cNvSpPr>
          <p:nvPr>
            <p:ph sz="quarter" idx="11"/>
          </p:nvPr>
        </p:nvSpPr>
        <p:spPr>
          <a:xfrm>
            <a:off x="4732341" y="2232664"/>
            <a:ext cx="2726989" cy="3970996"/>
          </a:xfrm>
        </p:spPr>
        <p:txBody>
          <a:bodyPr>
            <a:normAutofit fontScale="85000" lnSpcReduction="20000"/>
          </a:bodyPr>
          <a:lstStyle/>
          <a:p>
            <a:r>
              <a:rPr lang="en-US" b="1" dirty="0">
                <a:solidFill>
                  <a:schemeClr val="bg2">
                    <a:lumMod val="25000"/>
                  </a:schemeClr>
                </a:solidFill>
              </a:rPr>
              <a:t>UPDATE</a:t>
            </a:r>
            <a:r>
              <a:rPr lang="en-US" dirty="0">
                <a:solidFill>
                  <a:schemeClr val="bg2">
                    <a:lumMod val="25000"/>
                  </a:schemeClr>
                </a:solidFill>
              </a:rPr>
              <a:t> table SET column = value WHERE condition</a:t>
            </a:r>
          </a:p>
          <a:p>
            <a:endParaRPr lang="en-US" dirty="0">
              <a:solidFill>
                <a:schemeClr val="bg2">
                  <a:lumMod val="25000"/>
                </a:schemeClr>
              </a:solidFill>
            </a:endParaRPr>
          </a:p>
          <a:p>
            <a:r>
              <a:rPr lang="en-US" i="1" dirty="0">
                <a:solidFill>
                  <a:schemeClr val="bg2">
                    <a:lumMod val="25000"/>
                  </a:schemeClr>
                </a:solidFill>
              </a:rPr>
              <a:t>Example</a:t>
            </a:r>
            <a:endParaRPr lang="en-US" dirty="0">
              <a:solidFill>
                <a:schemeClr val="bg2">
                  <a:lumMod val="25000"/>
                </a:schemeClr>
              </a:solidFill>
            </a:endParaRPr>
          </a:p>
          <a:p>
            <a:r>
              <a:rPr lang="en-US" dirty="0">
                <a:solidFill>
                  <a:schemeClr val="bg2">
                    <a:lumMod val="25000"/>
                  </a:schemeClr>
                </a:solidFill>
              </a:rPr>
              <a:t>UPDATE students</a:t>
            </a:r>
          </a:p>
          <a:p>
            <a:r>
              <a:rPr lang="en-US" dirty="0">
                <a:solidFill>
                  <a:schemeClr val="bg2">
                    <a:lumMod val="25000"/>
                  </a:schemeClr>
                </a:solidFill>
              </a:rPr>
              <a:t>SET age = 21</a:t>
            </a:r>
          </a:p>
          <a:p>
            <a:r>
              <a:rPr lang="en-US" dirty="0">
                <a:solidFill>
                  <a:schemeClr val="bg2">
                    <a:lumMod val="25000"/>
                  </a:schemeClr>
                </a:solidFill>
              </a:rPr>
              <a:t>WHERE name = 'Anya';</a:t>
            </a:r>
          </a:p>
          <a:p>
            <a:endParaRPr lang="en-IN" dirty="0">
              <a:solidFill>
                <a:schemeClr val="bg2">
                  <a:lumMod val="25000"/>
                </a:schemeClr>
              </a:solidFill>
            </a:endParaRPr>
          </a:p>
        </p:txBody>
      </p:sp>
      <p:sp>
        <p:nvSpPr>
          <p:cNvPr id="4" name="Content Placeholder 3">
            <a:extLst>
              <a:ext uri="{FF2B5EF4-FFF2-40B4-BE49-F238E27FC236}">
                <a16:creationId xmlns:a16="http://schemas.microsoft.com/office/drawing/2014/main" id="{9A261C5D-9F51-5C75-32D7-869C2D1C50A5}"/>
              </a:ext>
            </a:extLst>
          </p:cNvPr>
          <p:cNvSpPr>
            <a:spLocks noGrp="1"/>
          </p:cNvSpPr>
          <p:nvPr>
            <p:ph sz="quarter" idx="12"/>
          </p:nvPr>
        </p:nvSpPr>
        <p:spPr>
          <a:xfrm>
            <a:off x="7614578" y="2232664"/>
            <a:ext cx="2726989" cy="3972460"/>
          </a:xfrm>
        </p:spPr>
        <p:txBody>
          <a:bodyPr>
            <a:normAutofit fontScale="92500" lnSpcReduction="10000"/>
          </a:bodyPr>
          <a:lstStyle/>
          <a:p>
            <a:r>
              <a:rPr lang="en-US" b="1" dirty="0">
                <a:solidFill>
                  <a:schemeClr val="bg2">
                    <a:lumMod val="25000"/>
                  </a:schemeClr>
                </a:solidFill>
              </a:rPr>
              <a:t>DELETE</a:t>
            </a:r>
            <a:r>
              <a:rPr lang="en-US" dirty="0">
                <a:solidFill>
                  <a:schemeClr val="bg2">
                    <a:lumMod val="25000"/>
                  </a:schemeClr>
                </a:solidFill>
              </a:rPr>
              <a:t> FROM table WHERE condition</a:t>
            </a:r>
          </a:p>
          <a:p>
            <a:endParaRPr lang="en-US" dirty="0">
              <a:solidFill>
                <a:schemeClr val="bg2">
                  <a:lumMod val="25000"/>
                </a:schemeClr>
              </a:solidFill>
            </a:endParaRPr>
          </a:p>
          <a:p>
            <a:r>
              <a:rPr lang="en-US" i="1" dirty="0">
                <a:solidFill>
                  <a:schemeClr val="bg2">
                    <a:lumMod val="25000"/>
                  </a:schemeClr>
                </a:solidFill>
              </a:rPr>
              <a:t>Example</a:t>
            </a:r>
            <a:endParaRPr lang="en-US" dirty="0">
              <a:solidFill>
                <a:schemeClr val="bg2">
                  <a:lumMod val="25000"/>
                </a:schemeClr>
              </a:solidFill>
            </a:endParaRPr>
          </a:p>
          <a:p>
            <a:r>
              <a:rPr lang="en-US" dirty="0">
                <a:solidFill>
                  <a:schemeClr val="bg2">
                    <a:lumMod val="25000"/>
                  </a:schemeClr>
                </a:solidFill>
              </a:rPr>
              <a:t>DELETE FROM students</a:t>
            </a:r>
          </a:p>
          <a:p>
            <a:r>
              <a:rPr lang="en-US" dirty="0">
                <a:solidFill>
                  <a:schemeClr val="bg2">
                    <a:lumMod val="25000"/>
                  </a:schemeClr>
                </a:solidFill>
              </a:rPr>
              <a:t>WHERE age &lt; 18;</a:t>
            </a:r>
          </a:p>
          <a:p>
            <a:endParaRPr lang="en-IN" dirty="0">
              <a:solidFill>
                <a:schemeClr val="bg2">
                  <a:lumMod val="25000"/>
                </a:schemeClr>
              </a:solidFill>
            </a:endParaRPr>
          </a:p>
        </p:txBody>
      </p:sp>
      <p:sp>
        <p:nvSpPr>
          <p:cNvPr id="5" name="Slide Number Placeholder 4">
            <a:extLst>
              <a:ext uri="{FF2B5EF4-FFF2-40B4-BE49-F238E27FC236}">
                <a16:creationId xmlns:a16="http://schemas.microsoft.com/office/drawing/2014/main" id="{6ED0A5B3-F243-5357-6773-44DF070D233A}"/>
              </a:ext>
            </a:extLst>
          </p:cNvPr>
          <p:cNvSpPr>
            <a:spLocks noGrp="1"/>
          </p:cNvSpPr>
          <p:nvPr>
            <p:ph type="sldNum" sz="quarter" idx="4"/>
          </p:nvPr>
        </p:nvSpPr>
        <p:spPr/>
        <p:txBody>
          <a:bodyPr/>
          <a:lstStyle/>
          <a:p>
            <a:fld id="{D71DA9FD-6EF8-4CC5-AF9B-B6159B5B937C}" type="slidenum">
              <a:rPr lang="en-GB" noProof="1" smtClean="0"/>
              <a:pPr/>
              <a:t>24</a:t>
            </a:fld>
            <a:endParaRPr lang="en-GB" noProof="1"/>
          </a:p>
        </p:txBody>
      </p:sp>
      <p:sp>
        <p:nvSpPr>
          <p:cNvPr id="6" name="Footer Placeholder 5">
            <a:extLst>
              <a:ext uri="{FF2B5EF4-FFF2-40B4-BE49-F238E27FC236}">
                <a16:creationId xmlns:a16="http://schemas.microsoft.com/office/drawing/2014/main" id="{184D0775-0A22-F399-B2FB-D36F984A1855}"/>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7" name="Title 6">
            <a:extLst>
              <a:ext uri="{FF2B5EF4-FFF2-40B4-BE49-F238E27FC236}">
                <a16:creationId xmlns:a16="http://schemas.microsoft.com/office/drawing/2014/main" id="{B9EBCB95-27AC-D067-CC3E-99DFDFDAC7E3}"/>
              </a:ext>
            </a:extLst>
          </p:cNvPr>
          <p:cNvSpPr>
            <a:spLocks noGrp="1"/>
          </p:cNvSpPr>
          <p:nvPr>
            <p:ph type="title"/>
          </p:nvPr>
        </p:nvSpPr>
        <p:spPr/>
        <p:txBody>
          <a:bodyPr/>
          <a:lstStyle/>
          <a:p>
            <a:r>
              <a:rPr lang="en-IN" dirty="0"/>
              <a:t>Data Modification Commands</a:t>
            </a:r>
          </a:p>
        </p:txBody>
      </p:sp>
      <p:sp>
        <p:nvSpPr>
          <p:cNvPr id="10" name="TextBox 9">
            <a:extLst>
              <a:ext uri="{FF2B5EF4-FFF2-40B4-BE49-F238E27FC236}">
                <a16:creationId xmlns:a16="http://schemas.microsoft.com/office/drawing/2014/main" id="{5666D17B-9D46-3DB9-0373-2E88E531534A}"/>
              </a:ext>
            </a:extLst>
          </p:cNvPr>
          <p:cNvSpPr txBox="1"/>
          <p:nvPr/>
        </p:nvSpPr>
        <p:spPr bwMode="ltGray">
          <a:xfrm>
            <a:off x="5760590" y="5682797"/>
            <a:ext cx="4571222" cy="259943"/>
          </a:xfrm>
          <a:prstGeom prst="rect">
            <a:avLst/>
          </a:prstGeom>
          <a:noFill/>
          <a:ln w="6350">
            <a:noFill/>
            <a:miter lim="800000"/>
            <a:headEnd/>
            <a:tailEnd/>
          </a:ln>
        </p:spPr>
        <p:txBody>
          <a:bodyPr wrap="square">
            <a:spAutoFit/>
          </a:bodyPr>
          <a:lstStyle/>
          <a:p>
            <a:pPr algn="r"/>
            <a:r>
              <a:rPr lang="en-IN" sz="1089" i="1" dirty="0"/>
              <a:t>*Without WHERE, UPDATE and DELETE will affect all rows.</a:t>
            </a:r>
          </a:p>
        </p:txBody>
      </p:sp>
      <p:sp>
        <p:nvSpPr>
          <p:cNvPr id="11" name="Oval 10">
            <a:extLst>
              <a:ext uri="{FF2B5EF4-FFF2-40B4-BE49-F238E27FC236}">
                <a16:creationId xmlns:a16="http://schemas.microsoft.com/office/drawing/2014/main" id="{870066AB-B1B5-C26A-B5E6-0B76E2125832}"/>
              </a:ext>
            </a:extLst>
          </p:cNvPr>
          <p:cNvSpPr/>
          <p:nvPr/>
        </p:nvSpPr>
        <p:spPr bwMode="auto">
          <a:xfrm>
            <a:off x="2786526" y="1598090"/>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1</a:t>
            </a:r>
            <a:endParaRPr lang="en-IN" sz="1633" dirty="0" err="1">
              <a:solidFill>
                <a:srgbClr val="FFFFFF"/>
              </a:solidFill>
            </a:endParaRPr>
          </a:p>
        </p:txBody>
      </p:sp>
      <p:sp>
        <p:nvSpPr>
          <p:cNvPr id="12" name="Oval 11">
            <a:extLst>
              <a:ext uri="{FF2B5EF4-FFF2-40B4-BE49-F238E27FC236}">
                <a16:creationId xmlns:a16="http://schemas.microsoft.com/office/drawing/2014/main" id="{908A9E5C-AC59-89DE-08D4-689C8E37302E}"/>
              </a:ext>
            </a:extLst>
          </p:cNvPr>
          <p:cNvSpPr/>
          <p:nvPr/>
        </p:nvSpPr>
        <p:spPr bwMode="auto">
          <a:xfrm>
            <a:off x="5601745" y="1598090"/>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2</a:t>
            </a:r>
            <a:endParaRPr lang="en-IN" sz="1633" dirty="0" err="1">
              <a:solidFill>
                <a:srgbClr val="FFFFFF"/>
              </a:solidFill>
            </a:endParaRPr>
          </a:p>
        </p:txBody>
      </p:sp>
      <p:sp>
        <p:nvSpPr>
          <p:cNvPr id="13" name="Oval 12">
            <a:extLst>
              <a:ext uri="{FF2B5EF4-FFF2-40B4-BE49-F238E27FC236}">
                <a16:creationId xmlns:a16="http://schemas.microsoft.com/office/drawing/2014/main" id="{44B32A03-B211-6DD4-C28C-2F9641AD32C5}"/>
              </a:ext>
            </a:extLst>
          </p:cNvPr>
          <p:cNvSpPr/>
          <p:nvPr/>
        </p:nvSpPr>
        <p:spPr bwMode="auto">
          <a:xfrm>
            <a:off x="8416963" y="1598090"/>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3</a:t>
            </a:r>
            <a:endParaRPr lang="en-IN" sz="1633" dirty="0" err="1">
              <a:solidFill>
                <a:srgbClr val="FFFFFF"/>
              </a:solidFill>
            </a:endParaRPr>
          </a:p>
        </p:txBody>
      </p:sp>
    </p:spTree>
    <p:extLst>
      <p:ext uri="{BB962C8B-B14F-4D97-AF65-F5344CB8AC3E}">
        <p14:creationId xmlns:p14="http://schemas.microsoft.com/office/powerpoint/2010/main" val="3003263335"/>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93EC-22C1-A753-3025-8FC94DEFF430}"/>
              </a:ext>
            </a:extLst>
          </p:cNvPr>
          <p:cNvSpPr>
            <a:spLocks noGrp="1"/>
          </p:cNvSpPr>
          <p:nvPr>
            <p:ph type="title"/>
          </p:nvPr>
        </p:nvSpPr>
        <p:spPr/>
        <p:txBody>
          <a:bodyPr/>
          <a:lstStyle/>
          <a:p>
            <a:r>
              <a:rPr lang="en-US" dirty="0"/>
              <a:t>What is Normalization?</a:t>
            </a:r>
          </a:p>
        </p:txBody>
      </p:sp>
      <p:pic>
        <p:nvPicPr>
          <p:cNvPr id="4" name="Picture 3">
            <a:extLst>
              <a:ext uri="{FF2B5EF4-FFF2-40B4-BE49-F238E27FC236}">
                <a16:creationId xmlns:a16="http://schemas.microsoft.com/office/drawing/2014/main" id="{964B5D73-07C8-5F33-57A7-35C1CD7E5E7F}"/>
              </a:ext>
            </a:extLst>
          </p:cNvPr>
          <p:cNvPicPr>
            <a:picLocks noChangeAspect="1"/>
          </p:cNvPicPr>
          <p:nvPr/>
        </p:nvPicPr>
        <p:blipFill>
          <a:blip r:embed="rId2"/>
          <a:stretch>
            <a:fillRect/>
          </a:stretch>
        </p:blipFill>
        <p:spPr>
          <a:xfrm>
            <a:off x="411265" y="1132079"/>
            <a:ext cx="10768011" cy="3379959"/>
          </a:xfrm>
          <a:prstGeom prst="rect">
            <a:avLst/>
          </a:prstGeom>
        </p:spPr>
      </p:pic>
    </p:spTree>
    <p:extLst>
      <p:ext uri="{BB962C8B-B14F-4D97-AF65-F5344CB8AC3E}">
        <p14:creationId xmlns:p14="http://schemas.microsoft.com/office/powerpoint/2010/main" val="369351857"/>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0CB9-C443-BA1E-B904-BBFD6A782292}"/>
              </a:ext>
            </a:extLst>
          </p:cNvPr>
          <p:cNvSpPr>
            <a:spLocks noGrp="1"/>
          </p:cNvSpPr>
          <p:nvPr>
            <p:ph type="title"/>
          </p:nvPr>
        </p:nvSpPr>
        <p:spPr/>
        <p:txBody>
          <a:bodyPr/>
          <a:lstStyle/>
          <a:p>
            <a:r>
              <a:rPr lang="en-IN" dirty="0"/>
              <a:t>Common Normal Forms</a:t>
            </a:r>
            <a:br>
              <a:rPr lang="en-CA" dirty="0"/>
            </a:br>
            <a:endParaRPr lang="en-US" dirty="0"/>
          </a:p>
        </p:txBody>
      </p:sp>
      <p:pic>
        <p:nvPicPr>
          <p:cNvPr id="3" name="Picture 2">
            <a:extLst>
              <a:ext uri="{FF2B5EF4-FFF2-40B4-BE49-F238E27FC236}">
                <a16:creationId xmlns:a16="http://schemas.microsoft.com/office/drawing/2014/main" id="{861400C7-F42A-1C17-6775-91669D161600}"/>
              </a:ext>
            </a:extLst>
          </p:cNvPr>
          <p:cNvPicPr>
            <a:picLocks noChangeAspect="1"/>
          </p:cNvPicPr>
          <p:nvPr/>
        </p:nvPicPr>
        <p:blipFill>
          <a:blip r:embed="rId2"/>
          <a:stretch>
            <a:fillRect/>
          </a:stretch>
        </p:blipFill>
        <p:spPr>
          <a:xfrm>
            <a:off x="1008961" y="1168691"/>
            <a:ext cx="9825000" cy="3976186"/>
          </a:xfrm>
          <a:prstGeom prst="rect">
            <a:avLst/>
          </a:prstGeom>
        </p:spPr>
      </p:pic>
    </p:spTree>
    <p:extLst>
      <p:ext uri="{BB962C8B-B14F-4D97-AF65-F5344CB8AC3E}">
        <p14:creationId xmlns:p14="http://schemas.microsoft.com/office/powerpoint/2010/main" val="1687895328"/>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C171-48BE-9523-2E12-AEF55A06EA4C}"/>
              </a:ext>
            </a:extLst>
          </p:cNvPr>
          <p:cNvSpPr>
            <a:spLocks noGrp="1"/>
          </p:cNvSpPr>
          <p:nvPr>
            <p:ph type="title"/>
          </p:nvPr>
        </p:nvSpPr>
        <p:spPr/>
        <p:txBody>
          <a:bodyPr/>
          <a:lstStyle/>
          <a:p>
            <a:r>
              <a:rPr lang="en-US" dirty="0"/>
              <a:t>BEFORE</a:t>
            </a:r>
          </a:p>
        </p:txBody>
      </p:sp>
      <p:pic>
        <p:nvPicPr>
          <p:cNvPr id="3" name="Picture 2">
            <a:extLst>
              <a:ext uri="{FF2B5EF4-FFF2-40B4-BE49-F238E27FC236}">
                <a16:creationId xmlns:a16="http://schemas.microsoft.com/office/drawing/2014/main" id="{60DEFEA8-2E75-F23F-1B77-29F739F67727}"/>
              </a:ext>
            </a:extLst>
          </p:cNvPr>
          <p:cNvPicPr>
            <a:picLocks noChangeAspect="1"/>
          </p:cNvPicPr>
          <p:nvPr/>
        </p:nvPicPr>
        <p:blipFill>
          <a:blip r:embed="rId2"/>
          <a:stretch>
            <a:fillRect/>
          </a:stretch>
        </p:blipFill>
        <p:spPr>
          <a:xfrm>
            <a:off x="314675" y="1321178"/>
            <a:ext cx="11562649" cy="4764828"/>
          </a:xfrm>
          <a:prstGeom prst="rect">
            <a:avLst/>
          </a:prstGeom>
        </p:spPr>
      </p:pic>
    </p:spTree>
    <p:extLst>
      <p:ext uri="{BB962C8B-B14F-4D97-AF65-F5344CB8AC3E}">
        <p14:creationId xmlns:p14="http://schemas.microsoft.com/office/powerpoint/2010/main" val="2065724802"/>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EB301-6CF9-0546-389A-221E2936AEB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PROBLEMS</a:t>
            </a:r>
          </a:p>
        </p:txBody>
      </p:sp>
      <p:pic>
        <p:nvPicPr>
          <p:cNvPr id="3" name="Picture 2">
            <a:extLst>
              <a:ext uri="{FF2B5EF4-FFF2-40B4-BE49-F238E27FC236}">
                <a16:creationId xmlns:a16="http://schemas.microsoft.com/office/drawing/2014/main" id="{C584203B-1202-C137-0791-A9BAD2FC0595}"/>
              </a:ext>
            </a:extLst>
          </p:cNvPr>
          <p:cNvPicPr>
            <a:picLocks noChangeAspect="1"/>
          </p:cNvPicPr>
          <p:nvPr/>
        </p:nvPicPr>
        <p:blipFill>
          <a:blip r:embed="rId2"/>
          <a:stretch>
            <a:fillRect/>
          </a:stretch>
        </p:blipFill>
        <p:spPr>
          <a:xfrm>
            <a:off x="801783" y="1675227"/>
            <a:ext cx="10588434" cy="4394199"/>
          </a:xfrm>
          <a:prstGeom prst="rect">
            <a:avLst/>
          </a:prstGeom>
        </p:spPr>
      </p:pic>
    </p:spTree>
    <p:extLst>
      <p:ext uri="{BB962C8B-B14F-4D97-AF65-F5344CB8AC3E}">
        <p14:creationId xmlns:p14="http://schemas.microsoft.com/office/powerpoint/2010/main" val="3917171041"/>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6BDE-0A8E-2793-5590-589C55BD783A}"/>
              </a:ext>
            </a:extLst>
          </p:cNvPr>
          <p:cNvSpPr>
            <a:spLocks noGrp="1"/>
          </p:cNvSpPr>
          <p:nvPr>
            <p:ph type="title"/>
          </p:nvPr>
        </p:nvSpPr>
        <p:spPr/>
        <p:txBody>
          <a:bodyPr/>
          <a:lstStyle/>
          <a:p>
            <a:r>
              <a:rPr lang="en-US" dirty="0"/>
              <a:t>AFTER</a:t>
            </a:r>
          </a:p>
        </p:txBody>
      </p:sp>
      <p:pic>
        <p:nvPicPr>
          <p:cNvPr id="3" name="Picture 2">
            <a:extLst>
              <a:ext uri="{FF2B5EF4-FFF2-40B4-BE49-F238E27FC236}">
                <a16:creationId xmlns:a16="http://schemas.microsoft.com/office/drawing/2014/main" id="{4891D72B-036A-AB3D-2538-428B267FE2E8}"/>
              </a:ext>
            </a:extLst>
          </p:cNvPr>
          <p:cNvPicPr>
            <a:picLocks noChangeAspect="1"/>
          </p:cNvPicPr>
          <p:nvPr/>
        </p:nvPicPr>
        <p:blipFill>
          <a:blip r:embed="rId2"/>
          <a:stretch>
            <a:fillRect/>
          </a:stretch>
        </p:blipFill>
        <p:spPr>
          <a:xfrm>
            <a:off x="560882" y="1080949"/>
            <a:ext cx="11374626" cy="5468569"/>
          </a:xfrm>
          <a:prstGeom prst="rect">
            <a:avLst/>
          </a:prstGeom>
        </p:spPr>
      </p:pic>
    </p:spTree>
    <p:extLst>
      <p:ext uri="{BB962C8B-B14F-4D97-AF65-F5344CB8AC3E}">
        <p14:creationId xmlns:p14="http://schemas.microsoft.com/office/powerpoint/2010/main" val="3746748854"/>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8D42-10F9-2477-E8B7-22D3E4ABFD8C}"/>
              </a:ext>
            </a:extLst>
          </p:cNvPr>
          <p:cNvSpPr>
            <a:spLocks noGrp="1"/>
          </p:cNvSpPr>
          <p:nvPr>
            <p:ph type="title"/>
          </p:nvPr>
        </p:nvSpPr>
        <p:spPr/>
        <p:txBody>
          <a:bodyPr/>
          <a:lstStyle/>
          <a:p>
            <a:r>
              <a:rPr lang="en-US" dirty="0"/>
              <a:t>DB Training Program </a:t>
            </a:r>
          </a:p>
        </p:txBody>
      </p:sp>
      <p:sp>
        <p:nvSpPr>
          <p:cNvPr id="3" name="Content Placeholder 2">
            <a:extLst>
              <a:ext uri="{FF2B5EF4-FFF2-40B4-BE49-F238E27FC236}">
                <a16:creationId xmlns:a16="http://schemas.microsoft.com/office/drawing/2014/main" id="{75076DCC-5639-58B4-5666-F8932D8BD3A6}"/>
              </a:ext>
            </a:extLst>
          </p:cNvPr>
          <p:cNvSpPr>
            <a:spLocks noGrp="1"/>
          </p:cNvSpPr>
          <p:nvPr>
            <p:ph idx="1"/>
          </p:nvPr>
        </p:nvSpPr>
        <p:spPr/>
        <p:txBody>
          <a:bodyPr/>
          <a:lstStyle/>
          <a:p>
            <a:r>
              <a:rPr lang="en-US" dirty="0"/>
              <a:t>Region - </a:t>
            </a:r>
            <a:r>
              <a:rPr lang="en-CA" dirty="0"/>
              <a:t>India, EMEA and the US</a:t>
            </a:r>
          </a:p>
          <a:p>
            <a:r>
              <a:rPr lang="en-CA" dirty="0"/>
              <a:t>10 days  training plan + 3 code challenge</a:t>
            </a:r>
          </a:p>
          <a:p>
            <a:r>
              <a:rPr lang="en-CA" dirty="0"/>
              <a:t>Cover any housekeeping including </a:t>
            </a:r>
          </a:p>
          <a:p>
            <a:pPr lvl="1"/>
            <a:r>
              <a:rPr lang="en-CA" dirty="0"/>
              <a:t>a) being punctual </a:t>
            </a:r>
          </a:p>
          <a:p>
            <a:pPr lvl="1"/>
            <a:r>
              <a:rPr lang="en-CA" dirty="0"/>
              <a:t>b) on camera as much as possible </a:t>
            </a:r>
          </a:p>
          <a:p>
            <a:pPr lvl="1"/>
            <a:r>
              <a:rPr lang="en-CA" dirty="0"/>
              <a:t>c) report any tech issues immediately to the IT helpdesk – numbers have been provided via the grad app on Friday 18</a:t>
            </a:r>
            <a:r>
              <a:rPr lang="en-CA" baseline="30000" dirty="0"/>
              <a:t>th</a:t>
            </a:r>
            <a:r>
              <a:rPr lang="en-CA" dirty="0"/>
              <a:t> July.</a:t>
            </a:r>
          </a:p>
          <a:p>
            <a:pPr marL="0" indent="0">
              <a:buNone/>
            </a:pPr>
            <a:endParaRPr lang="en-CA" dirty="0"/>
          </a:p>
          <a:p>
            <a:endParaRPr lang="en-US" dirty="0"/>
          </a:p>
        </p:txBody>
      </p:sp>
    </p:spTree>
    <p:extLst>
      <p:ext uri="{BB962C8B-B14F-4D97-AF65-F5344CB8AC3E}">
        <p14:creationId xmlns:p14="http://schemas.microsoft.com/office/powerpoint/2010/main" val="280242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A22A7-6681-2232-7B07-8FB1C1941F21}"/>
              </a:ext>
            </a:extLst>
          </p:cNvPr>
          <p:cNvSpPr>
            <a:spLocks noGrp="1"/>
          </p:cNvSpPr>
          <p:nvPr>
            <p:ph type="title"/>
          </p:nvPr>
        </p:nvSpPr>
        <p:spPr/>
        <p:txBody>
          <a:bodyPr/>
          <a:lstStyle/>
          <a:p>
            <a:r>
              <a:rPr lang="en-US" dirty="0"/>
              <a:t>2 NF</a:t>
            </a:r>
          </a:p>
        </p:txBody>
      </p:sp>
      <p:pic>
        <p:nvPicPr>
          <p:cNvPr id="4" name="Picture 3">
            <a:extLst>
              <a:ext uri="{FF2B5EF4-FFF2-40B4-BE49-F238E27FC236}">
                <a16:creationId xmlns:a16="http://schemas.microsoft.com/office/drawing/2014/main" id="{5EF152CD-FB51-652C-DF90-3D5246273CA8}"/>
              </a:ext>
            </a:extLst>
          </p:cNvPr>
          <p:cNvPicPr>
            <a:picLocks noChangeAspect="1"/>
          </p:cNvPicPr>
          <p:nvPr/>
        </p:nvPicPr>
        <p:blipFill>
          <a:blip r:embed="rId2"/>
          <a:stretch>
            <a:fillRect/>
          </a:stretch>
        </p:blipFill>
        <p:spPr>
          <a:xfrm>
            <a:off x="194888" y="1035051"/>
            <a:ext cx="3977376" cy="2839907"/>
          </a:xfrm>
          <a:prstGeom prst="rect">
            <a:avLst/>
          </a:prstGeom>
        </p:spPr>
      </p:pic>
      <p:pic>
        <p:nvPicPr>
          <p:cNvPr id="5" name="Picture 4">
            <a:extLst>
              <a:ext uri="{FF2B5EF4-FFF2-40B4-BE49-F238E27FC236}">
                <a16:creationId xmlns:a16="http://schemas.microsoft.com/office/drawing/2014/main" id="{EFD0EE4A-5197-1461-3AA8-446AA984710F}"/>
              </a:ext>
            </a:extLst>
          </p:cNvPr>
          <p:cNvPicPr>
            <a:picLocks noChangeAspect="1"/>
          </p:cNvPicPr>
          <p:nvPr/>
        </p:nvPicPr>
        <p:blipFill>
          <a:blip r:embed="rId3"/>
          <a:stretch>
            <a:fillRect/>
          </a:stretch>
        </p:blipFill>
        <p:spPr>
          <a:xfrm>
            <a:off x="4385183" y="3046438"/>
            <a:ext cx="2527300" cy="2324100"/>
          </a:xfrm>
          <a:prstGeom prst="rect">
            <a:avLst/>
          </a:prstGeom>
        </p:spPr>
      </p:pic>
      <p:pic>
        <p:nvPicPr>
          <p:cNvPr id="6" name="Picture 5">
            <a:extLst>
              <a:ext uri="{FF2B5EF4-FFF2-40B4-BE49-F238E27FC236}">
                <a16:creationId xmlns:a16="http://schemas.microsoft.com/office/drawing/2014/main" id="{6B3391B5-14FA-EDA7-060E-C997E5EC1F7C}"/>
              </a:ext>
            </a:extLst>
          </p:cNvPr>
          <p:cNvPicPr>
            <a:picLocks noChangeAspect="1"/>
          </p:cNvPicPr>
          <p:nvPr/>
        </p:nvPicPr>
        <p:blipFill>
          <a:blip r:embed="rId4"/>
          <a:stretch>
            <a:fillRect/>
          </a:stretch>
        </p:blipFill>
        <p:spPr>
          <a:xfrm>
            <a:off x="7771670" y="3181112"/>
            <a:ext cx="2527299" cy="2189425"/>
          </a:xfrm>
          <a:prstGeom prst="rect">
            <a:avLst/>
          </a:prstGeom>
        </p:spPr>
      </p:pic>
    </p:spTree>
    <p:extLst>
      <p:ext uri="{BB962C8B-B14F-4D97-AF65-F5344CB8AC3E}">
        <p14:creationId xmlns:p14="http://schemas.microsoft.com/office/powerpoint/2010/main" val="3009220311"/>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4E70-4F12-EF9A-4FA3-D03F5CFC8C54}"/>
              </a:ext>
            </a:extLst>
          </p:cNvPr>
          <p:cNvSpPr>
            <a:spLocks noGrp="1"/>
          </p:cNvSpPr>
          <p:nvPr>
            <p:ph type="title"/>
          </p:nvPr>
        </p:nvSpPr>
        <p:spPr/>
        <p:txBody>
          <a:bodyPr/>
          <a:lstStyle/>
          <a:p>
            <a:r>
              <a:rPr lang="en-US" dirty="0"/>
              <a:t>3 NF</a:t>
            </a:r>
          </a:p>
        </p:txBody>
      </p:sp>
      <p:pic>
        <p:nvPicPr>
          <p:cNvPr id="4" name="Picture 3">
            <a:extLst>
              <a:ext uri="{FF2B5EF4-FFF2-40B4-BE49-F238E27FC236}">
                <a16:creationId xmlns:a16="http://schemas.microsoft.com/office/drawing/2014/main" id="{CB795483-60CA-65B4-8275-3AC5AA55A2E9}"/>
              </a:ext>
            </a:extLst>
          </p:cNvPr>
          <p:cNvPicPr>
            <a:picLocks noChangeAspect="1"/>
          </p:cNvPicPr>
          <p:nvPr/>
        </p:nvPicPr>
        <p:blipFill>
          <a:blip r:embed="rId2"/>
          <a:stretch>
            <a:fillRect/>
          </a:stretch>
        </p:blipFill>
        <p:spPr>
          <a:xfrm>
            <a:off x="3405266" y="1140330"/>
            <a:ext cx="5381468" cy="2288670"/>
          </a:xfrm>
          <a:prstGeom prst="rect">
            <a:avLst/>
          </a:prstGeom>
        </p:spPr>
      </p:pic>
      <p:pic>
        <p:nvPicPr>
          <p:cNvPr id="5" name="Picture 4">
            <a:extLst>
              <a:ext uri="{FF2B5EF4-FFF2-40B4-BE49-F238E27FC236}">
                <a16:creationId xmlns:a16="http://schemas.microsoft.com/office/drawing/2014/main" id="{ACBD8261-E164-4866-FA88-83F262C3348F}"/>
              </a:ext>
            </a:extLst>
          </p:cNvPr>
          <p:cNvPicPr>
            <a:picLocks noChangeAspect="1"/>
          </p:cNvPicPr>
          <p:nvPr/>
        </p:nvPicPr>
        <p:blipFill>
          <a:blip r:embed="rId3"/>
          <a:stretch>
            <a:fillRect/>
          </a:stretch>
        </p:blipFill>
        <p:spPr>
          <a:xfrm>
            <a:off x="2209800" y="4149994"/>
            <a:ext cx="7772400" cy="1681684"/>
          </a:xfrm>
          <a:prstGeom prst="rect">
            <a:avLst/>
          </a:prstGeom>
        </p:spPr>
      </p:pic>
    </p:spTree>
    <p:extLst>
      <p:ext uri="{BB962C8B-B14F-4D97-AF65-F5344CB8AC3E}">
        <p14:creationId xmlns:p14="http://schemas.microsoft.com/office/powerpoint/2010/main" val="3960600949"/>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5E8BC3-F337-5559-F5DD-1DF789EC0D2E}"/>
              </a:ext>
            </a:extLst>
          </p:cNvPr>
          <p:cNvSpPr>
            <a:spLocks noGrp="1"/>
          </p:cNvSpPr>
          <p:nvPr>
            <p:ph type="sldNum" sz="quarter" idx="4"/>
          </p:nvPr>
        </p:nvSpPr>
        <p:spPr/>
        <p:txBody>
          <a:bodyPr/>
          <a:lstStyle/>
          <a:p>
            <a:fld id="{D71DA9FD-6EF8-4CC5-AF9B-B6159B5B937C}" type="slidenum">
              <a:rPr lang="en-GB" noProof="1" smtClean="0"/>
              <a:pPr/>
              <a:t>32</a:t>
            </a:fld>
            <a:endParaRPr lang="en-GB" noProof="1"/>
          </a:p>
        </p:txBody>
      </p:sp>
      <p:sp>
        <p:nvSpPr>
          <p:cNvPr id="3" name="Footer Placeholder 2">
            <a:extLst>
              <a:ext uri="{FF2B5EF4-FFF2-40B4-BE49-F238E27FC236}">
                <a16:creationId xmlns:a16="http://schemas.microsoft.com/office/drawing/2014/main" id="{2FCD5A58-3A58-47B5-60CD-6016B19EBE17}"/>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4" name="Title 3">
            <a:extLst>
              <a:ext uri="{FF2B5EF4-FFF2-40B4-BE49-F238E27FC236}">
                <a16:creationId xmlns:a16="http://schemas.microsoft.com/office/drawing/2014/main" id="{35B3267C-1C28-9AEE-1058-3E213C73143D}"/>
              </a:ext>
            </a:extLst>
          </p:cNvPr>
          <p:cNvSpPr>
            <a:spLocks noGrp="1"/>
          </p:cNvSpPr>
          <p:nvPr>
            <p:ph type="title"/>
          </p:nvPr>
        </p:nvSpPr>
        <p:spPr/>
        <p:txBody>
          <a:bodyPr/>
          <a:lstStyle/>
          <a:p>
            <a:r>
              <a:rPr lang="en-IN" dirty="0"/>
              <a:t>Example (Before &amp; After Normalization)</a:t>
            </a:r>
          </a:p>
        </p:txBody>
      </p:sp>
      <p:sp>
        <p:nvSpPr>
          <p:cNvPr id="6" name="TextBox 5">
            <a:extLst>
              <a:ext uri="{FF2B5EF4-FFF2-40B4-BE49-F238E27FC236}">
                <a16:creationId xmlns:a16="http://schemas.microsoft.com/office/drawing/2014/main" id="{3A20620A-B11C-E354-C5E1-D8587931CCBA}"/>
              </a:ext>
            </a:extLst>
          </p:cNvPr>
          <p:cNvSpPr txBox="1"/>
          <p:nvPr/>
        </p:nvSpPr>
        <p:spPr bwMode="ltGray">
          <a:xfrm>
            <a:off x="3574962" y="1734259"/>
            <a:ext cx="3910309"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Orders(</a:t>
            </a:r>
            <a:r>
              <a:rPr lang="en-IN" sz="1089" dirty="0" err="1"/>
              <a:t>order_id</a:t>
            </a:r>
            <a:r>
              <a:rPr lang="en-IN" sz="1089" dirty="0"/>
              <a:t>, </a:t>
            </a:r>
            <a:r>
              <a:rPr lang="en-IN" sz="1089" dirty="0" err="1"/>
              <a:t>customer_name</a:t>
            </a:r>
            <a:r>
              <a:rPr lang="en-IN" sz="1089" dirty="0"/>
              <a:t>, product1, product2, ...)</a:t>
            </a:r>
          </a:p>
        </p:txBody>
      </p:sp>
      <p:sp>
        <p:nvSpPr>
          <p:cNvPr id="7" name="Rectangle 1">
            <a:extLst>
              <a:ext uri="{FF2B5EF4-FFF2-40B4-BE49-F238E27FC236}">
                <a16:creationId xmlns:a16="http://schemas.microsoft.com/office/drawing/2014/main" id="{23369C27-381A-01D7-0A92-A89326ECCA95}"/>
              </a:ext>
            </a:extLst>
          </p:cNvPr>
          <p:cNvSpPr>
            <a:spLocks noChangeArrowheads="1"/>
          </p:cNvSpPr>
          <p:nvPr/>
        </p:nvSpPr>
        <p:spPr bwMode="auto">
          <a:xfrm>
            <a:off x="4002335" y="3757743"/>
            <a:ext cx="3055563" cy="1044281"/>
          </a:xfrm>
          <a:prstGeom prst="rect">
            <a:avLst/>
          </a:prstGeom>
          <a:ln/>
        </p:spPr>
        <p:style>
          <a:lnRef idx="1">
            <a:schemeClr val="dk1"/>
          </a:lnRef>
          <a:fillRef idx="2">
            <a:schemeClr val="dk1"/>
          </a:fillRef>
          <a:effectRef idx="1">
            <a:schemeClr val="dk1"/>
          </a:effectRef>
          <a:fontRef idx="minor">
            <a:schemeClr val="dk1"/>
          </a:fontRef>
        </p:style>
        <p:txBody>
          <a:bodyPr vert="horz" wrap="square" lIns="82953" tIns="41476" rIns="82953" bIns="41476" numCol="1" anchor="ctr" anchorCtr="0" compatLnSpc="1">
            <a:prstTxWarp prst="textNoShape">
              <a:avLst/>
            </a:prstTxWarp>
            <a:spAutoFit/>
          </a:bodyPr>
          <a:lstStyle/>
          <a:p>
            <a:pPr defTabSz="829544" eaLnBrk="0" fontAlgn="base" hangingPunct="0">
              <a:lnSpc>
                <a:spcPct val="200000"/>
              </a:lnSpc>
              <a:spcBef>
                <a:spcPct val="0"/>
              </a:spcBef>
              <a:spcAft>
                <a:spcPct val="0"/>
              </a:spcAft>
            </a:pPr>
            <a:r>
              <a:rPr lang="en-US" altLang="en-US" sz="1089" dirty="0">
                <a:solidFill>
                  <a:schemeClr val="tx1"/>
                </a:solidFill>
              </a:rPr>
              <a:t>Customers(</a:t>
            </a:r>
            <a:r>
              <a:rPr lang="en-US" altLang="en-US" sz="1089" dirty="0" err="1">
                <a:solidFill>
                  <a:schemeClr val="tx1"/>
                </a:solidFill>
              </a:rPr>
              <a:t>customer_id</a:t>
            </a:r>
            <a:r>
              <a:rPr lang="en-US" altLang="en-US" sz="1089" dirty="0">
                <a:solidFill>
                  <a:schemeClr val="tx1"/>
                </a:solidFill>
              </a:rPr>
              <a:t>, </a:t>
            </a:r>
            <a:r>
              <a:rPr lang="en-US" altLang="en-US" sz="1089" dirty="0" err="1">
                <a:solidFill>
                  <a:schemeClr val="tx1"/>
                </a:solidFill>
              </a:rPr>
              <a:t>customer_name</a:t>
            </a:r>
            <a:r>
              <a:rPr lang="en-US" altLang="en-US" sz="1089" dirty="0">
                <a:solidFill>
                  <a:schemeClr val="tx1"/>
                </a:solidFill>
              </a:rPr>
              <a:t>)</a:t>
            </a:r>
          </a:p>
          <a:p>
            <a:pPr defTabSz="829544" eaLnBrk="0" fontAlgn="base" hangingPunct="0">
              <a:lnSpc>
                <a:spcPct val="200000"/>
              </a:lnSpc>
              <a:spcBef>
                <a:spcPct val="0"/>
              </a:spcBef>
              <a:spcAft>
                <a:spcPct val="0"/>
              </a:spcAft>
            </a:pPr>
            <a:r>
              <a:rPr lang="en-US" altLang="en-US" sz="1089" dirty="0">
                <a:solidFill>
                  <a:schemeClr val="tx1"/>
                </a:solidFill>
              </a:rPr>
              <a:t>Orders(</a:t>
            </a:r>
            <a:r>
              <a:rPr lang="en-US" altLang="en-US" sz="1089" dirty="0" err="1">
                <a:solidFill>
                  <a:schemeClr val="tx1"/>
                </a:solidFill>
              </a:rPr>
              <a:t>order_id</a:t>
            </a:r>
            <a:r>
              <a:rPr lang="en-US" altLang="en-US" sz="1089" dirty="0">
                <a:solidFill>
                  <a:schemeClr val="tx1"/>
                </a:solidFill>
              </a:rPr>
              <a:t>, </a:t>
            </a:r>
            <a:r>
              <a:rPr lang="en-US" altLang="en-US" sz="1089" dirty="0" err="1">
                <a:solidFill>
                  <a:schemeClr val="tx1"/>
                </a:solidFill>
              </a:rPr>
              <a:t>customer_id</a:t>
            </a:r>
            <a:r>
              <a:rPr lang="en-US" altLang="en-US" sz="1089" dirty="0">
                <a:solidFill>
                  <a:schemeClr val="tx1"/>
                </a:solidFill>
              </a:rPr>
              <a:t>)</a:t>
            </a:r>
          </a:p>
          <a:p>
            <a:pPr defTabSz="829544" eaLnBrk="0" fontAlgn="base" hangingPunct="0">
              <a:lnSpc>
                <a:spcPct val="200000"/>
              </a:lnSpc>
              <a:spcBef>
                <a:spcPct val="0"/>
              </a:spcBef>
              <a:spcAft>
                <a:spcPct val="0"/>
              </a:spcAft>
            </a:pPr>
            <a:r>
              <a:rPr lang="en-US" altLang="en-US" sz="1089" dirty="0" err="1">
                <a:solidFill>
                  <a:schemeClr val="tx1"/>
                </a:solidFill>
              </a:rPr>
              <a:t>Order_Items</a:t>
            </a:r>
            <a:r>
              <a:rPr lang="en-US" altLang="en-US" sz="1089" dirty="0">
                <a:solidFill>
                  <a:schemeClr val="tx1"/>
                </a:solidFill>
              </a:rPr>
              <a:t>(</a:t>
            </a:r>
            <a:r>
              <a:rPr lang="en-US" altLang="en-US" sz="1089" dirty="0" err="1">
                <a:solidFill>
                  <a:schemeClr val="tx1"/>
                </a:solidFill>
              </a:rPr>
              <a:t>order_id</a:t>
            </a:r>
            <a:r>
              <a:rPr lang="en-US" altLang="en-US" sz="1089" dirty="0">
                <a:solidFill>
                  <a:schemeClr val="tx1"/>
                </a:solidFill>
              </a:rPr>
              <a:t>, </a:t>
            </a:r>
            <a:r>
              <a:rPr lang="en-US" altLang="en-US" sz="1089" dirty="0" err="1">
                <a:solidFill>
                  <a:schemeClr val="tx1"/>
                </a:solidFill>
              </a:rPr>
              <a:t>product_id</a:t>
            </a:r>
            <a:r>
              <a:rPr lang="en-US" altLang="en-US" sz="1089" dirty="0">
                <a:solidFill>
                  <a:schemeClr val="tx1"/>
                </a:solidFill>
              </a:rPr>
              <a:t>)</a:t>
            </a:r>
          </a:p>
        </p:txBody>
      </p:sp>
      <p:sp>
        <p:nvSpPr>
          <p:cNvPr id="9" name="TextBox 8">
            <a:extLst>
              <a:ext uri="{FF2B5EF4-FFF2-40B4-BE49-F238E27FC236}">
                <a16:creationId xmlns:a16="http://schemas.microsoft.com/office/drawing/2014/main" id="{14E5D7DE-0767-8DF6-C5AA-DA905BC92C1E}"/>
              </a:ext>
            </a:extLst>
          </p:cNvPr>
          <p:cNvSpPr txBox="1"/>
          <p:nvPr/>
        </p:nvSpPr>
        <p:spPr bwMode="ltGray">
          <a:xfrm>
            <a:off x="5530117" y="2588316"/>
            <a:ext cx="1440631" cy="287771"/>
          </a:xfrm>
          <a:prstGeom prst="rect">
            <a:avLst/>
          </a:prstGeom>
          <a:noFill/>
          <a:ln w="6350">
            <a:noFill/>
            <a:miter lim="800000"/>
            <a:headEnd/>
            <a:tailEnd/>
          </a:ln>
        </p:spPr>
        <p:txBody>
          <a:bodyPr wrap="square">
            <a:spAutoFit/>
          </a:bodyPr>
          <a:lstStyle/>
          <a:p>
            <a:r>
              <a:rPr lang="en-US" altLang="en-US" sz="1270" dirty="0"/>
              <a:t>Normalized</a:t>
            </a:r>
            <a:endParaRPr lang="en-IN" sz="1270" dirty="0"/>
          </a:p>
        </p:txBody>
      </p:sp>
      <p:cxnSp>
        <p:nvCxnSpPr>
          <p:cNvPr id="11" name="Straight Arrow Connector 10">
            <a:extLst>
              <a:ext uri="{FF2B5EF4-FFF2-40B4-BE49-F238E27FC236}">
                <a16:creationId xmlns:a16="http://schemas.microsoft.com/office/drawing/2014/main" id="{124996BB-5ECD-A788-A41A-825E2955FD1E}"/>
              </a:ext>
            </a:extLst>
          </p:cNvPr>
          <p:cNvCxnSpPr>
            <a:cxnSpLocks/>
            <a:stCxn id="6" idx="2"/>
            <a:endCxn id="7" idx="0"/>
          </p:cNvCxnSpPr>
          <p:nvPr/>
        </p:nvCxnSpPr>
        <p:spPr bwMode="auto">
          <a:xfrm flipH="1">
            <a:off x="5530117" y="1994202"/>
            <a:ext cx="1085444" cy="1408950"/>
          </a:xfrm>
          <a:prstGeom prst="straightConnector1">
            <a:avLst/>
          </a:prstGeom>
          <a:ln>
            <a:headEnd/>
            <a:tailEnd type="triangle"/>
          </a:ln>
        </p:spPr>
        <p:style>
          <a:lnRef idx="3">
            <a:schemeClr val="accent3"/>
          </a:lnRef>
          <a:fillRef idx="0">
            <a:schemeClr val="accent3"/>
          </a:fillRef>
          <a:effectRef idx="2">
            <a:schemeClr val="accent3"/>
          </a:effectRef>
          <a:fontRef idx="minor">
            <a:schemeClr val="tx1"/>
          </a:fontRef>
        </p:style>
      </p:cxnSp>
      <p:sp>
        <p:nvSpPr>
          <p:cNvPr id="21" name="TextBox 20">
            <a:extLst>
              <a:ext uri="{FF2B5EF4-FFF2-40B4-BE49-F238E27FC236}">
                <a16:creationId xmlns:a16="http://schemas.microsoft.com/office/drawing/2014/main" id="{68093AF2-EDEF-F277-AD25-696AE4AA0AF5}"/>
              </a:ext>
            </a:extLst>
          </p:cNvPr>
          <p:cNvSpPr txBox="1"/>
          <p:nvPr/>
        </p:nvSpPr>
        <p:spPr bwMode="ltGray">
          <a:xfrm>
            <a:off x="3574962" y="1465113"/>
            <a:ext cx="569512"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Table</a:t>
            </a:r>
          </a:p>
        </p:txBody>
      </p:sp>
      <p:sp>
        <p:nvSpPr>
          <p:cNvPr id="22" name="TextBox 21">
            <a:extLst>
              <a:ext uri="{FF2B5EF4-FFF2-40B4-BE49-F238E27FC236}">
                <a16:creationId xmlns:a16="http://schemas.microsoft.com/office/drawing/2014/main" id="{619CA1B4-9162-1EC4-E2EE-976C2DFCECFB}"/>
              </a:ext>
            </a:extLst>
          </p:cNvPr>
          <p:cNvSpPr txBox="1"/>
          <p:nvPr/>
        </p:nvSpPr>
        <p:spPr bwMode="ltGray">
          <a:xfrm>
            <a:off x="3343154" y="3549148"/>
            <a:ext cx="569512"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Table</a:t>
            </a:r>
          </a:p>
        </p:txBody>
      </p:sp>
      <p:sp>
        <p:nvSpPr>
          <p:cNvPr id="23" name="TextBox 22">
            <a:extLst>
              <a:ext uri="{FF2B5EF4-FFF2-40B4-BE49-F238E27FC236}">
                <a16:creationId xmlns:a16="http://schemas.microsoft.com/office/drawing/2014/main" id="{02C6BD8E-EE97-F31A-C9FC-1855CBDB4490}"/>
              </a:ext>
            </a:extLst>
          </p:cNvPr>
          <p:cNvSpPr txBox="1"/>
          <p:nvPr/>
        </p:nvSpPr>
        <p:spPr bwMode="ltGray">
          <a:xfrm>
            <a:off x="3343154" y="3882350"/>
            <a:ext cx="569512"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Table</a:t>
            </a:r>
          </a:p>
        </p:txBody>
      </p:sp>
      <p:sp>
        <p:nvSpPr>
          <p:cNvPr id="24" name="TextBox 23">
            <a:extLst>
              <a:ext uri="{FF2B5EF4-FFF2-40B4-BE49-F238E27FC236}">
                <a16:creationId xmlns:a16="http://schemas.microsoft.com/office/drawing/2014/main" id="{CD723F23-BCFA-C44C-B13A-756599164DAB}"/>
              </a:ext>
            </a:extLst>
          </p:cNvPr>
          <p:cNvSpPr txBox="1"/>
          <p:nvPr/>
        </p:nvSpPr>
        <p:spPr bwMode="ltGray">
          <a:xfrm>
            <a:off x="3343154" y="4191753"/>
            <a:ext cx="569512"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Table</a:t>
            </a:r>
          </a:p>
        </p:txBody>
      </p:sp>
    </p:spTree>
    <p:extLst>
      <p:ext uri="{BB962C8B-B14F-4D97-AF65-F5344CB8AC3E}">
        <p14:creationId xmlns:p14="http://schemas.microsoft.com/office/powerpoint/2010/main" val="3867866618"/>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595015A-A3EE-9014-AAFC-4923DC046195}"/>
              </a:ext>
            </a:extLst>
          </p:cNvPr>
          <p:cNvSpPr>
            <a:spLocks noGrp="1"/>
          </p:cNvSpPr>
          <p:nvPr>
            <p:ph type="sldNum" sz="quarter" idx="4"/>
          </p:nvPr>
        </p:nvSpPr>
        <p:spPr/>
        <p:txBody>
          <a:bodyPr/>
          <a:lstStyle/>
          <a:p>
            <a:fld id="{D71DA9FD-6EF8-4CC5-AF9B-B6159B5B937C}" type="slidenum">
              <a:rPr lang="en-GB" noProof="1" smtClean="0"/>
              <a:pPr/>
              <a:t>33</a:t>
            </a:fld>
            <a:endParaRPr lang="en-GB" noProof="1"/>
          </a:p>
        </p:txBody>
      </p:sp>
      <p:sp>
        <p:nvSpPr>
          <p:cNvPr id="6" name="Footer Placeholder 5">
            <a:extLst>
              <a:ext uri="{FF2B5EF4-FFF2-40B4-BE49-F238E27FC236}">
                <a16:creationId xmlns:a16="http://schemas.microsoft.com/office/drawing/2014/main" id="{832B05CE-0378-F61C-0F46-1D49D50E427F}"/>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12" name="Content Placeholder 11">
            <a:extLst>
              <a:ext uri="{FF2B5EF4-FFF2-40B4-BE49-F238E27FC236}">
                <a16:creationId xmlns:a16="http://schemas.microsoft.com/office/drawing/2014/main" id="{D5CA6AB9-C257-1FB5-3D13-11ABA949C2D0}"/>
              </a:ext>
            </a:extLst>
          </p:cNvPr>
          <p:cNvSpPr>
            <a:spLocks noGrp="1"/>
          </p:cNvSpPr>
          <p:nvPr>
            <p:ph sz="quarter" idx="14"/>
          </p:nvPr>
        </p:nvSpPr>
        <p:spPr>
          <a:xfrm>
            <a:off x="4691355" y="3737935"/>
            <a:ext cx="2726989" cy="235200"/>
          </a:xfrm>
        </p:spPr>
        <p:txBody>
          <a:bodyPr>
            <a:normAutofit fontScale="92500" lnSpcReduction="10000"/>
          </a:bodyPr>
          <a:lstStyle/>
          <a:p>
            <a:r>
              <a:rPr lang="en-IN" sz="1089" dirty="0">
                <a:solidFill>
                  <a:schemeClr val="bg2">
                    <a:lumMod val="25000"/>
                  </a:schemeClr>
                </a:solidFill>
              </a:rPr>
              <a:t>JSONB: 	Binary JSON for performance</a:t>
            </a:r>
          </a:p>
        </p:txBody>
      </p:sp>
      <p:sp>
        <p:nvSpPr>
          <p:cNvPr id="7" name="Title 6">
            <a:extLst>
              <a:ext uri="{FF2B5EF4-FFF2-40B4-BE49-F238E27FC236}">
                <a16:creationId xmlns:a16="http://schemas.microsoft.com/office/drawing/2014/main" id="{304100BF-A53E-73BB-D785-9C0F2A79F4EB}"/>
              </a:ext>
            </a:extLst>
          </p:cNvPr>
          <p:cNvSpPr>
            <a:spLocks noGrp="1"/>
          </p:cNvSpPr>
          <p:nvPr>
            <p:ph type="title"/>
          </p:nvPr>
        </p:nvSpPr>
        <p:spPr/>
        <p:txBody>
          <a:bodyPr/>
          <a:lstStyle/>
          <a:p>
            <a:r>
              <a:rPr lang="en-IN" dirty="0"/>
              <a:t>PostgreSQL Data Types Deep Dive</a:t>
            </a:r>
          </a:p>
        </p:txBody>
      </p:sp>
      <p:sp>
        <p:nvSpPr>
          <p:cNvPr id="14" name="Rectangle 1">
            <a:extLst>
              <a:ext uri="{FF2B5EF4-FFF2-40B4-BE49-F238E27FC236}">
                <a16:creationId xmlns:a16="http://schemas.microsoft.com/office/drawing/2014/main" id="{45801CCC-B13C-674E-AB4D-69A2EF12F77A}"/>
              </a:ext>
            </a:extLst>
          </p:cNvPr>
          <p:cNvSpPr>
            <a:spLocks noGrp="1" noChangeArrowheads="1"/>
          </p:cNvSpPr>
          <p:nvPr>
            <p:ph sz="quarter" idx="10"/>
          </p:nvPr>
        </p:nvSpPr>
        <p:spPr bwMode="auto">
          <a:xfrm>
            <a:off x="4613282" y="1402739"/>
            <a:ext cx="2742590" cy="25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953" tIns="41476" rIns="82953" bIns="41476" numCol="1" rtlCol="0" anchor="ctr" anchorCtr="0" compatLnSpc="1">
            <a:prstTxWarp prst="textNoShape">
              <a:avLst/>
            </a:prstTxWarp>
            <a:spAutoFit/>
          </a:bodyPr>
          <a:lstStyle/>
          <a:p>
            <a:pPr marL="0" indent="0" defTabSz="829544" eaLnBrk="0" fontAlgn="base" hangingPunct="0">
              <a:spcBef>
                <a:spcPct val="0"/>
              </a:spcBef>
              <a:spcAft>
                <a:spcPct val="0"/>
              </a:spcAft>
              <a:buNone/>
            </a:pPr>
            <a:r>
              <a:rPr lang="en-US" altLang="en-US" sz="1089" dirty="0">
                <a:solidFill>
                  <a:schemeClr val="bg2">
                    <a:lumMod val="25000"/>
                  </a:schemeClr>
                </a:solidFill>
              </a:rPr>
              <a:t>Numeric: 	INTEGER, SERIAL, NUMERIC </a:t>
            </a:r>
          </a:p>
        </p:txBody>
      </p:sp>
      <p:sp>
        <p:nvSpPr>
          <p:cNvPr id="15" name="Rectangle 2">
            <a:extLst>
              <a:ext uri="{FF2B5EF4-FFF2-40B4-BE49-F238E27FC236}">
                <a16:creationId xmlns:a16="http://schemas.microsoft.com/office/drawing/2014/main" id="{D65300CB-1EF1-06FC-9D8D-EEA98A4CA8B1}"/>
              </a:ext>
            </a:extLst>
          </p:cNvPr>
          <p:cNvSpPr>
            <a:spLocks noGrp="1" noChangeArrowheads="1"/>
          </p:cNvSpPr>
          <p:nvPr>
            <p:ph sz="quarter" idx="11"/>
          </p:nvPr>
        </p:nvSpPr>
        <p:spPr bwMode="auto">
          <a:xfrm>
            <a:off x="4613283" y="2176972"/>
            <a:ext cx="2162303" cy="25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953" tIns="41476" rIns="82953" bIns="41476" numCol="1" rtlCol="0" anchor="ctr" anchorCtr="0" compatLnSpc="1">
            <a:prstTxWarp prst="textNoShape">
              <a:avLst/>
            </a:prstTxWarp>
            <a:spAutoFit/>
          </a:bodyPr>
          <a:lstStyle/>
          <a:p>
            <a:pPr marL="0" indent="0" defTabSz="829544" eaLnBrk="0" fontAlgn="base" hangingPunct="0">
              <a:spcBef>
                <a:spcPct val="0"/>
              </a:spcBef>
              <a:spcAft>
                <a:spcPct val="0"/>
              </a:spcAft>
              <a:buNone/>
            </a:pPr>
            <a:r>
              <a:rPr lang="en-US" altLang="en-US" sz="1089" dirty="0">
                <a:solidFill>
                  <a:schemeClr val="bg2">
                    <a:lumMod val="25000"/>
                  </a:schemeClr>
                </a:solidFill>
              </a:rPr>
              <a:t>Textual: 	TEXT, VARCHAR(n) </a:t>
            </a:r>
          </a:p>
        </p:txBody>
      </p:sp>
      <p:sp>
        <p:nvSpPr>
          <p:cNvPr id="16" name="Rectangle 3">
            <a:extLst>
              <a:ext uri="{FF2B5EF4-FFF2-40B4-BE49-F238E27FC236}">
                <a16:creationId xmlns:a16="http://schemas.microsoft.com/office/drawing/2014/main" id="{09CCFB15-D1CF-C66E-72B5-4B1336B85EB3}"/>
              </a:ext>
            </a:extLst>
          </p:cNvPr>
          <p:cNvSpPr>
            <a:spLocks noGrp="1" noChangeArrowheads="1"/>
          </p:cNvSpPr>
          <p:nvPr>
            <p:ph sz="quarter" idx="12"/>
          </p:nvPr>
        </p:nvSpPr>
        <p:spPr bwMode="auto">
          <a:xfrm>
            <a:off x="4613282" y="2953133"/>
            <a:ext cx="2135052" cy="25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953" tIns="41476" rIns="82953" bIns="41476" numCol="1" rtlCol="0" anchor="ctr" anchorCtr="0" compatLnSpc="1">
            <a:prstTxWarp prst="textNoShape">
              <a:avLst/>
            </a:prstTxWarp>
            <a:spAutoFit/>
          </a:bodyPr>
          <a:lstStyle/>
          <a:p>
            <a:pPr marL="0" indent="0" defTabSz="829544" eaLnBrk="0" fontAlgn="base" hangingPunct="0">
              <a:spcBef>
                <a:spcPct val="0"/>
              </a:spcBef>
              <a:spcAft>
                <a:spcPct val="0"/>
              </a:spcAft>
              <a:buNone/>
            </a:pPr>
            <a:r>
              <a:rPr lang="en-US" altLang="en-US" sz="1089" dirty="0">
                <a:solidFill>
                  <a:schemeClr val="bg2">
                    <a:lumMod val="25000"/>
                  </a:schemeClr>
                </a:solidFill>
              </a:rPr>
              <a:t>Temporal: 	DATE, TIMESTAMP </a:t>
            </a:r>
          </a:p>
        </p:txBody>
      </p:sp>
      <p:sp>
        <p:nvSpPr>
          <p:cNvPr id="17" name="Rectangle 4">
            <a:extLst>
              <a:ext uri="{FF2B5EF4-FFF2-40B4-BE49-F238E27FC236}">
                <a16:creationId xmlns:a16="http://schemas.microsoft.com/office/drawing/2014/main" id="{D1C2F590-F019-20E2-E0A5-6376C7729CDD}"/>
              </a:ext>
            </a:extLst>
          </p:cNvPr>
          <p:cNvSpPr>
            <a:spLocks noGrp="1" noChangeArrowheads="1"/>
          </p:cNvSpPr>
          <p:nvPr>
            <p:ph sz="quarter" idx="13"/>
          </p:nvPr>
        </p:nvSpPr>
        <p:spPr bwMode="auto">
          <a:xfrm>
            <a:off x="4613282" y="4537284"/>
            <a:ext cx="1808040" cy="25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953" tIns="41476" rIns="82953" bIns="41476" numCol="1" rtlCol="0" anchor="ctr" anchorCtr="0" compatLnSpc="1">
            <a:prstTxWarp prst="textNoShape">
              <a:avLst/>
            </a:prstTxWarp>
            <a:spAutoFit/>
          </a:bodyPr>
          <a:lstStyle/>
          <a:p>
            <a:pPr marL="0" indent="0" defTabSz="829544" eaLnBrk="0" fontAlgn="base" hangingPunct="0">
              <a:spcBef>
                <a:spcPct val="0"/>
              </a:spcBef>
              <a:spcAft>
                <a:spcPct val="0"/>
              </a:spcAft>
              <a:buNone/>
            </a:pPr>
            <a:r>
              <a:rPr lang="en-US" altLang="en-US" sz="1089" dirty="0">
                <a:solidFill>
                  <a:schemeClr val="bg2">
                    <a:lumMod val="25000"/>
                  </a:schemeClr>
                </a:solidFill>
              </a:rPr>
              <a:t>Boolean: 	TRUE, FALSE </a:t>
            </a:r>
          </a:p>
        </p:txBody>
      </p:sp>
      <p:sp>
        <p:nvSpPr>
          <p:cNvPr id="2" name="Oval 1">
            <a:extLst>
              <a:ext uri="{FF2B5EF4-FFF2-40B4-BE49-F238E27FC236}">
                <a16:creationId xmlns:a16="http://schemas.microsoft.com/office/drawing/2014/main" id="{65711651-66C1-422C-3986-18BCBCB63A32}"/>
              </a:ext>
            </a:extLst>
          </p:cNvPr>
          <p:cNvSpPr/>
          <p:nvPr/>
        </p:nvSpPr>
        <p:spPr bwMode="auto">
          <a:xfrm>
            <a:off x="4121116" y="1369580"/>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1</a:t>
            </a:r>
            <a:endParaRPr lang="en-IN" sz="1633" dirty="0" err="1">
              <a:solidFill>
                <a:srgbClr val="FFFFFF"/>
              </a:solidFill>
            </a:endParaRPr>
          </a:p>
        </p:txBody>
      </p:sp>
      <p:sp>
        <p:nvSpPr>
          <p:cNvPr id="3" name="Oval 2">
            <a:extLst>
              <a:ext uri="{FF2B5EF4-FFF2-40B4-BE49-F238E27FC236}">
                <a16:creationId xmlns:a16="http://schemas.microsoft.com/office/drawing/2014/main" id="{07CD65A1-688C-A35E-6352-F45DCEA73007}"/>
              </a:ext>
            </a:extLst>
          </p:cNvPr>
          <p:cNvSpPr/>
          <p:nvPr/>
        </p:nvSpPr>
        <p:spPr bwMode="auto">
          <a:xfrm>
            <a:off x="4121115" y="2143813"/>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2</a:t>
            </a:r>
            <a:endParaRPr lang="en-IN" sz="1633" dirty="0" err="1">
              <a:solidFill>
                <a:srgbClr val="FFFFFF"/>
              </a:solidFill>
            </a:endParaRPr>
          </a:p>
        </p:txBody>
      </p:sp>
      <p:sp>
        <p:nvSpPr>
          <p:cNvPr id="4" name="Oval 3">
            <a:extLst>
              <a:ext uri="{FF2B5EF4-FFF2-40B4-BE49-F238E27FC236}">
                <a16:creationId xmlns:a16="http://schemas.microsoft.com/office/drawing/2014/main" id="{43637C11-3874-AFCB-FC3F-A0BDC345465F}"/>
              </a:ext>
            </a:extLst>
          </p:cNvPr>
          <p:cNvSpPr/>
          <p:nvPr/>
        </p:nvSpPr>
        <p:spPr bwMode="auto">
          <a:xfrm>
            <a:off x="4121117" y="2922458"/>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3</a:t>
            </a:r>
            <a:endParaRPr lang="en-IN" sz="1633" dirty="0" err="1">
              <a:solidFill>
                <a:srgbClr val="FFFFFF"/>
              </a:solidFill>
            </a:endParaRPr>
          </a:p>
        </p:txBody>
      </p:sp>
      <p:sp>
        <p:nvSpPr>
          <p:cNvPr id="8" name="Oval 7">
            <a:extLst>
              <a:ext uri="{FF2B5EF4-FFF2-40B4-BE49-F238E27FC236}">
                <a16:creationId xmlns:a16="http://schemas.microsoft.com/office/drawing/2014/main" id="{44989D79-9610-EB42-1AEC-D5F0497FD849}"/>
              </a:ext>
            </a:extLst>
          </p:cNvPr>
          <p:cNvSpPr/>
          <p:nvPr/>
        </p:nvSpPr>
        <p:spPr bwMode="auto">
          <a:xfrm>
            <a:off x="4121117" y="3696691"/>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4</a:t>
            </a:r>
            <a:endParaRPr lang="en-IN" sz="1633" dirty="0" err="1">
              <a:solidFill>
                <a:srgbClr val="FFFFFF"/>
              </a:solidFill>
            </a:endParaRPr>
          </a:p>
        </p:txBody>
      </p:sp>
      <p:sp>
        <p:nvSpPr>
          <p:cNvPr id="23" name="Oval 22">
            <a:extLst>
              <a:ext uri="{FF2B5EF4-FFF2-40B4-BE49-F238E27FC236}">
                <a16:creationId xmlns:a16="http://schemas.microsoft.com/office/drawing/2014/main" id="{54ABCF6D-E7F1-8D9C-3972-06A6A1A01B4F}"/>
              </a:ext>
            </a:extLst>
          </p:cNvPr>
          <p:cNvSpPr/>
          <p:nvPr/>
        </p:nvSpPr>
        <p:spPr bwMode="auto">
          <a:xfrm>
            <a:off x="4121117" y="4470923"/>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5</a:t>
            </a:r>
            <a:endParaRPr lang="en-IN" sz="1633" dirty="0" err="1">
              <a:solidFill>
                <a:srgbClr val="FFFFFF"/>
              </a:solidFill>
            </a:endParaRPr>
          </a:p>
        </p:txBody>
      </p:sp>
    </p:spTree>
    <p:extLst>
      <p:ext uri="{BB962C8B-B14F-4D97-AF65-F5344CB8AC3E}">
        <p14:creationId xmlns:p14="http://schemas.microsoft.com/office/powerpoint/2010/main" val="234927595"/>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82E5A1A-DB5C-FA08-115B-DE11E1433BF6}"/>
              </a:ext>
            </a:extLst>
          </p:cNvPr>
          <p:cNvSpPr>
            <a:spLocks noGrp="1"/>
          </p:cNvSpPr>
          <p:nvPr>
            <p:ph sz="quarter" idx="10"/>
          </p:nvPr>
        </p:nvSpPr>
        <p:spPr>
          <a:xfrm>
            <a:off x="3667175" y="1034681"/>
            <a:ext cx="3053297" cy="229444"/>
          </a:xfrm>
        </p:spPr>
        <p:txBody>
          <a:bodyPr>
            <a:normAutofit fontScale="32500" lnSpcReduction="20000"/>
          </a:bodyPr>
          <a:lstStyle/>
          <a:p>
            <a:r>
              <a:rPr lang="en-US" dirty="0">
                <a:solidFill>
                  <a:schemeClr val="bg2">
                    <a:lumMod val="25000"/>
                  </a:schemeClr>
                </a:solidFill>
              </a:rPr>
              <a:t>Primary Key: Unique, not null identifier</a:t>
            </a:r>
            <a:endParaRPr lang="en-IN" dirty="0">
              <a:solidFill>
                <a:schemeClr val="bg2">
                  <a:lumMod val="25000"/>
                </a:schemeClr>
              </a:solidFill>
            </a:endParaRPr>
          </a:p>
        </p:txBody>
      </p:sp>
      <p:sp>
        <p:nvSpPr>
          <p:cNvPr id="13" name="Content Placeholder 12">
            <a:extLst>
              <a:ext uri="{FF2B5EF4-FFF2-40B4-BE49-F238E27FC236}">
                <a16:creationId xmlns:a16="http://schemas.microsoft.com/office/drawing/2014/main" id="{4C9C513F-780C-0A73-0109-185CEA97D2F6}"/>
              </a:ext>
            </a:extLst>
          </p:cNvPr>
          <p:cNvSpPr>
            <a:spLocks noGrp="1"/>
          </p:cNvSpPr>
          <p:nvPr>
            <p:ph sz="quarter" idx="11"/>
          </p:nvPr>
        </p:nvSpPr>
        <p:spPr>
          <a:xfrm>
            <a:off x="3694113" y="1905297"/>
            <a:ext cx="3053297" cy="229444"/>
          </a:xfrm>
        </p:spPr>
        <p:txBody>
          <a:bodyPr>
            <a:normAutofit fontScale="32500" lnSpcReduction="20000"/>
          </a:bodyPr>
          <a:lstStyle/>
          <a:p>
            <a:r>
              <a:rPr lang="en-US" dirty="0">
                <a:solidFill>
                  <a:schemeClr val="bg2">
                    <a:lumMod val="25000"/>
                  </a:schemeClr>
                </a:solidFill>
              </a:rPr>
              <a:t>Foreign Key: References another table</a:t>
            </a:r>
            <a:endParaRPr lang="en-IN" dirty="0">
              <a:solidFill>
                <a:schemeClr val="bg2">
                  <a:lumMod val="25000"/>
                </a:schemeClr>
              </a:solidFill>
            </a:endParaRPr>
          </a:p>
        </p:txBody>
      </p:sp>
      <p:sp>
        <p:nvSpPr>
          <p:cNvPr id="14" name="Content Placeholder 13">
            <a:extLst>
              <a:ext uri="{FF2B5EF4-FFF2-40B4-BE49-F238E27FC236}">
                <a16:creationId xmlns:a16="http://schemas.microsoft.com/office/drawing/2014/main" id="{709B4F89-BF70-912F-0200-5CDF7160B269}"/>
              </a:ext>
            </a:extLst>
          </p:cNvPr>
          <p:cNvSpPr>
            <a:spLocks noGrp="1"/>
          </p:cNvSpPr>
          <p:nvPr>
            <p:ph sz="quarter" idx="12"/>
          </p:nvPr>
        </p:nvSpPr>
        <p:spPr>
          <a:xfrm>
            <a:off x="3695700" y="2962436"/>
            <a:ext cx="836060" cy="229444"/>
          </a:xfrm>
        </p:spPr>
        <p:txBody>
          <a:bodyPr>
            <a:normAutofit fontScale="32500" lnSpcReduction="20000"/>
          </a:bodyPr>
          <a:lstStyle/>
          <a:p>
            <a:r>
              <a:rPr lang="en-US" dirty="0">
                <a:solidFill>
                  <a:schemeClr val="bg2">
                    <a:lumMod val="25000"/>
                  </a:schemeClr>
                </a:solidFill>
              </a:rPr>
              <a:t>UNIQUE </a:t>
            </a:r>
            <a:endParaRPr lang="en-IN" dirty="0">
              <a:solidFill>
                <a:schemeClr val="bg2">
                  <a:lumMod val="25000"/>
                </a:schemeClr>
              </a:solidFill>
            </a:endParaRPr>
          </a:p>
        </p:txBody>
      </p:sp>
      <p:sp>
        <p:nvSpPr>
          <p:cNvPr id="5" name="Slide Number Placeholder 4">
            <a:extLst>
              <a:ext uri="{FF2B5EF4-FFF2-40B4-BE49-F238E27FC236}">
                <a16:creationId xmlns:a16="http://schemas.microsoft.com/office/drawing/2014/main" id="{20FABA0C-3505-117F-7760-C194C6525139}"/>
              </a:ext>
            </a:extLst>
          </p:cNvPr>
          <p:cNvSpPr>
            <a:spLocks noGrp="1"/>
          </p:cNvSpPr>
          <p:nvPr>
            <p:ph type="sldNum" sz="quarter" idx="4"/>
          </p:nvPr>
        </p:nvSpPr>
        <p:spPr/>
        <p:txBody>
          <a:bodyPr/>
          <a:lstStyle/>
          <a:p>
            <a:fld id="{D71DA9FD-6EF8-4CC5-AF9B-B6159B5B937C}" type="slidenum">
              <a:rPr lang="en-GB" noProof="1" smtClean="0"/>
              <a:pPr/>
              <a:t>34</a:t>
            </a:fld>
            <a:endParaRPr lang="en-GB" noProof="1"/>
          </a:p>
        </p:txBody>
      </p:sp>
      <p:sp>
        <p:nvSpPr>
          <p:cNvPr id="6" name="Footer Placeholder 5">
            <a:extLst>
              <a:ext uri="{FF2B5EF4-FFF2-40B4-BE49-F238E27FC236}">
                <a16:creationId xmlns:a16="http://schemas.microsoft.com/office/drawing/2014/main" id="{804C39D3-0C01-1B54-6C9D-0E36516EBD45}"/>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11" name="Title 10">
            <a:extLst>
              <a:ext uri="{FF2B5EF4-FFF2-40B4-BE49-F238E27FC236}">
                <a16:creationId xmlns:a16="http://schemas.microsoft.com/office/drawing/2014/main" id="{3873F0E4-2B01-993E-18C4-7E8190003E5C}"/>
              </a:ext>
            </a:extLst>
          </p:cNvPr>
          <p:cNvSpPr>
            <a:spLocks noGrp="1"/>
          </p:cNvSpPr>
          <p:nvPr>
            <p:ph type="title"/>
          </p:nvPr>
        </p:nvSpPr>
        <p:spPr/>
        <p:txBody>
          <a:bodyPr/>
          <a:lstStyle/>
          <a:p>
            <a:r>
              <a:rPr lang="en-IN" dirty="0"/>
              <a:t>Constraints in PostgreSQL</a:t>
            </a:r>
          </a:p>
        </p:txBody>
      </p:sp>
      <p:sp>
        <p:nvSpPr>
          <p:cNvPr id="2" name="Oval 1">
            <a:extLst>
              <a:ext uri="{FF2B5EF4-FFF2-40B4-BE49-F238E27FC236}">
                <a16:creationId xmlns:a16="http://schemas.microsoft.com/office/drawing/2014/main" id="{8BFCE882-8686-E11C-E85B-BF5706A730FC}"/>
              </a:ext>
            </a:extLst>
          </p:cNvPr>
          <p:cNvSpPr/>
          <p:nvPr/>
        </p:nvSpPr>
        <p:spPr bwMode="auto">
          <a:xfrm>
            <a:off x="3218939" y="990559"/>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1</a:t>
            </a:r>
            <a:endParaRPr lang="en-IN" sz="1633" dirty="0" err="1">
              <a:solidFill>
                <a:srgbClr val="FFFFFF"/>
              </a:solidFill>
            </a:endParaRPr>
          </a:p>
        </p:txBody>
      </p:sp>
      <p:sp>
        <p:nvSpPr>
          <p:cNvPr id="3" name="Oval 2">
            <a:extLst>
              <a:ext uri="{FF2B5EF4-FFF2-40B4-BE49-F238E27FC236}">
                <a16:creationId xmlns:a16="http://schemas.microsoft.com/office/drawing/2014/main" id="{BF3916E0-E524-3272-0223-4A6B2D1353BD}"/>
              </a:ext>
            </a:extLst>
          </p:cNvPr>
          <p:cNvSpPr/>
          <p:nvPr/>
        </p:nvSpPr>
        <p:spPr bwMode="auto">
          <a:xfrm>
            <a:off x="3218939" y="1861174"/>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2</a:t>
            </a:r>
            <a:endParaRPr lang="en-IN" sz="1633" dirty="0" err="1">
              <a:solidFill>
                <a:srgbClr val="FFFFFF"/>
              </a:solidFill>
            </a:endParaRPr>
          </a:p>
        </p:txBody>
      </p:sp>
      <p:sp>
        <p:nvSpPr>
          <p:cNvPr id="4" name="Oval 3">
            <a:extLst>
              <a:ext uri="{FF2B5EF4-FFF2-40B4-BE49-F238E27FC236}">
                <a16:creationId xmlns:a16="http://schemas.microsoft.com/office/drawing/2014/main" id="{F439AD6F-9DCB-3930-7BA1-580D5ED9C70D}"/>
              </a:ext>
            </a:extLst>
          </p:cNvPr>
          <p:cNvSpPr/>
          <p:nvPr/>
        </p:nvSpPr>
        <p:spPr bwMode="auto">
          <a:xfrm>
            <a:off x="3218937" y="2896792"/>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3</a:t>
            </a:r>
            <a:endParaRPr lang="en-IN" sz="1633" dirty="0" err="1">
              <a:solidFill>
                <a:srgbClr val="FFFFFF"/>
              </a:solidFill>
            </a:endParaRPr>
          </a:p>
        </p:txBody>
      </p:sp>
      <p:sp>
        <p:nvSpPr>
          <p:cNvPr id="8" name="TextBox 7">
            <a:extLst>
              <a:ext uri="{FF2B5EF4-FFF2-40B4-BE49-F238E27FC236}">
                <a16:creationId xmlns:a16="http://schemas.microsoft.com/office/drawing/2014/main" id="{8AC32C02-2634-55F1-56FE-41AE658D7E5D}"/>
              </a:ext>
            </a:extLst>
          </p:cNvPr>
          <p:cNvSpPr txBox="1"/>
          <p:nvPr/>
        </p:nvSpPr>
        <p:spPr bwMode="ltGray">
          <a:xfrm>
            <a:off x="5223935" y="1285423"/>
            <a:ext cx="3918506" cy="23192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907" dirty="0"/>
              <a:t>ALTER TABLE students ADD PRIMARY KEY (</a:t>
            </a:r>
            <a:r>
              <a:rPr lang="en-IN" sz="907" dirty="0" err="1"/>
              <a:t>student_id</a:t>
            </a:r>
            <a:r>
              <a:rPr lang="en-IN" sz="907" dirty="0"/>
              <a:t>);</a:t>
            </a:r>
          </a:p>
        </p:txBody>
      </p:sp>
      <p:sp>
        <p:nvSpPr>
          <p:cNvPr id="10" name="TextBox 9">
            <a:extLst>
              <a:ext uri="{FF2B5EF4-FFF2-40B4-BE49-F238E27FC236}">
                <a16:creationId xmlns:a16="http://schemas.microsoft.com/office/drawing/2014/main" id="{49E8DD87-584D-CE66-ECBC-4E787002D4A0}"/>
              </a:ext>
            </a:extLst>
          </p:cNvPr>
          <p:cNvSpPr txBox="1"/>
          <p:nvPr/>
        </p:nvSpPr>
        <p:spPr bwMode="ltGray">
          <a:xfrm>
            <a:off x="5223935" y="2141912"/>
            <a:ext cx="3918506" cy="371512"/>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907" dirty="0"/>
              <a:t>ALTER TABLE orders  ADD CONSTRAINT </a:t>
            </a:r>
            <a:r>
              <a:rPr lang="en-IN" sz="907" dirty="0" err="1"/>
              <a:t>fk_customer</a:t>
            </a:r>
            <a:r>
              <a:rPr lang="en-IN" sz="907" dirty="0"/>
              <a:t>  </a:t>
            </a:r>
          </a:p>
          <a:p>
            <a:r>
              <a:rPr lang="en-IN" sz="907" dirty="0"/>
              <a:t>FOREIGN KEY (</a:t>
            </a:r>
            <a:r>
              <a:rPr lang="en-IN" sz="907" dirty="0" err="1"/>
              <a:t>customer_id</a:t>
            </a:r>
            <a:r>
              <a:rPr lang="en-IN" sz="907" dirty="0"/>
              <a:t>) REFERENCES customers(</a:t>
            </a:r>
            <a:r>
              <a:rPr lang="en-IN" sz="907" dirty="0" err="1"/>
              <a:t>customer_id</a:t>
            </a:r>
            <a:r>
              <a:rPr lang="en-IN" sz="907" dirty="0"/>
              <a:t>);</a:t>
            </a:r>
          </a:p>
        </p:txBody>
      </p:sp>
      <p:sp>
        <p:nvSpPr>
          <p:cNvPr id="16" name="TextBox 15">
            <a:extLst>
              <a:ext uri="{FF2B5EF4-FFF2-40B4-BE49-F238E27FC236}">
                <a16:creationId xmlns:a16="http://schemas.microsoft.com/office/drawing/2014/main" id="{02FF70DC-3814-3B6E-9BA1-18B75EDF5075}"/>
              </a:ext>
            </a:extLst>
          </p:cNvPr>
          <p:cNvSpPr txBox="1"/>
          <p:nvPr/>
        </p:nvSpPr>
        <p:spPr bwMode="ltGray">
          <a:xfrm>
            <a:off x="5233291" y="2942516"/>
            <a:ext cx="3918505" cy="371512"/>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907" dirty="0"/>
              <a:t>ALTER TABLE employees  ADD CONSTRAINT </a:t>
            </a:r>
            <a:r>
              <a:rPr lang="en-IN" sz="907" dirty="0" err="1"/>
              <a:t>unique_email</a:t>
            </a:r>
            <a:r>
              <a:rPr lang="en-IN" sz="907" dirty="0"/>
              <a:t>  </a:t>
            </a:r>
          </a:p>
          <a:p>
            <a:r>
              <a:rPr lang="en-IN" sz="907" dirty="0"/>
              <a:t>UNIQUE (email);  </a:t>
            </a:r>
          </a:p>
        </p:txBody>
      </p:sp>
      <p:sp>
        <p:nvSpPr>
          <p:cNvPr id="18" name="TextBox 17">
            <a:extLst>
              <a:ext uri="{FF2B5EF4-FFF2-40B4-BE49-F238E27FC236}">
                <a16:creationId xmlns:a16="http://schemas.microsoft.com/office/drawing/2014/main" id="{53B5C401-6577-96F1-5C5E-D09DF2D45C8A}"/>
              </a:ext>
            </a:extLst>
          </p:cNvPr>
          <p:cNvSpPr txBox="1"/>
          <p:nvPr/>
        </p:nvSpPr>
        <p:spPr bwMode="ltGray">
          <a:xfrm>
            <a:off x="3615275" y="3856994"/>
            <a:ext cx="916484" cy="259943"/>
          </a:xfrm>
          <a:prstGeom prst="rect">
            <a:avLst/>
          </a:prstGeom>
          <a:noFill/>
          <a:ln w="6350">
            <a:noFill/>
            <a:miter lim="800000"/>
            <a:headEnd/>
            <a:tailEnd/>
          </a:ln>
        </p:spPr>
        <p:txBody>
          <a:bodyPr wrap="square">
            <a:spAutoFit/>
          </a:bodyPr>
          <a:lstStyle/>
          <a:p>
            <a:r>
              <a:rPr lang="en-US" sz="1089" dirty="0">
                <a:solidFill>
                  <a:schemeClr val="bg2">
                    <a:lumMod val="25000"/>
                  </a:schemeClr>
                </a:solidFill>
              </a:rPr>
              <a:t>NOT NULL</a:t>
            </a:r>
            <a:endParaRPr lang="en-IN" sz="1089" dirty="0">
              <a:solidFill>
                <a:schemeClr val="bg2">
                  <a:lumMod val="25000"/>
                </a:schemeClr>
              </a:solidFill>
            </a:endParaRPr>
          </a:p>
        </p:txBody>
      </p:sp>
      <p:sp>
        <p:nvSpPr>
          <p:cNvPr id="20" name="TextBox 19">
            <a:extLst>
              <a:ext uri="{FF2B5EF4-FFF2-40B4-BE49-F238E27FC236}">
                <a16:creationId xmlns:a16="http://schemas.microsoft.com/office/drawing/2014/main" id="{6AA9572C-A9B9-B958-D479-8D945109ACB9}"/>
              </a:ext>
            </a:extLst>
          </p:cNvPr>
          <p:cNvSpPr txBox="1"/>
          <p:nvPr/>
        </p:nvSpPr>
        <p:spPr bwMode="ltGray">
          <a:xfrm>
            <a:off x="3607334" y="4818453"/>
            <a:ext cx="2218374" cy="259943"/>
          </a:xfrm>
          <a:prstGeom prst="rect">
            <a:avLst/>
          </a:prstGeom>
          <a:noFill/>
          <a:ln w="6350">
            <a:noFill/>
            <a:miter lim="800000"/>
            <a:headEnd/>
            <a:tailEnd/>
          </a:ln>
        </p:spPr>
        <p:txBody>
          <a:bodyPr wrap="square">
            <a:spAutoFit/>
          </a:bodyPr>
          <a:lstStyle/>
          <a:p>
            <a:r>
              <a:rPr lang="en-US" sz="1089" dirty="0">
                <a:solidFill>
                  <a:schemeClr val="bg2">
                    <a:lumMod val="25000"/>
                  </a:schemeClr>
                </a:solidFill>
              </a:rPr>
              <a:t>CHECK(condition)</a:t>
            </a:r>
            <a:endParaRPr lang="en-IN" sz="1089" dirty="0">
              <a:solidFill>
                <a:schemeClr val="bg2">
                  <a:lumMod val="25000"/>
                </a:schemeClr>
              </a:solidFill>
            </a:endParaRPr>
          </a:p>
        </p:txBody>
      </p:sp>
      <p:sp>
        <p:nvSpPr>
          <p:cNvPr id="22" name="TextBox 21">
            <a:extLst>
              <a:ext uri="{FF2B5EF4-FFF2-40B4-BE49-F238E27FC236}">
                <a16:creationId xmlns:a16="http://schemas.microsoft.com/office/drawing/2014/main" id="{581EE288-CFD6-A0C9-697D-85737198BF39}"/>
              </a:ext>
            </a:extLst>
          </p:cNvPr>
          <p:cNvSpPr txBox="1"/>
          <p:nvPr/>
        </p:nvSpPr>
        <p:spPr bwMode="ltGray">
          <a:xfrm>
            <a:off x="5233291" y="3870436"/>
            <a:ext cx="3918505" cy="371512"/>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907" dirty="0"/>
              <a:t>ALTER TABLE products  </a:t>
            </a:r>
          </a:p>
          <a:p>
            <a:r>
              <a:rPr lang="en-IN" sz="907" dirty="0"/>
              <a:t>MODIFY COLUMN price DECIMAL(10,2) NOT NULL;  </a:t>
            </a:r>
          </a:p>
        </p:txBody>
      </p:sp>
      <p:sp>
        <p:nvSpPr>
          <p:cNvPr id="24" name="TextBox 23">
            <a:extLst>
              <a:ext uri="{FF2B5EF4-FFF2-40B4-BE49-F238E27FC236}">
                <a16:creationId xmlns:a16="http://schemas.microsoft.com/office/drawing/2014/main" id="{F33CD9D0-EDF6-F773-6724-6034078E77A3}"/>
              </a:ext>
            </a:extLst>
          </p:cNvPr>
          <p:cNvSpPr txBox="1"/>
          <p:nvPr/>
        </p:nvSpPr>
        <p:spPr bwMode="ltGray">
          <a:xfrm>
            <a:off x="5233291" y="4747235"/>
            <a:ext cx="3918505" cy="371512"/>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907" dirty="0"/>
              <a:t>ALTER TABLE students  ADD CONSTRAINT </a:t>
            </a:r>
            <a:r>
              <a:rPr lang="en-IN" sz="907" dirty="0" err="1"/>
              <a:t>check_age</a:t>
            </a:r>
            <a:r>
              <a:rPr lang="en-IN" sz="907" dirty="0"/>
              <a:t>  </a:t>
            </a:r>
          </a:p>
          <a:p>
            <a:r>
              <a:rPr lang="en-IN" sz="907" dirty="0"/>
              <a:t>CHECK (age &gt;= 18);</a:t>
            </a:r>
          </a:p>
        </p:txBody>
      </p:sp>
      <p:sp>
        <p:nvSpPr>
          <p:cNvPr id="25" name="Oval 24">
            <a:extLst>
              <a:ext uri="{FF2B5EF4-FFF2-40B4-BE49-F238E27FC236}">
                <a16:creationId xmlns:a16="http://schemas.microsoft.com/office/drawing/2014/main" id="{0E1B8E0C-56C6-5F00-7BBA-9A648186FA42}"/>
              </a:ext>
            </a:extLst>
          </p:cNvPr>
          <p:cNvSpPr/>
          <p:nvPr/>
        </p:nvSpPr>
        <p:spPr bwMode="auto">
          <a:xfrm>
            <a:off x="3218938" y="3856994"/>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4</a:t>
            </a:r>
            <a:endParaRPr lang="en-IN" sz="1633" dirty="0" err="1">
              <a:solidFill>
                <a:srgbClr val="FFFFFF"/>
              </a:solidFill>
            </a:endParaRPr>
          </a:p>
        </p:txBody>
      </p:sp>
      <p:sp>
        <p:nvSpPr>
          <p:cNvPr id="26" name="Oval 25">
            <a:extLst>
              <a:ext uri="{FF2B5EF4-FFF2-40B4-BE49-F238E27FC236}">
                <a16:creationId xmlns:a16="http://schemas.microsoft.com/office/drawing/2014/main" id="{78C35290-065E-FA7E-677A-AA88CAD9785E}"/>
              </a:ext>
            </a:extLst>
          </p:cNvPr>
          <p:cNvSpPr/>
          <p:nvPr/>
        </p:nvSpPr>
        <p:spPr bwMode="auto">
          <a:xfrm>
            <a:off x="3218939" y="4785253"/>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5</a:t>
            </a:r>
            <a:endParaRPr lang="en-IN" sz="1633" dirty="0" err="1">
              <a:solidFill>
                <a:srgbClr val="FFFFFF"/>
              </a:solidFill>
            </a:endParaRPr>
          </a:p>
        </p:txBody>
      </p:sp>
      <p:pic>
        <p:nvPicPr>
          <p:cNvPr id="7" name="Picture 6">
            <a:extLst>
              <a:ext uri="{FF2B5EF4-FFF2-40B4-BE49-F238E27FC236}">
                <a16:creationId xmlns:a16="http://schemas.microsoft.com/office/drawing/2014/main" id="{7EA2EE18-304F-55F9-398F-9C85C52C3603}"/>
              </a:ext>
            </a:extLst>
          </p:cNvPr>
          <p:cNvPicPr>
            <a:picLocks noChangeAspect="1"/>
          </p:cNvPicPr>
          <p:nvPr/>
        </p:nvPicPr>
        <p:blipFill>
          <a:blip r:embed="rId2"/>
          <a:stretch>
            <a:fillRect/>
          </a:stretch>
        </p:blipFill>
        <p:spPr>
          <a:xfrm>
            <a:off x="1281179" y="5554194"/>
            <a:ext cx="7772400" cy="1078369"/>
          </a:xfrm>
          <a:prstGeom prst="rect">
            <a:avLst/>
          </a:prstGeom>
        </p:spPr>
      </p:pic>
    </p:spTree>
    <p:extLst>
      <p:ext uri="{BB962C8B-B14F-4D97-AF65-F5344CB8AC3E}">
        <p14:creationId xmlns:p14="http://schemas.microsoft.com/office/powerpoint/2010/main" val="1959974983"/>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A29F215-D1BD-7B49-FBDC-8D04B2BE7CE9}"/>
              </a:ext>
            </a:extLst>
          </p:cNvPr>
          <p:cNvSpPr>
            <a:spLocks noGrp="1"/>
          </p:cNvSpPr>
          <p:nvPr>
            <p:ph sz="quarter" idx="10"/>
          </p:nvPr>
        </p:nvSpPr>
        <p:spPr>
          <a:xfrm>
            <a:off x="1850106" y="3282809"/>
            <a:ext cx="4163965" cy="2922803"/>
          </a:xfrm>
        </p:spPr>
        <p:txBody>
          <a:bodyPr/>
          <a:lstStyle/>
          <a:p>
            <a:r>
              <a:rPr lang="en-US" b="1" dirty="0">
                <a:solidFill>
                  <a:schemeClr val="bg2">
                    <a:lumMod val="25000"/>
                  </a:schemeClr>
                </a:solidFill>
              </a:rPr>
              <a:t>Primary Key </a:t>
            </a:r>
            <a:r>
              <a:rPr lang="en-US" dirty="0">
                <a:solidFill>
                  <a:schemeClr val="bg2">
                    <a:lumMod val="25000"/>
                  </a:schemeClr>
                </a:solidFill>
              </a:rPr>
              <a:t>(PK): Uniquely identifies each record in a table</a:t>
            </a:r>
          </a:p>
          <a:p>
            <a:endParaRPr lang="en-US" dirty="0">
              <a:solidFill>
                <a:schemeClr val="bg2">
                  <a:lumMod val="25000"/>
                </a:schemeClr>
              </a:solidFill>
            </a:endParaRPr>
          </a:p>
          <a:p>
            <a:r>
              <a:rPr lang="en-US" i="1" dirty="0">
                <a:solidFill>
                  <a:schemeClr val="bg2">
                    <a:lumMod val="25000"/>
                  </a:schemeClr>
                </a:solidFill>
              </a:rPr>
              <a:t>Example</a:t>
            </a:r>
            <a:r>
              <a:rPr lang="en-US" dirty="0">
                <a:solidFill>
                  <a:schemeClr val="bg2">
                    <a:lumMod val="25000"/>
                  </a:schemeClr>
                </a:solidFill>
              </a:rPr>
              <a:t>: </a:t>
            </a:r>
            <a:r>
              <a:rPr lang="en-US" dirty="0" err="1">
                <a:solidFill>
                  <a:schemeClr val="bg2">
                    <a:lumMod val="25000"/>
                  </a:schemeClr>
                </a:solidFill>
              </a:rPr>
              <a:t>student_id</a:t>
            </a:r>
            <a:r>
              <a:rPr lang="en-US" dirty="0">
                <a:solidFill>
                  <a:schemeClr val="bg2">
                    <a:lumMod val="25000"/>
                  </a:schemeClr>
                </a:solidFill>
              </a:rPr>
              <a:t> in the students table</a:t>
            </a:r>
            <a:endParaRPr lang="en-IN" dirty="0">
              <a:solidFill>
                <a:schemeClr val="bg2">
                  <a:lumMod val="25000"/>
                </a:schemeClr>
              </a:solidFill>
            </a:endParaRPr>
          </a:p>
        </p:txBody>
      </p:sp>
      <p:sp>
        <p:nvSpPr>
          <p:cNvPr id="9" name="Content Placeholder 8">
            <a:extLst>
              <a:ext uri="{FF2B5EF4-FFF2-40B4-BE49-F238E27FC236}">
                <a16:creationId xmlns:a16="http://schemas.microsoft.com/office/drawing/2014/main" id="{A75307B1-44E6-D2A0-0861-BD368DBD4BBA}"/>
              </a:ext>
            </a:extLst>
          </p:cNvPr>
          <p:cNvSpPr>
            <a:spLocks noGrp="1"/>
          </p:cNvSpPr>
          <p:nvPr>
            <p:ph sz="quarter" idx="11"/>
          </p:nvPr>
        </p:nvSpPr>
        <p:spPr>
          <a:xfrm>
            <a:off x="6178088" y="3282809"/>
            <a:ext cx="4163965" cy="2922803"/>
          </a:xfrm>
        </p:spPr>
        <p:txBody>
          <a:bodyPr>
            <a:normAutofit lnSpcReduction="10000"/>
          </a:bodyPr>
          <a:lstStyle/>
          <a:p>
            <a:r>
              <a:rPr lang="en-US" b="1" dirty="0">
                <a:solidFill>
                  <a:schemeClr val="bg2">
                    <a:lumMod val="25000"/>
                  </a:schemeClr>
                </a:solidFill>
              </a:rPr>
              <a:t>Foreign Key </a:t>
            </a:r>
            <a:r>
              <a:rPr lang="en-US" dirty="0">
                <a:solidFill>
                  <a:schemeClr val="bg2">
                    <a:lumMod val="25000"/>
                  </a:schemeClr>
                </a:solidFill>
              </a:rPr>
              <a:t>(FK): A field in one table that refers to the primary key in another table</a:t>
            </a:r>
          </a:p>
          <a:p>
            <a:br>
              <a:rPr lang="en-US" dirty="0">
                <a:solidFill>
                  <a:schemeClr val="bg2">
                    <a:lumMod val="25000"/>
                  </a:schemeClr>
                </a:solidFill>
              </a:rPr>
            </a:br>
            <a:r>
              <a:rPr lang="en-US" dirty="0">
                <a:solidFill>
                  <a:schemeClr val="bg2">
                    <a:lumMod val="25000"/>
                  </a:schemeClr>
                </a:solidFill>
              </a:rPr>
              <a:t>→ Used to establish relationships</a:t>
            </a:r>
            <a:endParaRPr lang="en-IN" dirty="0">
              <a:solidFill>
                <a:schemeClr val="bg2">
                  <a:lumMod val="25000"/>
                </a:schemeClr>
              </a:solidFill>
            </a:endParaRPr>
          </a:p>
        </p:txBody>
      </p:sp>
      <p:sp>
        <p:nvSpPr>
          <p:cNvPr id="5" name="Slide Number Placeholder 4">
            <a:extLst>
              <a:ext uri="{FF2B5EF4-FFF2-40B4-BE49-F238E27FC236}">
                <a16:creationId xmlns:a16="http://schemas.microsoft.com/office/drawing/2014/main" id="{09858D78-006E-0C20-38B0-12A2B5747E5E}"/>
              </a:ext>
            </a:extLst>
          </p:cNvPr>
          <p:cNvSpPr>
            <a:spLocks noGrp="1"/>
          </p:cNvSpPr>
          <p:nvPr>
            <p:ph type="sldNum" sz="quarter" idx="4"/>
          </p:nvPr>
        </p:nvSpPr>
        <p:spPr/>
        <p:txBody>
          <a:bodyPr/>
          <a:lstStyle/>
          <a:p>
            <a:fld id="{D71DA9FD-6EF8-4CC5-AF9B-B6159B5B937C}" type="slidenum">
              <a:rPr lang="en-GB" noProof="1" smtClean="0"/>
              <a:pPr/>
              <a:t>35</a:t>
            </a:fld>
            <a:endParaRPr lang="en-GB" noProof="1"/>
          </a:p>
        </p:txBody>
      </p:sp>
      <p:sp>
        <p:nvSpPr>
          <p:cNvPr id="6" name="Footer Placeholder 5">
            <a:extLst>
              <a:ext uri="{FF2B5EF4-FFF2-40B4-BE49-F238E27FC236}">
                <a16:creationId xmlns:a16="http://schemas.microsoft.com/office/drawing/2014/main" id="{592D0FFB-5D07-2DA1-3C5E-B56500C53457}"/>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7" name="Title 6">
            <a:extLst>
              <a:ext uri="{FF2B5EF4-FFF2-40B4-BE49-F238E27FC236}">
                <a16:creationId xmlns:a16="http://schemas.microsoft.com/office/drawing/2014/main" id="{E015C063-233A-B211-E87B-6E93A5F2A535}"/>
              </a:ext>
            </a:extLst>
          </p:cNvPr>
          <p:cNvSpPr>
            <a:spLocks noGrp="1"/>
          </p:cNvSpPr>
          <p:nvPr>
            <p:ph type="title"/>
          </p:nvPr>
        </p:nvSpPr>
        <p:spPr/>
        <p:txBody>
          <a:bodyPr/>
          <a:lstStyle/>
          <a:p>
            <a:r>
              <a:rPr lang="en-IN" dirty="0"/>
              <a:t>Entity Relationship Mapping</a:t>
            </a:r>
          </a:p>
        </p:txBody>
      </p:sp>
      <p:pic>
        <p:nvPicPr>
          <p:cNvPr id="12" name="Picture 11">
            <a:extLst>
              <a:ext uri="{FF2B5EF4-FFF2-40B4-BE49-F238E27FC236}">
                <a16:creationId xmlns:a16="http://schemas.microsoft.com/office/drawing/2014/main" id="{EC5193A2-EB8B-B305-9468-B1951A6AD03D}"/>
              </a:ext>
            </a:extLst>
          </p:cNvPr>
          <p:cNvPicPr>
            <a:picLocks noChangeAspect="1"/>
          </p:cNvPicPr>
          <p:nvPr/>
        </p:nvPicPr>
        <p:blipFill>
          <a:blip r:embed="rId2">
            <a:duotone>
              <a:schemeClr val="accent1">
                <a:shade val="45000"/>
                <a:satMod val="135000"/>
              </a:schemeClr>
              <a:prstClr val="white"/>
            </a:duotone>
          </a:blip>
          <a:stretch>
            <a:fillRect/>
          </a:stretch>
        </p:blipFill>
        <p:spPr>
          <a:xfrm>
            <a:off x="7606900" y="1727584"/>
            <a:ext cx="1306342" cy="1306342"/>
          </a:xfrm>
          <a:prstGeom prst="rect">
            <a:avLst/>
          </a:prstGeom>
        </p:spPr>
      </p:pic>
      <p:pic>
        <p:nvPicPr>
          <p:cNvPr id="9223" name="Picture 7" descr="Key ">
            <a:extLst>
              <a:ext uri="{FF2B5EF4-FFF2-40B4-BE49-F238E27FC236}">
                <a16:creationId xmlns:a16="http://schemas.microsoft.com/office/drawing/2014/main" id="{FD6D977E-2F11-F1EA-6D2D-A93285C54F16}"/>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82416" y="1739825"/>
            <a:ext cx="1306342" cy="1306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94319"/>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DA5DA-6783-A3AB-47F4-E6E844AB94C0}"/>
              </a:ext>
            </a:extLst>
          </p:cNvPr>
          <p:cNvSpPr>
            <a:spLocks noGrp="1"/>
          </p:cNvSpPr>
          <p:nvPr>
            <p:ph type="sldNum" sz="quarter" idx="4"/>
          </p:nvPr>
        </p:nvSpPr>
        <p:spPr/>
        <p:txBody>
          <a:bodyPr/>
          <a:lstStyle/>
          <a:p>
            <a:fld id="{D71DA9FD-6EF8-4CC5-AF9B-B6159B5B937C}" type="slidenum">
              <a:rPr lang="en-GB" noProof="1" smtClean="0"/>
              <a:pPr/>
              <a:t>36</a:t>
            </a:fld>
            <a:endParaRPr lang="en-GB" noProof="1"/>
          </a:p>
        </p:txBody>
      </p:sp>
      <p:sp>
        <p:nvSpPr>
          <p:cNvPr id="5" name="Footer Placeholder 4">
            <a:extLst>
              <a:ext uri="{FF2B5EF4-FFF2-40B4-BE49-F238E27FC236}">
                <a16:creationId xmlns:a16="http://schemas.microsoft.com/office/drawing/2014/main" id="{1D2BAFD6-283F-1298-F906-82A93ABDA72E}"/>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7" name="Title 6">
            <a:extLst>
              <a:ext uri="{FF2B5EF4-FFF2-40B4-BE49-F238E27FC236}">
                <a16:creationId xmlns:a16="http://schemas.microsoft.com/office/drawing/2014/main" id="{7EE13314-A853-7D6D-9E99-DEAD66EB6033}"/>
              </a:ext>
            </a:extLst>
          </p:cNvPr>
          <p:cNvSpPr>
            <a:spLocks noGrp="1"/>
          </p:cNvSpPr>
          <p:nvPr>
            <p:ph type="title"/>
          </p:nvPr>
        </p:nvSpPr>
        <p:spPr/>
        <p:txBody>
          <a:bodyPr/>
          <a:lstStyle/>
          <a:p>
            <a:r>
              <a:rPr lang="en-IN" dirty="0"/>
              <a:t>Types of Relationships</a:t>
            </a:r>
          </a:p>
        </p:txBody>
      </p:sp>
      <p:graphicFrame>
        <p:nvGraphicFramePr>
          <p:cNvPr id="8" name="Table 7">
            <a:extLst>
              <a:ext uri="{FF2B5EF4-FFF2-40B4-BE49-F238E27FC236}">
                <a16:creationId xmlns:a16="http://schemas.microsoft.com/office/drawing/2014/main" id="{4CAC1D4E-4F7E-4B27-4E7D-1CCBA8E4B144}"/>
              </a:ext>
            </a:extLst>
          </p:cNvPr>
          <p:cNvGraphicFramePr>
            <a:graphicFrameLocks noGrp="1"/>
          </p:cNvGraphicFramePr>
          <p:nvPr/>
        </p:nvGraphicFramePr>
        <p:xfrm>
          <a:off x="2650026" y="2081707"/>
          <a:ext cx="6891949" cy="2182752"/>
        </p:xfrm>
        <a:graphic>
          <a:graphicData uri="http://schemas.openxmlformats.org/drawingml/2006/table">
            <a:tbl>
              <a:tblPr>
                <a:tableStyleId>{616DA210-FB5B-4158-B5E0-FEB733F419BA}</a:tableStyleId>
              </a:tblPr>
              <a:tblGrid>
                <a:gridCol w="1362076">
                  <a:extLst>
                    <a:ext uri="{9D8B030D-6E8A-4147-A177-3AD203B41FA5}">
                      <a16:colId xmlns:a16="http://schemas.microsoft.com/office/drawing/2014/main" val="3592253880"/>
                    </a:ext>
                  </a:extLst>
                </a:gridCol>
                <a:gridCol w="3521078">
                  <a:extLst>
                    <a:ext uri="{9D8B030D-6E8A-4147-A177-3AD203B41FA5}">
                      <a16:colId xmlns:a16="http://schemas.microsoft.com/office/drawing/2014/main" val="3745242650"/>
                    </a:ext>
                  </a:extLst>
                </a:gridCol>
                <a:gridCol w="2008795">
                  <a:extLst>
                    <a:ext uri="{9D8B030D-6E8A-4147-A177-3AD203B41FA5}">
                      <a16:colId xmlns:a16="http://schemas.microsoft.com/office/drawing/2014/main" val="2847455535"/>
                    </a:ext>
                  </a:extLst>
                </a:gridCol>
              </a:tblGrid>
              <a:tr h="363792">
                <a:tc>
                  <a:txBody>
                    <a:bodyPr/>
                    <a:lstStyle/>
                    <a:p>
                      <a:r>
                        <a:rPr lang="en-IN" sz="1100" b="0">
                          <a:solidFill>
                            <a:schemeClr val="bg2">
                              <a:lumMod val="25000"/>
                            </a:schemeClr>
                          </a:solidFill>
                        </a:rPr>
                        <a:t>Relationship Type</a:t>
                      </a:r>
                    </a:p>
                  </a:txBody>
                  <a:tcPr marL="82953" marR="82953" marT="41476" marB="41476" anchor="ctr"/>
                </a:tc>
                <a:tc>
                  <a:txBody>
                    <a:bodyPr/>
                    <a:lstStyle/>
                    <a:p>
                      <a:r>
                        <a:rPr lang="en-IN" sz="1100" b="0">
                          <a:solidFill>
                            <a:schemeClr val="bg2">
                              <a:lumMod val="25000"/>
                            </a:schemeClr>
                          </a:solidFill>
                        </a:rPr>
                        <a:t>Description</a:t>
                      </a:r>
                    </a:p>
                  </a:txBody>
                  <a:tcPr marL="82953" marR="82953" marT="41476" marB="41476" anchor="ctr"/>
                </a:tc>
                <a:tc>
                  <a:txBody>
                    <a:bodyPr/>
                    <a:lstStyle/>
                    <a:p>
                      <a:r>
                        <a:rPr lang="en-IN" sz="1100" b="0">
                          <a:solidFill>
                            <a:schemeClr val="bg2">
                              <a:lumMod val="25000"/>
                            </a:schemeClr>
                          </a:solidFill>
                        </a:rPr>
                        <a:t>Example</a:t>
                      </a:r>
                    </a:p>
                  </a:txBody>
                  <a:tcPr marL="82953" marR="82953" marT="41476" marB="41476" anchor="ctr"/>
                </a:tc>
                <a:extLst>
                  <a:ext uri="{0D108BD9-81ED-4DB2-BD59-A6C34878D82A}">
                    <a16:rowId xmlns:a16="http://schemas.microsoft.com/office/drawing/2014/main" val="3515232548"/>
                  </a:ext>
                </a:extLst>
              </a:tr>
              <a:tr h="606320">
                <a:tc>
                  <a:txBody>
                    <a:bodyPr/>
                    <a:lstStyle/>
                    <a:p>
                      <a:r>
                        <a:rPr lang="en-IN" sz="1100" b="0" dirty="0">
                          <a:solidFill>
                            <a:schemeClr val="bg2">
                              <a:lumMod val="25000"/>
                            </a:schemeClr>
                          </a:solidFill>
                        </a:rPr>
                        <a:t>One-to-One</a:t>
                      </a:r>
                    </a:p>
                  </a:txBody>
                  <a:tcPr marL="82953" marR="82953" marT="41476" marB="41476" anchor="ctr"/>
                </a:tc>
                <a:tc>
                  <a:txBody>
                    <a:bodyPr/>
                    <a:lstStyle/>
                    <a:p>
                      <a:r>
                        <a:rPr lang="en-US" sz="1100" b="0" dirty="0">
                          <a:solidFill>
                            <a:schemeClr val="bg2">
                              <a:lumMod val="25000"/>
                            </a:schemeClr>
                          </a:solidFill>
                        </a:rPr>
                        <a:t>One record in Table A is related to one in Table B</a:t>
                      </a:r>
                    </a:p>
                  </a:txBody>
                  <a:tcPr marL="82953" marR="82953" marT="41476" marB="41476" anchor="ctr"/>
                </a:tc>
                <a:tc>
                  <a:txBody>
                    <a:bodyPr/>
                    <a:lstStyle/>
                    <a:p>
                      <a:r>
                        <a:rPr lang="en-IN" sz="1100" b="0" dirty="0">
                          <a:solidFill>
                            <a:schemeClr val="bg2">
                              <a:lumMod val="25000"/>
                            </a:schemeClr>
                          </a:solidFill>
                        </a:rPr>
                        <a:t>Employee ↔ </a:t>
                      </a:r>
                      <a:r>
                        <a:rPr lang="en-IN" sz="1100" b="0" dirty="0" err="1">
                          <a:solidFill>
                            <a:schemeClr val="bg2">
                              <a:lumMod val="25000"/>
                            </a:schemeClr>
                          </a:solidFill>
                        </a:rPr>
                        <a:t>ParkingSpot</a:t>
                      </a:r>
                      <a:endParaRPr lang="en-IN" sz="1100" b="0" dirty="0">
                        <a:solidFill>
                          <a:schemeClr val="bg2">
                            <a:lumMod val="25000"/>
                          </a:schemeClr>
                        </a:solidFill>
                      </a:endParaRPr>
                    </a:p>
                  </a:txBody>
                  <a:tcPr marL="82953" marR="82953" marT="41476" marB="41476" anchor="ctr"/>
                </a:tc>
                <a:extLst>
                  <a:ext uri="{0D108BD9-81ED-4DB2-BD59-A6C34878D82A}">
                    <a16:rowId xmlns:a16="http://schemas.microsoft.com/office/drawing/2014/main" val="4064358196"/>
                  </a:ext>
                </a:extLst>
              </a:tr>
              <a:tr h="606320">
                <a:tc>
                  <a:txBody>
                    <a:bodyPr/>
                    <a:lstStyle/>
                    <a:p>
                      <a:r>
                        <a:rPr lang="en-IN" sz="1100" b="0">
                          <a:solidFill>
                            <a:schemeClr val="bg2">
                              <a:lumMod val="25000"/>
                            </a:schemeClr>
                          </a:solidFill>
                        </a:rPr>
                        <a:t>One-to-Many</a:t>
                      </a:r>
                    </a:p>
                  </a:txBody>
                  <a:tcPr marL="82953" marR="82953" marT="41476" marB="41476" anchor="ctr"/>
                </a:tc>
                <a:tc>
                  <a:txBody>
                    <a:bodyPr/>
                    <a:lstStyle/>
                    <a:p>
                      <a:r>
                        <a:rPr lang="en-US" sz="1100" b="0">
                          <a:solidFill>
                            <a:schemeClr val="bg2">
                              <a:lumMod val="25000"/>
                            </a:schemeClr>
                          </a:solidFill>
                        </a:rPr>
                        <a:t>One record in Table A is related to many in Table B</a:t>
                      </a:r>
                    </a:p>
                  </a:txBody>
                  <a:tcPr marL="82953" marR="82953" marT="41476" marB="41476" anchor="ctr"/>
                </a:tc>
                <a:tc>
                  <a:txBody>
                    <a:bodyPr/>
                    <a:lstStyle/>
                    <a:p>
                      <a:r>
                        <a:rPr lang="en-IN" sz="1100" b="0">
                          <a:solidFill>
                            <a:schemeClr val="bg2">
                              <a:lumMod val="25000"/>
                            </a:schemeClr>
                          </a:solidFill>
                        </a:rPr>
                        <a:t>Department → Employees</a:t>
                      </a:r>
                    </a:p>
                  </a:txBody>
                  <a:tcPr marL="82953" marR="82953" marT="41476" marB="41476" anchor="ctr"/>
                </a:tc>
                <a:extLst>
                  <a:ext uri="{0D108BD9-81ED-4DB2-BD59-A6C34878D82A}">
                    <a16:rowId xmlns:a16="http://schemas.microsoft.com/office/drawing/2014/main" val="2625091881"/>
                  </a:ext>
                </a:extLst>
              </a:tr>
              <a:tr h="606320">
                <a:tc>
                  <a:txBody>
                    <a:bodyPr/>
                    <a:lstStyle/>
                    <a:p>
                      <a:r>
                        <a:rPr lang="en-IN" sz="1100" b="0" dirty="0">
                          <a:solidFill>
                            <a:schemeClr val="bg2">
                              <a:lumMod val="25000"/>
                            </a:schemeClr>
                          </a:solidFill>
                        </a:rPr>
                        <a:t>Many-to-Many</a:t>
                      </a:r>
                    </a:p>
                  </a:txBody>
                  <a:tcPr marL="82953" marR="82953" marT="41476" marB="41476" anchor="ctr"/>
                </a:tc>
                <a:tc>
                  <a:txBody>
                    <a:bodyPr/>
                    <a:lstStyle/>
                    <a:p>
                      <a:r>
                        <a:rPr lang="en-US" sz="1100" b="0">
                          <a:solidFill>
                            <a:schemeClr val="bg2">
                              <a:lumMod val="25000"/>
                            </a:schemeClr>
                          </a:solidFill>
                        </a:rPr>
                        <a:t>Many records in Table A relate to many in Table B</a:t>
                      </a:r>
                    </a:p>
                  </a:txBody>
                  <a:tcPr marL="82953" marR="82953" marT="41476" marB="41476" anchor="ctr"/>
                </a:tc>
                <a:tc>
                  <a:txBody>
                    <a:bodyPr/>
                    <a:lstStyle/>
                    <a:p>
                      <a:r>
                        <a:rPr lang="en-IN" sz="1100" b="0" dirty="0">
                          <a:solidFill>
                            <a:schemeClr val="bg2">
                              <a:lumMod val="25000"/>
                            </a:schemeClr>
                          </a:solidFill>
                        </a:rPr>
                        <a:t>Students ↔ Courses</a:t>
                      </a:r>
                    </a:p>
                  </a:txBody>
                  <a:tcPr marL="82953" marR="82953" marT="41476" marB="41476" anchor="ctr"/>
                </a:tc>
                <a:extLst>
                  <a:ext uri="{0D108BD9-81ED-4DB2-BD59-A6C34878D82A}">
                    <a16:rowId xmlns:a16="http://schemas.microsoft.com/office/drawing/2014/main" val="2877354460"/>
                  </a:ext>
                </a:extLst>
              </a:tr>
            </a:tbl>
          </a:graphicData>
        </a:graphic>
      </p:graphicFrame>
    </p:spTree>
    <p:extLst>
      <p:ext uri="{BB962C8B-B14F-4D97-AF65-F5344CB8AC3E}">
        <p14:creationId xmlns:p14="http://schemas.microsoft.com/office/powerpoint/2010/main" val="1021598074"/>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C6CD1F0-5D29-D738-4151-BC4A2FD96CA0}"/>
              </a:ext>
            </a:extLst>
          </p:cNvPr>
          <p:cNvSpPr>
            <a:spLocks noGrp="1"/>
          </p:cNvSpPr>
          <p:nvPr>
            <p:ph type="body" sz="quarter" idx="11"/>
          </p:nvPr>
        </p:nvSpPr>
        <p:spPr/>
        <p:txBody>
          <a:bodyPr/>
          <a:lstStyle/>
          <a:p>
            <a:r>
              <a:rPr lang="en-IN" dirty="0"/>
              <a:t>SQL Fundamentals</a:t>
            </a:r>
          </a:p>
        </p:txBody>
      </p:sp>
      <p:sp>
        <p:nvSpPr>
          <p:cNvPr id="2" name="Slide Number Placeholder 1">
            <a:extLst>
              <a:ext uri="{FF2B5EF4-FFF2-40B4-BE49-F238E27FC236}">
                <a16:creationId xmlns:a16="http://schemas.microsoft.com/office/drawing/2014/main" id="{57022399-D12B-A63A-02CF-44A3FDD19B23}"/>
              </a:ext>
            </a:extLst>
          </p:cNvPr>
          <p:cNvSpPr>
            <a:spLocks noGrp="1"/>
          </p:cNvSpPr>
          <p:nvPr>
            <p:ph type="sldNum" sz="quarter" idx="4294967295"/>
          </p:nvPr>
        </p:nvSpPr>
        <p:spPr>
          <a:xfrm>
            <a:off x="10343007" y="6532526"/>
            <a:ext cx="325474" cy="162738"/>
          </a:xfrm>
          <a:prstGeom prst="rect">
            <a:avLst/>
          </a:prstGeom>
        </p:spPr>
        <p:txBody>
          <a:bodyPr/>
          <a:lstStyle/>
          <a:p>
            <a:fld id="{D71DA9FD-6EF8-4CC5-AF9B-B6159B5B937C}" type="slidenum">
              <a:rPr lang="en-GB" noProof="1" smtClean="0"/>
              <a:pPr/>
              <a:t>37</a:t>
            </a:fld>
            <a:endParaRPr lang="en-GB" noProof="1"/>
          </a:p>
        </p:txBody>
      </p:sp>
    </p:spTree>
    <p:extLst>
      <p:ext uri="{BB962C8B-B14F-4D97-AF65-F5344CB8AC3E}">
        <p14:creationId xmlns:p14="http://schemas.microsoft.com/office/powerpoint/2010/main" val="3922625249"/>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D90758-7F02-D17C-4B3C-E1CA0B2AB291}"/>
              </a:ext>
            </a:extLst>
          </p:cNvPr>
          <p:cNvSpPr>
            <a:spLocks noGrp="1"/>
          </p:cNvSpPr>
          <p:nvPr>
            <p:ph sz="quarter" idx="10"/>
          </p:nvPr>
        </p:nvSpPr>
        <p:spPr>
          <a:xfrm>
            <a:off x="1850105" y="979757"/>
            <a:ext cx="2815028" cy="5225367"/>
          </a:xfrm>
        </p:spPr>
        <p:txBody>
          <a:bodyPr/>
          <a:lstStyle/>
          <a:p>
            <a:r>
              <a:rPr lang="en-US" sz="1089" dirty="0">
                <a:solidFill>
                  <a:schemeClr val="bg2">
                    <a:lumMod val="25000"/>
                  </a:schemeClr>
                </a:solidFill>
              </a:rPr>
              <a:t>The SELECT statement is used to query data from a table.</a:t>
            </a:r>
          </a:p>
          <a:p>
            <a:endParaRPr lang="en-US" dirty="0">
              <a:solidFill>
                <a:schemeClr val="bg2">
                  <a:lumMod val="25000"/>
                </a:schemeClr>
              </a:solidFill>
            </a:endParaRPr>
          </a:p>
          <a:p>
            <a:r>
              <a:rPr lang="en-US" sz="1089" dirty="0">
                <a:solidFill>
                  <a:schemeClr val="bg2">
                    <a:lumMod val="25000"/>
                  </a:schemeClr>
                </a:solidFill>
              </a:rPr>
              <a:t>You can choose to select all columns or specific ones</a:t>
            </a:r>
            <a:endParaRPr lang="en-IN" sz="1089" dirty="0">
              <a:solidFill>
                <a:schemeClr val="bg2">
                  <a:lumMod val="25000"/>
                </a:schemeClr>
              </a:solidFill>
            </a:endParaRPr>
          </a:p>
        </p:txBody>
      </p:sp>
      <p:sp>
        <p:nvSpPr>
          <p:cNvPr id="3" name="Content Placeholder 2">
            <a:extLst>
              <a:ext uri="{FF2B5EF4-FFF2-40B4-BE49-F238E27FC236}">
                <a16:creationId xmlns:a16="http://schemas.microsoft.com/office/drawing/2014/main" id="{A5A10172-B714-3891-9060-89B82517881A}"/>
              </a:ext>
            </a:extLst>
          </p:cNvPr>
          <p:cNvSpPr>
            <a:spLocks noGrp="1"/>
          </p:cNvSpPr>
          <p:nvPr>
            <p:ph sz="quarter" idx="11"/>
          </p:nvPr>
        </p:nvSpPr>
        <p:spPr/>
        <p:txBody>
          <a:bodyPr/>
          <a:lstStyle/>
          <a:p>
            <a:endParaRPr lang="en-US" dirty="0"/>
          </a:p>
          <a:p>
            <a:endParaRPr lang="en-IN" dirty="0"/>
          </a:p>
          <a:p>
            <a:endParaRPr lang="en-IN" dirty="0"/>
          </a:p>
        </p:txBody>
      </p:sp>
      <p:sp>
        <p:nvSpPr>
          <p:cNvPr id="5" name="Slide Number Placeholder 4">
            <a:extLst>
              <a:ext uri="{FF2B5EF4-FFF2-40B4-BE49-F238E27FC236}">
                <a16:creationId xmlns:a16="http://schemas.microsoft.com/office/drawing/2014/main" id="{F86ABB66-CD5D-00A5-7C3C-C429306A2375}"/>
              </a:ext>
            </a:extLst>
          </p:cNvPr>
          <p:cNvSpPr>
            <a:spLocks noGrp="1"/>
          </p:cNvSpPr>
          <p:nvPr>
            <p:ph type="sldNum" sz="quarter" idx="4"/>
          </p:nvPr>
        </p:nvSpPr>
        <p:spPr/>
        <p:txBody>
          <a:bodyPr/>
          <a:lstStyle/>
          <a:p>
            <a:fld id="{D71DA9FD-6EF8-4CC5-AF9B-B6159B5B937C}" type="slidenum">
              <a:rPr lang="en-GB" noProof="1" smtClean="0"/>
              <a:pPr/>
              <a:t>38</a:t>
            </a:fld>
            <a:endParaRPr lang="en-GB" noProof="1"/>
          </a:p>
        </p:txBody>
      </p:sp>
      <p:sp>
        <p:nvSpPr>
          <p:cNvPr id="6" name="Footer Placeholder 5">
            <a:extLst>
              <a:ext uri="{FF2B5EF4-FFF2-40B4-BE49-F238E27FC236}">
                <a16:creationId xmlns:a16="http://schemas.microsoft.com/office/drawing/2014/main" id="{88F222AE-68B7-7A7F-0965-AA098ED36498}"/>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7" name="Title 6">
            <a:extLst>
              <a:ext uri="{FF2B5EF4-FFF2-40B4-BE49-F238E27FC236}">
                <a16:creationId xmlns:a16="http://schemas.microsoft.com/office/drawing/2014/main" id="{85C3404C-FAC3-034D-FD8D-A5BA3EB031D8}"/>
              </a:ext>
            </a:extLst>
          </p:cNvPr>
          <p:cNvSpPr>
            <a:spLocks noGrp="1"/>
          </p:cNvSpPr>
          <p:nvPr>
            <p:ph type="title"/>
          </p:nvPr>
        </p:nvSpPr>
        <p:spPr/>
        <p:txBody>
          <a:bodyPr/>
          <a:lstStyle/>
          <a:p>
            <a:r>
              <a:rPr lang="en-IN" dirty="0"/>
              <a:t>What is SELECT?</a:t>
            </a:r>
          </a:p>
        </p:txBody>
      </p:sp>
      <p:sp>
        <p:nvSpPr>
          <p:cNvPr id="13" name="TextBox 12">
            <a:extLst>
              <a:ext uri="{FF2B5EF4-FFF2-40B4-BE49-F238E27FC236}">
                <a16:creationId xmlns:a16="http://schemas.microsoft.com/office/drawing/2014/main" id="{0AC4BE41-FC19-35BB-E033-5A9AE5CDAEC8}"/>
              </a:ext>
            </a:extLst>
          </p:cNvPr>
          <p:cNvSpPr txBox="1"/>
          <p:nvPr/>
        </p:nvSpPr>
        <p:spPr bwMode="ltGray">
          <a:xfrm>
            <a:off x="1850106" y="2083656"/>
            <a:ext cx="3273985"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SELECT column1, column2 FROM </a:t>
            </a:r>
            <a:r>
              <a:rPr lang="en-IN" sz="1089" dirty="0" err="1"/>
              <a:t>table_name</a:t>
            </a:r>
            <a:r>
              <a:rPr lang="en-IN" sz="1089" dirty="0"/>
              <a:t>;</a:t>
            </a:r>
          </a:p>
        </p:txBody>
      </p:sp>
      <p:sp>
        <p:nvSpPr>
          <p:cNvPr id="15" name="TextBox 14">
            <a:extLst>
              <a:ext uri="{FF2B5EF4-FFF2-40B4-BE49-F238E27FC236}">
                <a16:creationId xmlns:a16="http://schemas.microsoft.com/office/drawing/2014/main" id="{4BDED47C-2901-A09E-6731-5BB740013E59}"/>
              </a:ext>
            </a:extLst>
          </p:cNvPr>
          <p:cNvSpPr txBox="1"/>
          <p:nvPr/>
        </p:nvSpPr>
        <p:spPr bwMode="ltGray">
          <a:xfrm>
            <a:off x="5995773" y="1556343"/>
            <a:ext cx="4020319" cy="259943"/>
          </a:xfrm>
          <a:prstGeom prst="rect">
            <a:avLst/>
          </a:prstGeom>
          <a:noFill/>
          <a:ln w="6350">
            <a:noFill/>
            <a:miter lim="800000"/>
            <a:headEnd/>
            <a:tailEnd/>
          </a:ln>
        </p:spPr>
        <p:txBody>
          <a:bodyPr wrap="square">
            <a:spAutoFit/>
          </a:bodyPr>
          <a:lstStyle/>
          <a:p>
            <a:r>
              <a:rPr lang="en-US" sz="1089" dirty="0">
                <a:solidFill>
                  <a:schemeClr val="bg2">
                    <a:lumMod val="25000"/>
                  </a:schemeClr>
                </a:solidFill>
              </a:rPr>
              <a:t>Using WHERE to Filter Rows</a:t>
            </a:r>
            <a:endParaRPr lang="en-IN" sz="1089" dirty="0">
              <a:solidFill>
                <a:schemeClr val="bg2">
                  <a:lumMod val="25000"/>
                </a:schemeClr>
              </a:solidFill>
            </a:endParaRPr>
          </a:p>
        </p:txBody>
      </p:sp>
      <p:sp>
        <p:nvSpPr>
          <p:cNvPr id="17" name="TextBox 16">
            <a:extLst>
              <a:ext uri="{FF2B5EF4-FFF2-40B4-BE49-F238E27FC236}">
                <a16:creationId xmlns:a16="http://schemas.microsoft.com/office/drawing/2014/main" id="{E10CF79D-C241-E11D-6D3C-00329DACEB14}"/>
              </a:ext>
            </a:extLst>
          </p:cNvPr>
          <p:cNvSpPr txBox="1"/>
          <p:nvPr/>
        </p:nvSpPr>
        <p:spPr bwMode="ltGray">
          <a:xfrm>
            <a:off x="5995774" y="1920928"/>
            <a:ext cx="4020319" cy="42755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SELECT name FROM students</a:t>
            </a:r>
          </a:p>
          <a:p>
            <a:r>
              <a:rPr lang="en-IN" sz="1089" dirty="0"/>
              <a:t>WHERE age &gt; 18;</a:t>
            </a:r>
          </a:p>
        </p:txBody>
      </p:sp>
      <p:sp>
        <p:nvSpPr>
          <p:cNvPr id="19" name="TextBox 18">
            <a:extLst>
              <a:ext uri="{FF2B5EF4-FFF2-40B4-BE49-F238E27FC236}">
                <a16:creationId xmlns:a16="http://schemas.microsoft.com/office/drawing/2014/main" id="{6DCD74D1-A7B0-8765-73D2-99C3C3EABC61}"/>
              </a:ext>
            </a:extLst>
          </p:cNvPr>
          <p:cNvSpPr txBox="1"/>
          <p:nvPr/>
        </p:nvSpPr>
        <p:spPr bwMode="ltGray">
          <a:xfrm>
            <a:off x="1832002" y="3162557"/>
            <a:ext cx="3292089" cy="259943"/>
          </a:xfrm>
          <a:prstGeom prst="rect">
            <a:avLst/>
          </a:prstGeom>
          <a:noFill/>
          <a:ln w="6350">
            <a:noFill/>
            <a:miter lim="800000"/>
            <a:headEnd/>
            <a:tailEnd/>
          </a:ln>
        </p:spPr>
        <p:txBody>
          <a:bodyPr wrap="square">
            <a:spAutoFit/>
          </a:bodyPr>
          <a:lstStyle/>
          <a:p>
            <a:r>
              <a:rPr lang="en-IN" sz="1089" dirty="0">
                <a:solidFill>
                  <a:schemeClr val="bg2">
                    <a:lumMod val="25000"/>
                  </a:schemeClr>
                </a:solidFill>
              </a:rPr>
              <a:t>Sorting with ORDER BY</a:t>
            </a:r>
          </a:p>
        </p:txBody>
      </p:sp>
      <p:sp>
        <p:nvSpPr>
          <p:cNvPr id="21" name="TextBox 20">
            <a:extLst>
              <a:ext uri="{FF2B5EF4-FFF2-40B4-BE49-F238E27FC236}">
                <a16:creationId xmlns:a16="http://schemas.microsoft.com/office/drawing/2014/main" id="{6D21B88A-8E8D-2D56-9C09-6C0D30E1BA52}"/>
              </a:ext>
            </a:extLst>
          </p:cNvPr>
          <p:cNvSpPr txBox="1"/>
          <p:nvPr/>
        </p:nvSpPr>
        <p:spPr bwMode="ltGray">
          <a:xfrm>
            <a:off x="1850105" y="3634290"/>
            <a:ext cx="3273986" cy="42755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SELECT name, age FROM students</a:t>
            </a:r>
          </a:p>
          <a:p>
            <a:r>
              <a:rPr lang="en-IN" sz="1089" dirty="0"/>
              <a:t>ORDER BY age DESC;</a:t>
            </a:r>
          </a:p>
        </p:txBody>
      </p:sp>
      <p:sp>
        <p:nvSpPr>
          <p:cNvPr id="23" name="TextBox 22">
            <a:extLst>
              <a:ext uri="{FF2B5EF4-FFF2-40B4-BE49-F238E27FC236}">
                <a16:creationId xmlns:a16="http://schemas.microsoft.com/office/drawing/2014/main" id="{7B2FA058-F220-2CB0-95FC-14085F8F0FF9}"/>
              </a:ext>
            </a:extLst>
          </p:cNvPr>
          <p:cNvSpPr txBox="1"/>
          <p:nvPr/>
        </p:nvSpPr>
        <p:spPr bwMode="ltGray">
          <a:xfrm>
            <a:off x="5995774" y="3162557"/>
            <a:ext cx="4571222" cy="259943"/>
          </a:xfrm>
          <a:prstGeom prst="rect">
            <a:avLst/>
          </a:prstGeom>
          <a:noFill/>
          <a:ln w="6350">
            <a:noFill/>
            <a:miter lim="800000"/>
            <a:headEnd/>
            <a:tailEnd/>
          </a:ln>
        </p:spPr>
        <p:txBody>
          <a:bodyPr wrap="square">
            <a:spAutoFit/>
          </a:bodyPr>
          <a:lstStyle/>
          <a:p>
            <a:r>
              <a:rPr lang="en-IN" sz="1089" dirty="0">
                <a:solidFill>
                  <a:schemeClr val="bg2">
                    <a:lumMod val="25000"/>
                  </a:schemeClr>
                </a:solidFill>
              </a:rPr>
              <a:t>LIMIT and OFFSET</a:t>
            </a:r>
          </a:p>
        </p:txBody>
      </p:sp>
      <p:sp>
        <p:nvSpPr>
          <p:cNvPr id="25" name="TextBox 24">
            <a:extLst>
              <a:ext uri="{FF2B5EF4-FFF2-40B4-BE49-F238E27FC236}">
                <a16:creationId xmlns:a16="http://schemas.microsoft.com/office/drawing/2014/main" id="{F2155DC4-4B6A-2838-4A2B-50810FBCC2E5}"/>
              </a:ext>
            </a:extLst>
          </p:cNvPr>
          <p:cNvSpPr txBox="1"/>
          <p:nvPr/>
        </p:nvSpPr>
        <p:spPr bwMode="ltGray">
          <a:xfrm>
            <a:off x="5995774" y="3634290"/>
            <a:ext cx="4036781" cy="42755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SELECT * FROM students ORDER BY </a:t>
            </a:r>
            <a:r>
              <a:rPr lang="en-IN" sz="1089" dirty="0" err="1"/>
              <a:t>student_id</a:t>
            </a:r>
            <a:endParaRPr lang="en-IN" sz="1089" dirty="0"/>
          </a:p>
          <a:p>
            <a:r>
              <a:rPr lang="en-IN" sz="1089" dirty="0"/>
              <a:t>LIMIT 5 OFFSET 10;</a:t>
            </a:r>
          </a:p>
        </p:txBody>
      </p:sp>
    </p:spTree>
    <p:extLst>
      <p:ext uri="{BB962C8B-B14F-4D97-AF65-F5344CB8AC3E}">
        <p14:creationId xmlns:p14="http://schemas.microsoft.com/office/powerpoint/2010/main" val="3112300061"/>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F056CB-47EC-00E2-BF4F-9052E3AA194D}"/>
              </a:ext>
            </a:extLst>
          </p:cNvPr>
          <p:cNvSpPr>
            <a:spLocks noGrp="1"/>
          </p:cNvSpPr>
          <p:nvPr>
            <p:ph type="sldNum" sz="quarter" idx="4"/>
          </p:nvPr>
        </p:nvSpPr>
        <p:spPr/>
        <p:txBody>
          <a:bodyPr/>
          <a:lstStyle/>
          <a:p>
            <a:fld id="{D71DA9FD-6EF8-4CC5-AF9B-B6159B5B937C}" type="slidenum">
              <a:rPr lang="en-GB" noProof="1" smtClean="0"/>
              <a:pPr/>
              <a:t>39</a:t>
            </a:fld>
            <a:endParaRPr lang="en-GB" noProof="1"/>
          </a:p>
        </p:txBody>
      </p:sp>
      <p:sp>
        <p:nvSpPr>
          <p:cNvPr id="3" name="Footer Placeholder 2">
            <a:extLst>
              <a:ext uri="{FF2B5EF4-FFF2-40B4-BE49-F238E27FC236}">
                <a16:creationId xmlns:a16="http://schemas.microsoft.com/office/drawing/2014/main" id="{34000824-D354-9EAE-5022-4E0E01E4420B}"/>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4" name="Title 3">
            <a:extLst>
              <a:ext uri="{FF2B5EF4-FFF2-40B4-BE49-F238E27FC236}">
                <a16:creationId xmlns:a16="http://schemas.microsoft.com/office/drawing/2014/main" id="{A17640C8-BB74-76CD-CE8F-75AEE899BFBA}"/>
              </a:ext>
            </a:extLst>
          </p:cNvPr>
          <p:cNvSpPr>
            <a:spLocks noGrp="1"/>
          </p:cNvSpPr>
          <p:nvPr>
            <p:ph type="title"/>
          </p:nvPr>
        </p:nvSpPr>
        <p:spPr/>
        <p:txBody>
          <a:bodyPr/>
          <a:lstStyle/>
          <a:p>
            <a:r>
              <a:rPr lang="en-IN" dirty="0"/>
              <a:t>Built-in Functions - </a:t>
            </a:r>
            <a:r>
              <a:rPr lang="en-US" dirty="0"/>
              <a:t>String Functions in PostgreSQL</a:t>
            </a:r>
            <a:br>
              <a:rPr lang="en-US" dirty="0"/>
            </a:br>
            <a:endParaRPr lang="en-IN" dirty="0"/>
          </a:p>
        </p:txBody>
      </p:sp>
      <p:graphicFrame>
        <p:nvGraphicFramePr>
          <p:cNvPr id="17" name="Table 16">
            <a:extLst>
              <a:ext uri="{FF2B5EF4-FFF2-40B4-BE49-F238E27FC236}">
                <a16:creationId xmlns:a16="http://schemas.microsoft.com/office/drawing/2014/main" id="{84CAC415-DC68-B8D6-9F31-C53FDD8EABFD}"/>
              </a:ext>
            </a:extLst>
          </p:cNvPr>
          <p:cNvGraphicFramePr>
            <a:graphicFrameLocks noGrp="1"/>
          </p:cNvGraphicFramePr>
          <p:nvPr>
            <p:extLst>
              <p:ext uri="{D42A27DB-BD31-4B8C-83A1-F6EECF244321}">
                <p14:modId xmlns:p14="http://schemas.microsoft.com/office/powerpoint/2010/main" val="2553013054"/>
              </p:ext>
            </p:extLst>
          </p:nvPr>
        </p:nvGraphicFramePr>
        <p:xfrm>
          <a:off x="2897436" y="1806766"/>
          <a:ext cx="6980566" cy="3641728"/>
        </p:xfrm>
        <a:graphic>
          <a:graphicData uri="http://schemas.openxmlformats.org/drawingml/2006/table">
            <a:tbl>
              <a:tblPr>
                <a:tableStyleId>{616DA210-FB5B-4158-B5E0-FEB733F419BA}</a:tableStyleId>
              </a:tblPr>
              <a:tblGrid>
                <a:gridCol w="1947526">
                  <a:extLst>
                    <a:ext uri="{9D8B030D-6E8A-4147-A177-3AD203B41FA5}">
                      <a16:colId xmlns:a16="http://schemas.microsoft.com/office/drawing/2014/main" val="463986757"/>
                    </a:ext>
                  </a:extLst>
                </a:gridCol>
                <a:gridCol w="1791696">
                  <a:extLst>
                    <a:ext uri="{9D8B030D-6E8A-4147-A177-3AD203B41FA5}">
                      <a16:colId xmlns:a16="http://schemas.microsoft.com/office/drawing/2014/main" val="3671989884"/>
                    </a:ext>
                  </a:extLst>
                </a:gridCol>
                <a:gridCol w="2166324">
                  <a:extLst>
                    <a:ext uri="{9D8B030D-6E8A-4147-A177-3AD203B41FA5}">
                      <a16:colId xmlns:a16="http://schemas.microsoft.com/office/drawing/2014/main" val="591597760"/>
                    </a:ext>
                  </a:extLst>
                </a:gridCol>
                <a:gridCol w="1075020">
                  <a:extLst>
                    <a:ext uri="{9D8B030D-6E8A-4147-A177-3AD203B41FA5}">
                      <a16:colId xmlns:a16="http://schemas.microsoft.com/office/drawing/2014/main" val="1492831908"/>
                    </a:ext>
                  </a:extLst>
                </a:gridCol>
              </a:tblGrid>
              <a:tr h="196137">
                <a:tc>
                  <a:txBody>
                    <a:bodyPr/>
                    <a:lstStyle/>
                    <a:p>
                      <a:pPr algn="ctr"/>
                      <a:r>
                        <a:rPr lang="en-IN" sz="1000" dirty="0"/>
                        <a:t>Function</a:t>
                      </a:r>
                    </a:p>
                  </a:txBody>
                  <a:tcPr marL="72451" marR="72451" marT="36226" marB="36226" anchor="ctr">
                    <a:solidFill>
                      <a:schemeClr val="bg1">
                        <a:lumMod val="95000"/>
                      </a:schemeClr>
                    </a:solidFill>
                  </a:tcPr>
                </a:tc>
                <a:tc>
                  <a:txBody>
                    <a:bodyPr/>
                    <a:lstStyle/>
                    <a:p>
                      <a:pPr algn="ctr"/>
                      <a:r>
                        <a:rPr lang="en-IN" sz="1000"/>
                        <a:t>Description</a:t>
                      </a:r>
                    </a:p>
                  </a:txBody>
                  <a:tcPr marL="72451" marR="72451" marT="36226" marB="36226" anchor="ctr">
                    <a:solidFill>
                      <a:schemeClr val="bg1">
                        <a:lumMod val="95000"/>
                      </a:schemeClr>
                    </a:solidFill>
                  </a:tcPr>
                </a:tc>
                <a:tc>
                  <a:txBody>
                    <a:bodyPr/>
                    <a:lstStyle/>
                    <a:p>
                      <a:pPr algn="ctr"/>
                      <a:r>
                        <a:rPr lang="en-IN" sz="1000"/>
                        <a:t>Example</a:t>
                      </a:r>
                    </a:p>
                  </a:txBody>
                  <a:tcPr marL="72451" marR="72451" marT="36226" marB="36226" anchor="ctr">
                    <a:solidFill>
                      <a:schemeClr val="bg1">
                        <a:lumMod val="95000"/>
                      </a:schemeClr>
                    </a:solidFill>
                  </a:tcPr>
                </a:tc>
                <a:tc>
                  <a:txBody>
                    <a:bodyPr/>
                    <a:lstStyle/>
                    <a:p>
                      <a:pPr algn="ctr"/>
                      <a:r>
                        <a:rPr lang="en-IN" sz="1000" dirty="0"/>
                        <a:t>Result</a:t>
                      </a:r>
                    </a:p>
                  </a:txBody>
                  <a:tcPr marL="72451" marR="72451" marT="36226" marB="36226" anchor="ctr">
                    <a:solidFill>
                      <a:schemeClr val="bg1">
                        <a:lumMod val="95000"/>
                      </a:schemeClr>
                    </a:solidFill>
                  </a:tcPr>
                </a:tc>
                <a:extLst>
                  <a:ext uri="{0D108BD9-81ED-4DB2-BD59-A6C34878D82A}">
                    <a16:rowId xmlns:a16="http://schemas.microsoft.com/office/drawing/2014/main" val="3433744129"/>
                  </a:ext>
                </a:extLst>
              </a:tr>
              <a:tr h="346924">
                <a:tc>
                  <a:txBody>
                    <a:bodyPr/>
                    <a:lstStyle/>
                    <a:p>
                      <a:pPr algn="ctr"/>
                      <a:r>
                        <a:rPr lang="en-IN" sz="1000" dirty="0"/>
                        <a:t>LENGTH(str)</a:t>
                      </a:r>
                    </a:p>
                  </a:txBody>
                  <a:tcPr marL="72451" marR="72451" marT="36226" marB="36226" anchor="ctr"/>
                </a:tc>
                <a:tc>
                  <a:txBody>
                    <a:bodyPr/>
                    <a:lstStyle/>
                    <a:p>
                      <a:pPr algn="ctr"/>
                      <a:r>
                        <a:rPr lang="en-IN" sz="1000"/>
                        <a:t>Returns number of characters</a:t>
                      </a:r>
                    </a:p>
                  </a:txBody>
                  <a:tcPr marL="72451" marR="72451" marT="36226" marB="36226" anchor="ctr"/>
                </a:tc>
                <a:tc>
                  <a:txBody>
                    <a:bodyPr/>
                    <a:lstStyle/>
                    <a:p>
                      <a:pPr algn="ctr"/>
                      <a:r>
                        <a:rPr lang="en-IN" sz="1000"/>
                        <a:t>LENGTH('hello')</a:t>
                      </a:r>
                    </a:p>
                  </a:txBody>
                  <a:tcPr marL="72451" marR="72451" marT="36226" marB="36226" anchor="ctr"/>
                </a:tc>
                <a:tc>
                  <a:txBody>
                    <a:bodyPr/>
                    <a:lstStyle/>
                    <a:p>
                      <a:pPr algn="ctr"/>
                      <a:r>
                        <a:rPr lang="en-IN" sz="1000"/>
                        <a:t>5</a:t>
                      </a:r>
                    </a:p>
                  </a:txBody>
                  <a:tcPr marL="72451" marR="72451" marT="36226" marB="36226" anchor="ctr"/>
                </a:tc>
                <a:extLst>
                  <a:ext uri="{0D108BD9-81ED-4DB2-BD59-A6C34878D82A}">
                    <a16:rowId xmlns:a16="http://schemas.microsoft.com/office/drawing/2014/main" val="2757316971"/>
                  </a:ext>
                </a:extLst>
              </a:tr>
              <a:tr h="656504">
                <a:tc>
                  <a:txBody>
                    <a:bodyPr/>
                    <a:lstStyle/>
                    <a:p>
                      <a:pPr algn="ctr"/>
                      <a:r>
                        <a:rPr lang="en-IN" sz="1000" dirty="0"/>
                        <a:t>LOWER(str)</a:t>
                      </a:r>
                    </a:p>
                  </a:txBody>
                  <a:tcPr marL="72451" marR="72451" marT="36226" marB="36226" anchor="ctr"/>
                </a:tc>
                <a:tc>
                  <a:txBody>
                    <a:bodyPr/>
                    <a:lstStyle/>
                    <a:p>
                      <a:pPr algn="ctr"/>
                      <a:r>
                        <a:rPr lang="en-IN" sz="1000" dirty="0"/>
                        <a:t>Converts to lowercase</a:t>
                      </a:r>
                    </a:p>
                  </a:txBody>
                  <a:tcPr marL="72451" marR="72451" marT="36226" marB="36226" anchor="ctr"/>
                </a:tc>
                <a:tc>
                  <a:txBody>
                    <a:bodyPr/>
                    <a:lstStyle/>
                    <a:p>
                      <a:pPr algn="ctr"/>
                      <a:r>
                        <a:rPr lang="en-IN" sz="1000"/>
                        <a:t>LOWER('Postgres')</a:t>
                      </a:r>
                    </a:p>
                  </a:txBody>
                  <a:tcPr marL="72451" marR="72451" marT="36226" marB="36226" anchor="ctr"/>
                </a:tc>
                <a:tc>
                  <a:txBody>
                    <a:bodyPr/>
                    <a:lstStyle/>
                    <a:p>
                      <a:pPr algn="ctr"/>
                      <a:r>
                        <a:rPr lang="en-IN" sz="1000"/>
                        <a:t>postgres</a:t>
                      </a:r>
                    </a:p>
                  </a:txBody>
                  <a:tcPr marL="72451" marR="72451" marT="36226" marB="36226" anchor="ctr"/>
                </a:tc>
                <a:extLst>
                  <a:ext uri="{0D108BD9-81ED-4DB2-BD59-A6C34878D82A}">
                    <a16:rowId xmlns:a16="http://schemas.microsoft.com/office/drawing/2014/main" val="1976390049"/>
                  </a:ext>
                </a:extLst>
              </a:tr>
              <a:tr h="346924">
                <a:tc>
                  <a:txBody>
                    <a:bodyPr/>
                    <a:lstStyle/>
                    <a:p>
                      <a:pPr algn="ctr"/>
                      <a:r>
                        <a:rPr lang="en-IN" sz="1000" dirty="0"/>
                        <a:t>UPPER(str)</a:t>
                      </a:r>
                    </a:p>
                  </a:txBody>
                  <a:tcPr marL="72451" marR="72451" marT="36226" marB="36226" anchor="ctr"/>
                </a:tc>
                <a:tc>
                  <a:txBody>
                    <a:bodyPr/>
                    <a:lstStyle/>
                    <a:p>
                      <a:pPr algn="ctr"/>
                      <a:r>
                        <a:rPr lang="en-IN" sz="1000" dirty="0"/>
                        <a:t>Converts to uppercase</a:t>
                      </a:r>
                    </a:p>
                  </a:txBody>
                  <a:tcPr marL="72451" marR="72451" marT="36226" marB="36226" anchor="ctr"/>
                </a:tc>
                <a:tc>
                  <a:txBody>
                    <a:bodyPr/>
                    <a:lstStyle/>
                    <a:p>
                      <a:pPr algn="ctr"/>
                      <a:r>
                        <a:rPr lang="en-IN" sz="1000"/>
                        <a:t>UPPER('sql')</a:t>
                      </a:r>
                    </a:p>
                  </a:txBody>
                  <a:tcPr marL="72451" marR="72451" marT="36226" marB="36226" anchor="ctr"/>
                </a:tc>
                <a:tc>
                  <a:txBody>
                    <a:bodyPr/>
                    <a:lstStyle/>
                    <a:p>
                      <a:pPr algn="ctr"/>
                      <a:r>
                        <a:rPr lang="en-IN" sz="1000"/>
                        <a:t>SQL</a:t>
                      </a:r>
                    </a:p>
                  </a:txBody>
                  <a:tcPr marL="72451" marR="72451" marT="36226" marB="36226" anchor="ctr"/>
                </a:tc>
                <a:extLst>
                  <a:ext uri="{0D108BD9-81ED-4DB2-BD59-A6C34878D82A}">
                    <a16:rowId xmlns:a16="http://schemas.microsoft.com/office/drawing/2014/main" val="2856230663"/>
                  </a:ext>
                </a:extLst>
              </a:tr>
              <a:tr h="497712">
                <a:tc>
                  <a:txBody>
                    <a:bodyPr/>
                    <a:lstStyle/>
                    <a:p>
                      <a:pPr algn="ctr"/>
                      <a:r>
                        <a:rPr lang="en-IN" sz="1000" dirty="0"/>
                        <a:t>INITCAP(str)</a:t>
                      </a:r>
                    </a:p>
                  </a:txBody>
                  <a:tcPr marL="72451" marR="72451" marT="36226" marB="36226" anchor="ctr"/>
                </a:tc>
                <a:tc>
                  <a:txBody>
                    <a:bodyPr/>
                    <a:lstStyle/>
                    <a:p>
                      <a:pPr algn="ctr"/>
                      <a:r>
                        <a:rPr lang="en-US" sz="1000" dirty="0"/>
                        <a:t>Capitalizes first letter of each word</a:t>
                      </a:r>
                    </a:p>
                  </a:txBody>
                  <a:tcPr marL="72451" marR="72451" marT="36226" marB="36226" anchor="ctr"/>
                </a:tc>
                <a:tc>
                  <a:txBody>
                    <a:bodyPr/>
                    <a:lstStyle/>
                    <a:p>
                      <a:pPr algn="ctr"/>
                      <a:r>
                        <a:rPr lang="en-IN" sz="1000"/>
                        <a:t>INITCAP('hello world')</a:t>
                      </a:r>
                    </a:p>
                  </a:txBody>
                  <a:tcPr marL="72451" marR="72451" marT="36226" marB="36226" anchor="ctr"/>
                </a:tc>
                <a:tc>
                  <a:txBody>
                    <a:bodyPr/>
                    <a:lstStyle/>
                    <a:p>
                      <a:pPr algn="ctr"/>
                      <a:r>
                        <a:rPr lang="en-IN" sz="1000"/>
                        <a:t>Hello World</a:t>
                      </a:r>
                    </a:p>
                  </a:txBody>
                  <a:tcPr marL="72451" marR="72451" marT="36226" marB="36226" anchor="ctr"/>
                </a:tc>
                <a:extLst>
                  <a:ext uri="{0D108BD9-81ED-4DB2-BD59-A6C34878D82A}">
                    <a16:rowId xmlns:a16="http://schemas.microsoft.com/office/drawing/2014/main" val="4264405263"/>
                  </a:ext>
                </a:extLst>
              </a:tr>
              <a:tr h="346924">
                <a:tc>
                  <a:txBody>
                    <a:bodyPr/>
                    <a:lstStyle/>
                    <a:p>
                      <a:pPr algn="ctr"/>
                      <a:r>
                        <a:rPr lang="en-IN" sz="1000" dirty="0"/>
                        <a:t>CONCAT(a, b)</a:t>
                      </a:r>
                    </a:p>
                  </a:txBody>
                  <a:tcPr marL="72451" marR="72451" marT="36226" marB="36226" anchor="ctr"/>
                </a:tc>
                <a:tc>
                  <a:txBody>
                    <a:bodyPr/>
                    <a:lstStyle/>
                    <a:p>
                      <a:pPr algn="ctr"/>
                      <a:r>
                        <a:rPr lang="en-IN" sz="1000"/>
                        <a:t>Joins strings</a:t>
                      </a:r>
                    </a:p>
                  </a:txBody>
                  <a:tcPr marL="72451" marR="72451" marT="36226" marB="36226" anchor="ctr"/>
                </a:tc>
                <a:tc>
                  <a:txBody>
                    <a:bodyPr/>
                    <a:lstStyle/>
                    <a:p>
                      <a:pPr algn="ctr"/>
                      <a:r>
                        <a:rPr lang="en-IN" sz="1000" dirty="0"/>
                        <a:t>CONCAT('foo', 'bar')</a:t>
                      </a:r>
                    </a:p>
                  </a:txBody>
                  <a:tcPr marL="72451" marR="72451" marT="36226" marB="36226" anchor="ctr"/>
                </a:tc>
                <a:tc>
                  <a:txBody>
                    <a:bodyPr/>
                    <a:lstStyle/>
                    <a:p>
                      <a:pPr algn="ctr"/>
                      <a:r>
                        <a:rPr lang="en-IN" sz="1000"/>
                        <a:t>foobar</a:t>
                      </a:r>
                    </a:p>
                  </a:txBody>
                  <a:tcPr marL="72451" marR="72451" marT="36226" marB="36226" anchor="ctr"/>
                </a:tc>
                <a:extLst>
                  <a:ext uri="{0D108BD9-81ED-4DB2-BD59-A6C34878D82A}">
                    <a16:rowId xmlns:a16="http://schemas.microsoft.com/office/drawing/2014/main" val="551966967"/>
                  </a:ext>
                </a:extLst>
              </a:tr>
              <a:tr h="497712">
                <a:tc>
                  <a:txBody>
                    <a:bodyPr/>
                    <a:lstStyle/>
                    <a:p>
                      <a:pPr algn="ctr"/>
                      <a:r>
                        <a:rPr lang="en-IN" sz="1000" dirty="0"/>
                        <a:t>SUBSTRING(str FROM start FOR length)</a:t>
                      </a:r>
                    </a:p>
                  </a:txBody>
                  <a:tcPr marL="72451" marR="72451" marT="36226" marB="36226" anchor="ctr"/>
                </a:tc>
                <a:tc>
                  <a:txBody>
                    <a:bodyPr/>
                    <a:lstStyle/>
                    <a:p>
                      <a:pPr algn="ctr"/>
                      <a:r>
                        <a:rPr lang="en-US" sz="1000"/>
                        <a:t>Extracts part of a string</a:t>
                      </a:r>
                    </a:p>
                  </a:txBody>
                  <a:tcPr marL="72451" marR="72451" marT="36226" marB="36226" anchor="ctr"/>
                </a:tc>
                <a:tc>
                  <a:txBody>
                    <a:bodyPr/>
                    <a:lstStyle/>
                    <a:p>
                      <a:pPr algn="ctr"/>
                      <a:r>
                        <a:rPr lang="en-IN" sz="1000" dirty="0"/>
                        <a:t>SUBSTRING('PostgreSQL' FROM 1 FOR 4)</a:t>
                      </a:r>
                    </a:p>
                  </a:txBody>
                  <a:tcPr marL="72451" marR="72451" marT="36226" marB="36226" anchor="ctr"/>
                </a:tc>
                <a:tc>
                  <a:txBody>
                    <a:bodyPr/>
                    <a:lstStyle/>
                    <a:p>
                      <a:pPr algn="ctr"/>
                      <a:r>
                        <a:rPr lang="en-IN" sz="1000"/>
                        <a:t>Post</a:t>
                      </a:r>
                    </a:p>
                  </a:txBody>
                  <a:tcPr marL="72451" marR="72451" marT="36226" marB="36226" anchor="ctr"/>
                </a:tc>
                <a:extLst>
                  <a:ext uri="{0D108BD9-81ED-4DB2-BD59-A6C34878D82A}">
                    <a16:rowId xmlns:a16="http://schemas.microsoft.com/office/drawing/2014/main" val="945176729"/>
                  </a:ext>
                </a:extLst>
              </a:tr>
              <a:tr h="346924">
                <a:tc>
                  <a:txBody>
                    <a:bodyPr/>
                    <a:lstStyle/>
                    <a:p>
                      <a:pPr algn="ctr"/>
                      <a:r>
                        <a:rPr lang="en-IN" sz="1000" dirty="0"/>
                        <a:t>TRIM(str)</a:t>
                      </a:r>
                    </a:p>
                  </a:txBody>
                  <a:tcPr marL="72451" marR="72451" marT="36226" marB="36226" anchor="ctr"/>
                </a:tc>
                <a:tc>
                  <a:txBody>
                    <a:bodyPr/>
                    <a:lstStyle/>
                    <a:p>
                      <a:pPr algn="ctr"/>
                      <a:r>
                        <a:rPr lang="en-US" sz="1000"/>
                        <a:t>Removes spaces from both ends</a:t>
                      </a:r>
                    </a:p>
                  </a:txBody>
                  <a:tcPr marL="72451" marR="72451" marT="36226" marB="36226" anchor="ctr"/>
                </a:tc>
                <a:tc>
                  <a:txBody>
                    <a:bodyPr/>
                    <a:lstStyle/>
                    <a:p>
                      <a:pPr algn="ctr"/>
                      <a:r>
                        <a:rPr lang="en-IN" sz="1000"/>
                        <a:t>TRIM(' data ')</a:t>
                      </a:r>
                    </a:p>
                  </a:txBody>
                  <a:tcPr marL="72451" marR="72451" marT="36226" marB="36226" anchor="ctr"/>
                </a:tc>
                <a:tc>
                  <a:txBody>
                    <a:bodyPr/>
                    <a:lstStyle/>
                    <a:p>
                      <a:pPr algn="ctr"/>
                      <a:r>
                        <a:rPr lang="en-IN" sz="1000" dirty="0"/>
                        <a:t>data</a:t>
                      </a:r>
                    </a:p>
                  </a:txBody>
                  <a:tcPr marL="72451" marR="72451" marT="36226" marB="36226" anchor="ctr"/>
                </a:tc>
                <a:extLst>
                  <a:ext uri="{0D108BD9-81ED-4DB2-BD59-A6C34878D82A}">
                    <a16:rowId xmlns:a16="http://schemas.microsoft.com/office/drawing/2014/main" val="2882854405"/>
                  </a:ext>
                </a:extLst>
              </a:tr>
              <a:tr h="346924">
                <a:tc>
                  <a:txBody>
                    <a:bodyPr/>
                    <a:lstStyle/>
                    <a:p>
                      <a:pPr algn="ctr"/>
                      <a:r>
                        <a:rPr lang="en-IN" sz="1000" dirty="0"/>
                        <a:t>REPLACE(str, from, to)</a:t>
                      </a:r>
                    </a:p>
                  </a:txBody>
                  <a:tcPr marL="72451" marR="72451" marT="36226" marB="36226" anchor="ctr"/>
                </a:tc>
                <a:tc>
                  <a:txBody>
                    <a:bodyPr/>
                    <a:lstStyle/>
                    <a:p>
                      <a:pPr algn="ctr"/>
                      <a:r>
                        <a:rPr lang="en-IN" sz="1000" dirty="0"/>
                        <a:t>Replaces text</a:t>
                      </a:r>
                    </a:p>
                  </a:txBody>
                  <a:tcPr marL="72451" marR="72451" marT="36226" marB="36226" anchor="ctr"/>
                </a:tc>
                <a:tc>
                  <a:txBody>
                    <a:bodyPr/>
                    <a:lstStyle/>
                    <a:p>
                      <a:pPr algn="ctr"/>
                      <a:r>
                        <a:rPr lang="en-IN" sz="1000" dirty="0"/>
                        <a:t>REPLACE('</a:t>
                      </a:r>
                      <a:r>
                        <a:rPr lang="en-IN" sz="1000" dirty="0" err="1"/>
                        <a:t>abcabc</a:t>
                      </a:r>
                      <a:r>
                        <a:rPr lang="en-IN" sz="1000" dirty="0"/>
                        <a:t>', 'a', 'x')</a:t>
                      </a:r>
                    </a:p>
                  </a:txBody>
                  <a:tcPr marL="72451" marR="72451" marT="36226" marB="36226" anchor="ctr"/>
                </a:tc>
                <a:tc>
                  <a:txBody>
                    <a:bodyPr/>
                    <a:lstStyle/>
                    <a:p>
                      <a:pPr algn="ctr"/>
                      <a:r>
                        <a:rPr lang="en-IN" sz="1000" dirty="0" err="1"/>
                        <a:t>xbcxbc</a:t>
                      </a:r>
                      <a:endParaRPr lang="en-IN" sz="1000" dirty="0"/>
                    </a:p>
                  </a:txBody>
                  <a:tcPr marL="72451" marR="72451" marT="36226" marB="36226" anchor="ctr"/>
                </a:tc>
                <a:extLst>
                  <a:ext uri="{0D108BD9-81ED-4DB2-BD59-A6C34878D82A}">
                    <a16:rowId xmlns:a16="http://schemas.microsoft.com/office/drawing/2014/main" val="3646153453"/>
                  </a:ext>
                </a:extLst>
              </a:tr>
            </a:tbl>
          </a:graphicData>
        </a:graphic>
      </p:graphicFrame>
      <p:pic>
        <p:nvPicPr>
          <p:cNvPr id="7" name="Picture 6">
            <a:extLst>
              <a:ext uri="{FF2B5EF4-FFF2-40B4-BE49-F238E27FC236}">
                <a16:creationId xmlns:a16="http://schemas.microsoft.com/office/drawing/2014/main" id="{C11F5EFD-6B70-6CEC-AA99-F337D0B00E5D}"/>
              </a:ext>
            </a:extLst>
          </p:cNvPr>
          <p:cNvPicPr>
            <a:picLocks noChangeAspect="1"/>
          </p:cNvPicPr>
          <p:nvPr/>
        </p:nvPicPr>
        <p:blipFill>
          <a:blip r:embed="rId2"/>
          <a:stretch>
            <a:fillRect/>
          </a:stretch>
        </p:blipFill>
        <p:spPr>
          <a:xfrm>
            <a:off x="1548788" y="5626030"/>
            <a:ext cx="7772400" cy="812663"/>
          </a:xfrm>
          <a:prstGeom prst="rect">
            <a:avLst/>
          </a:prstGeom>
        </p:spPr>
      </p:pic>
    </p:spTree>
    <p:extLst>
      <p:ext uri="{BB962C8B-B14F-4D97-AF65-F5344CB8AC3E}">
        <p14:creationId xmlns:p14="http://schemas.microsoft.com/office/powerpoint/2010/main" val="1426765274"/>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F82FAF-74FC-24D7-1968-658CF50B3A8D}"/>
              </a:ext>
            </a:extLst>
          </p:cNvPr>
          <p:cNvSpPr>
            <a:spLocks noGrp="1"/>
          </p:cNvSpPr>
          <p:nvPr>
            <p:ph type="title"/>
          </p:nvPr>
        </p:nvSpPr>
        <p:spPr/>
        <p:txBody>
          <a:bodyPr/>
          <a:lstStyle/>
          <a:p>
            <a:r>
              <a:rPr lang="en-US" dirty="0" err="1"/>
              <a:t>Programme</a:t>
            </a:r>
            <a:r>
              <a:rPr lang="en-US" dirty="0"/>
              <a:t> Tracks</a:t>
            </a:r>
          </a:p>
        </p:txBody>
      </p:sp>
      <p:sp>
        <p:nvSpPr>
          <p:cNvPr id="6" name="Content Placeholder 5">
            <a:extLst>
              <a:ext uri="{FF2B5EF4-FFF2-40B4-BE49-F238E27FC236}">
                <a16:creationId xmlns:a16="http://schemas.microsoft.com/office/drawing/2014/main" id="{51DBF731-2D4B-3376-10E1-6889FB12D917}"/>
              </a:ext>
            </a:extLst>
          </p:cNvPr>
          <p:cNvSpPr>
            <a:spLocks noGrp="1"/>
          </p:cNvSpPr>
          <p:nvPr>
            <p:ph sz="quarter" idx="10"/>
          </p:nvPr>
        </p:nvSpPr>
        <p:spPr>
          <a:xfrm>
            <a:off x="450852" y="1676400"/>
            <a:ext cx="3577243" cy="4619721"/>
          </a:xfrm>
          <a:solidFill>
            <a:schemeClr val="accent4">
              <a:lumMod val="20000"/>
              <a:lumOff val="80000"/>
            </a:schemeClr>
          </a:solidFill>
        </p:spPr>
        <p:txBody>
          <a:bodyPr/>
          <a:lstStyle/>
          <a:p>
            <a:r>
              <a:rPr lang="en-US" sz="1333" dirty="0">
                <a:solidFill>
                  <a:schemeClr val="tx2"/>
                </a:solidFill>
              </a:rPr>
              <a:t>This Foundation Track is designed to provide learners with a strong grounding in full-stack web development. The course starts with the fundamentals of front-end technologies—HTML, CSS, JavaScript, and React.js—enabling learners to create dynamic, responsive user interfaces.</a:t>
            </a:r>
          </a:p>
          <a:p>
            <a:endParaRPr lang="en-US" sz="1333" dirty="0">
              <a:solidFill>
                <a:schemeClr val="tx2"/>
              </a:solidFill>
            </a:endParaRPr>
          </a:p>
          <a:p>
            <a:r>
              <a:rPr lang="en-US" sz="1333" b="1" dirty="0">
                <a:solidFill>
                  <a:schemeClr val="tx2"/>
                </a:solidFill>
              </a:rPr>
              <a:t>Key Technologies Covered:</a:t>
            </a:r>
          </a:p>
          <a:p>
            <a:pPr marL="228594" indent="-228594"/>
            <a:r>
              <a:rPr lang="en-US" sz="1333" dirty="0">
                <a:solidFill>
                  <a:schemeClr val="tx2"/>
                </a:solidFill>
              </a:rPr>
              <a:t>Frontend: HTML, CSS, JavaScript, React.js</a:t>
            </a:r>
          </a:p>
          <a:p>
            <a:pPr marL="228594" indent="-228594"/>
            <a:r>
              <a:rPr lang="en-US" sz="1333" dirty="0">
                <a:solidFill>
                  <a:schemeClr val="tx2"/>
                </a:solidFill>
              </a:rPr>
              <a:t>Backend: Java, Spring Boot</a:t>
            </a:r>
          </a:p>
          <a:p>
            <a:pPr marL="228594" indent="-228594"/>
            <a:r>
              <a:rPr lang="en-US" sz="1333" dirty="0">
                <a:solidFill>
                  <a:schemeClr val="tx2"/>
                </a:solidFill>
              </a:rPr>
              <a:t>Database: PostgreSQL</a:t>
            </a:r>
          </a:p>
        </p:txBody>
      </p:sp>
      <p:sp>
        <p:nvSpPr>
          <p:cNvPr id="7" name="Content Placeholder 6">
            <a:extLst>
              <a:ext uri="{FF2B5EF4-FFF2-40B4-BE49-F238E27FC236}">
                <a16:creationId xmlns:a16="http://schemas.microsoft.com/office/drawing/2014/main" id="{AF4C68F4-AB0B-4751-C738-A3C3A43007A3}"/>
              </a:ext>
            </a:extLst>
          </p:cNvPr>
          <p:cNvSpPr>
            <a:spLocks noGrp="1"/>
          </p:cNvSpPr>
          <p:nvPr>
            <p:ph sz="quarter" idx="11"/>
          </p:nvPr>
        </p:nvSpPr>
        <p:spPr>
          <a:xfrm>
            <a:off x="4270196" y="1676400"/>
            <a:ext cx="3577243" cy="4619721"/>
          </a:xfrm>
          <a:solidFill>
            <a:schemeClr val="accent2">
              <a:lumMod val="20000"/>
              <a:lumOff val="80000"/>
            </a:schemeClr>
          </a:solidFill>
        </p:spPr>
        <p:txBody>
          <a:bodyPr vert="horz" lIns="144000" tIns="144000" rIns="144000" bIns="144000" rtlCol="0">
            <a:noAutofit/>
          </a:bodyPr>
          <a:lstStyle/>
          <a:p>
            <a:r>
              <a:rPr lang="en-US" sz="1333" dirty="0">
                <a:solidFill>
                  <a:schemeClr val="tx2"/>
                </a:solidFill>
              </a:rPr>
              <a:t>This comprehensive intermediate-level course is designed to empower learners with the practical skills required to build robust full-stack web applications. Starting with front-end development, participants will explore the fundamentals of creating dynamic, responsive user interfaces using HTML, CSS, JavaScript, and React.js.</a:t>
            </a:r>
          </a:p>
          <a:p>
            <a:endParaRPr lang="en-US" sz="1333" dirty="0">
              <a:solidFill>
                <a:schemeClr val="tx2"/>
              </a:solidFill>
            </a:endParaRPr>
          </a:p>
          <a:p>
            <a:r>
              <a:rPr lang="en-US" sz="1333" b="1" dirty="0">
                <a:solidFill>
                  <a:schemeClr val="tx2"/>
                </a:solidFill>
              </a:rPr>
              <a:t>Key Technologies Covered:</a:t>
            </a:r>
          </a:p>
          <a:p>
            <a:pPr marL="228594" indent="-228594"/>
            <a:r>
              <a:rPr lang="en-US" sz="1333" dirty="0">
                <a:solidFill>
                  <a:schemeClr val="tx2"/>
                </a:solidFill>
              </a:rPr>
              <a:t>Frontend: HTML, CSS, JavaScript, React.js</a:t>
            </a:r>
          </a:p>
          <a:p>
            <a:pPr marL="228594" indent="-228594"/>
            <a:r>
              <a:rPr lang="en-US" sz="1333" dirty="0">
                <a:solidFill>
                  <a:schemeClr val="tx2"/>
                </a:solidFill>
              </a:rPr>
              <a:t>Backend: Java, Spring Boot</a:t>
            </a:r>
          </a:p>
          <a:p>
            <a:pPr marL="228594" indent="-228594"/>
            <a:r>
              <a:rPr lang="en-US" sz="1333" dirty="0">
                <a:solidFill>
                  <a:schemeClr val="tx2"/>
                </a:solidFill>
              </a:rPr>
              <a:t>Database: PostgreSQL</a:t>
            </a:r>
          </a:p>
          <a:p>
            <a:pPr marL="228594" indent="-228594"/>
            <a:r>
              <a:rPr lang="en-US" sz="1333" dirty="0">
                <a:solidFill>
                  <a:schemeClr val="tx2"/>
                </a:solidFill>
              </a:rPr>
              <a:t>DevOps: Docker, GitHub Actions (CI/CD)</a:t>
            </a:r>
          </a:p>
          <a:p>
            <a:pPr marL="228594" indent="-228594"/>
            <a:r>
              <a:rPr lang="en-US" sz="1333" dirty="0">
                <a:solidFill>
                  <a:schemeClr val="tx2"/>
                </a:solidFill>
              </a:rPr>
              <a:t>Real-world hands-on projects throughout</a:t>
            </a:r>
          </a:p>
        </p:txBody>
      </p:sp>
      <p:sp>
        <p:nvSpPr>
          <p:cNvPr id="8" name="Content Placeholder 7">
            <a:extLst>
              <a:ext uri="{FF2B5EF4-FFF2-40B4-BE49-F238E27FC236}">
                <a16:creationId xmlns:a16="http://schemas.microsoft.com/office/drawing/2014/main" id="{CB235BC9-50CA-FFD7-E292-BD5E2614EFC1}"/>
              </a:ext>
            </a:extLst>
          </p:cNvPr>
          <p:cNvSpPr>
            <a:spLocks noGrp="1"/>
          </p:cNvSpPr>
          <p:nvPr>
            <p:ph type="body" sz="quarter" idx="12"/>
          </p:nvPr>
        </p:nvSpPr>
        <p:spPr>
          <a:xfrm>
            <a:off x="450851" y="1083733"/>
            <a:ext cx="3577243" cy="541867"/>
          </a:xfrm>
          <a:gradFill flip="none" rotWithShape="1">
            <a:gsLst>
              <a:gs pos="0">
                <a:schemeClr val="accent4">
                  <a:lumMod val="75000"/>
                </a:schemeClr>
              </a:gs>
              <a:gs pos="100000">
                <a:srgbClr val="1E2A78"/>
              </a:gs>
            </a:gsLst>
            <a:lin ang="0" scaled="1"/>
            <a:tileRect/>
          </a:gradFill>
          <a:ln w="6350">
            <a:noFill/>
            <a:miter lim="800000"/>
            <a:headEnd/>
            <a:tailEnd/>
          </a:ln>
        </p:spPr>
        <p:txBody>
          <a:bodyPr vert="horz" lIns="134551" tIns="67276" rIns="134551" bIns="67276" rtlCol="0" anchor="ctr" anchorCtr="0">
            <a:noAutofit/>
          </a:bodyPr>
          <a:lstStyle/>
          <a:p>
            <a:pPr defTabSz="1284785" eaLnBrk="0" hangingPunct="0">
              <a:spcBef>
                <a:spcPct val="0"/>
              </a:spcBef>
              <a:spcAft>
                <a:spcPct val="0"/>
              </a:spcAft>
              <a:tabLst>
                <a:tab pos="1676358" algn="l"/>
              </a:tabLst>
            </a:pPr>
            <a:r>
              <a:rPr lang="en-US" sz="1867" b="1" dirty="0">
                <a:solidFill>
                  <a:srgbClr val="FFFFFF"/>
                </a:solidFill>
                <a:cs typeface="Arial" charset="0"/>
              </a:rPr>
              <a:t>Foundational</a:t>
            </a:r>
          </a:p>
        </p:txBody>
      </p:sp>
      <p:sp>
        <p:nvSpPr>
          <p:cNvPr id="12" name="Text Placeholder 11">
            <a:extLst>
              <a:ext uri="{FF2B5EF4-FFF2-40B4-BE49-F238E27FC236}">
                <a16:creationId xmlns:a16="http://schemas.microsoft.com/office/drawing/2014/main" id="{CFFE0E6B-6711-AA6B-CF41-1545D9411C22}"/>
              </a:ext>
            </a:extLst>
          </p:cNvPr>
          <p:cNvSpPr>
            <a:spLocks noGrp="1"/>
          </p:cNvSpPr>
          <p:nvPr>
            <p:ph type="body" sz="quarter" idx="13"/>
          </p:nvPr>
        </p:nvSpPr>
        <p:spPr>
          <a:xfrm>
            <a:off x="4268079" y="1083733"/>
            <a:ext cx="3577243" cy="541867"/>
          </a:xfrm>
          <a:gradFill flip="none" rotWithShape="1">
            <a:gsLst>
              <a:gs pos="0">
                <a:schemeClr val="accent2">
                  <a:lumMod val="75000"/>
                </a:schemeClr>
              </a:gs>
              <a:gs pos="100000">
                <a:srgbClr val="1E2A78"/>
              </a:gs>
            </a:gsLst>
            <a:lin ang="0" scaled="1"/>
            <a:tileRect/>
          </a:gradFill>
          <a:ln w="6350">
            <a:noFill/>
            <a:miter lim="800000"/>
            <a:headEnd/>
            <a:tailEnd/>
          </a:ln>
        </p:spPr>
        <p:txBody>
          <a:bodyPr vert="horz" lIns="134551" tIns="67276" rIns="134551" bIns="67276" rtlCol="0" anchor="ctr" anchorCtr="0">
            <a:noAutofit/>
          </a:bodyPr>
          <a:lstStyle/>
          <a:p>
            <a:pPr defTabSz="1284785" eaLnBrk="0" hangingPunct="0">
              <a:spcBef>
                <a:spcPct val="0"/>
              </a:spcBef>
              <a:spcAft>
                <a:spcPct val="0"/>
              </a:spcAft>
              <a:tabLst>
                <a:tab pos="1676358" algn="l"/>
              </a:tabLst>
            </a:pPr>
            <a:r>
              <a:rPr lang="en-US" sz="1867" b="1" dirty="0">
                <a:solidFill>
                  <a:srgbClr val="FFFFFF"/>
                </a:solidFill>
                <a:cs typeface="Arial" charset="0"/>
              </a:rPr>
              <a:t>Intermediate</a:t>
            </a:r>
          </a:p>
        </p:txBody>
      </p:sp>
      <p:sp>
        <p:nvSpPr>
          <p:cNvPr id="13" name="Content Placeholder 6">
            <a:extLst>
              <a:ext uri="{FF2B5EF4-FFF2-40B4-BE49-F238E27FC236}">
                <a16:creationId xmlns:a16="http://schemas.microsoft.com/office/drawing/2014/main" id="{65523256-7640-FDBB-731A-BFF2A5369AB8}"/>
              </a:ext>
            </a:extLst>
          </p:cNvPr>
          <p:cNvSpPr txBox="1">
            <a:spLocks/>
          </p:cNvSpPr>
          <p:nvPr/>
        </p:nvSpPr>
        <p:spPr>
          <a:xfrm>
            <a:off x="8084505" y="1676400"/>
            <a:ext cx="3577243" cy="4619721"/>
          </a:xfrm>
          <a:prstGeom prst="rect">
            <a:avLst/>
          </a:prstGeom>
          <a:solidFill>
            <a:schemeClr val="bg2"/>
          </a:solidFill>
        </p:spPr>
        <p:txBody>
          <a:bodyPr vert="horz" lIns="144000" tIns="144000" rIns="144000" bIns="144000" rtlCol="0">
            <a:noAutofit/>
          </a:bodyPr>
          <a:lstStyle>
            <a:lvl1pPr eaLnBrk="1" hangingPunct="1">
              <a:lnSpc>
                <a:spcPct val="100000"/>
              </a:lnSpc>
              <a:spcBef>
                <a:spcPts val="0"/>
              </a:spcBef>
              <a:spcAft>
                <a:spcPts val="0"/>
              </a:spcAft>
              <a:defRPr sz="1000" baseline="0">
                <a:solidFill>
                  <a:srgbClr val="00A3E0"/>
                </a:solidFill>
                <a:latin typeface="+mn-lt"/>
                <a:ea typeface="ＭＳ Ｐゴシック" pitchFamily="-109" charset="-128"/>
                <a:cs typeface="ＭＳ Ｐゴシック" pitchFamily="-109" charset="-128"/>
              </a:defRPr>
            </a:lvl1pPr>
            <a:lvl2pPr eaLnBrk="1" hangingPunct="1">
              <a:lnSpc>
                <a:spcPct val="100000"/>
              </a:lnSpc>
              <a:spcBef>
                <a:spcPts val="0"/>
              </a:spcBef>
              <a:spcAft>
                <a:spcPts val="0"/>
              </a:spcAft>
              <a:defRPr sz="1200" baseline="0">
                <a:latin typeface="+mn-lt"/>
                <a:ea typeface="ＭＳ Ｐゴシック" pitchFamily="-109" charset="-128"/>
              </a:defRPr>
            </a:lvl2pPr>
            <a:lvl3pPr marL="252000" indent="-252000" eaLnBrk="1" hangingPunct="1">
              <a:lnSpc>
                <a:spcPct val="100000"/>
              </a:lnSpc>
              <a:spcBef>
                <a:spcPts val="0"/>
              </a:spcBef>
              <a:spcAft>
                <a:spcPts val="0"/>
              </a:spcAft>
              <a:buFont typeface="Arial" charset="0"/>
              <a:buChar char="—"/>
              <a:defRPr sz="1200" baseline="0">
                <a:latin typeface="+mn-lt"/>
                <a:ea typeface="Deutsche Bank Text" panose="020B0503020202030204" pitchFamily="34" charset="0"/>
                <a:cs typeface="Deutsche Bank Text" panose="020B0503020202030204" pitchFamily="34" charset="0"/>
              </a:defRPr>
            </a:lvl3pPr>
            <a:lvl4pPr marL="468000" indent="-216000" eaLnBrk="1" hangingPunct="1">
              <a:lnSpc>
                <a:spcPct val="100000"/>
              </a:lnSpc>
              <a:spcBef>
                <a:spcPts val="0"/>
              </a:spcBef>
              <a:spcAft>
                <a:spcPts val="0"/>
              </a:spcAft>
              <a:buFont typeface="Arial" charset="0"/>
              <a:buChar char="—"/>
              <a:defRPr sz="1000" baseline="0">
                <a:latin typeface="+mn-lt"/>
                <a:ea typeface="ＭＳ Ｐゴシック" pitchFamily="-109" charset="-128"/>
              </a:defRPr>
            </a:lvl4pPr>
            <a:lvl5pPr marL="717550" indent="-227013" eaLnBrk="1" hangingPunct="1">
              <a:lnSpc>
                <a:spcPct val="100000"/>
              </a:lnSpc>
              <a:spcBef>
                <a:spcPts val="0"/>
              </a:spcBef>
              <a:spcAft>
                <a:spcPts val="0"/>
              </a:spcAft>
              <a:buFont typeface="Arial" charset="0"/>
              <a:buChar char="—"/>
              <a:defRPr sz="1000" baseline="0">
                <a:latin typeface="+mn-lt"/>
                <a:ea typeface="ＭＳ Ｐゴシック" pitchFamily="-109" charset="-128"/>
              </a:defRPr>
            </a:lvl5pPr>
            <a:lvl6pPr marL="882969" indent="-133099" fontAlgn="base">
              <a:spcBef>
                <a:spcPct val="10000"/>
              </a:spcBef>
              <a:spcAft>
                <a:spcPct val="10000"/>
              </a:spcAft>
              <a:buClr>
                <a:schemeClr val="tx2"/>
              </a:buClr>
              <a:buFont typeface="Arial" charset="0"/>
              <a:buChar char="-"/>
              <a:defRPr sz="1017">
                <a:latin typeface="+mn-lt"/>
              </a:defRPr>
            </a:lvl6pPr>
            <a:lvl7pPr marL="1225221" indent="-133099" fontAlgn="base">
              <a:spcBef>
                <a:spcPct val="10000"/>
              </a:spcBef>
              <a:spcAft>
                <a:spcPct val="10000"/>
              </a:spcAft>
              <a:buClr>
                <a:schemeClr val="tx2"/>
              </a:buClr>
              <a:buFont typeface="Arial" charset="0"/>
              <a:buChar char="-"/>
              <a:defRPr sz="1017">
                <a:latin typeface="+mn-lt"/>
              </a:defRPr>
            </a:lvl7pPr>
            <a:lvl8pPr marL="1567475" indent="-133099" fontAlgn="base">
              <a:spcBef>
                <a:spcPct val="10000"/>
              </a:spcBef>
              <a:spcAft>
                <a:spcPct val="10000"/>
              </a:spcAft>
              <a:buClr>
                <a:schemeClr val="tx2"/>
              </a:buClr>
              <a:buFont typeface="Arial" charset="0"/>
              <a:buChar char="-"/>
              <a:defRPr sz="1017">
                <a:latin typeface="+mn-lt"/>
              </a:defRPr>
            </a:lvl8pPr>
            <a:lvl9pPr marL="1909729" indent="-133099" fontAlgn="base">
              <a:spcBef>
                <a:spcPct val="10000"/>
              </a:spcBef>
              <a:spcAft>
                <a:spcPct val="10000"/>
              </a:spcAft>
              <a:buClr>
                <a:schemeClr val="tx2"/>
              </a:buClr>
              <a:buFont typeface="Arial" charset="0"/>
              <a:buChar char="-"/>
              <a:defRPr sz="1017">
                <a:latin typeface="+mn-lt"/>
              </a:defRPr>
            </a:lvl9pPr>
          </a:lstStyle>
          <a:p>
            <a:r>
              <a:rPr lang="en-US" sz="1333" dirty="0">
                <a:solidFill>
                  <a:schemeClr val="tx2"/>
                </a:solidFill>
              </a:rPr>
              <a:t>This Intermediate Hybrid track hands-on course is designed for learners aiming to master full-stack web development using modern tools and best practices. The curriculum begins with front-end development using HTML, CSS, JavaScript, and React.js, enabling learners to build responsive and dynamic user interfaces.</a:t>
            </a:r>
          </a:p>
          <a:p>
            <a:endParaRPr lang="en-US" sz="1333" dirty="0">
              <a:solidFill>
                <a:schemeClr val="tx2"/>
              </a:solidFill>
            </a:endParaRPr>
          </a:p>
          <a:p>
            <a:r>
              <a:rPr lang="en-US" sz="1333" b="1" dirty="0">
                <a:solidFill>
                  <a:schemeClr val="tx2"/>
                </a:solidFill>
              </a:rPr>
              <a:t>Key Highlights:</a:t>
            </a:r>
          </a:p>
          <a:p>
            <a:pPr marL="228594" indent="-228594">
              <a:buFont typeface="Arial" panose="020B0604020202020204" pitchFamily="34" charset="0"/>
              <a:buChar char="•"/>
            </a:pPr>
            <a:r>
              <a:rPr lang="en-US" sz="1333" dirty="0">
                <a:solidFill>
                  <a:schemeClr val="tx2"/>
                </a:solidFill>
              </a:rPr>
              <a:t>Frontend: HTML, CSS, JavaScript, React.js</a:t>
            </a:r>
          </a:p>
          <a:p>
            <a:pPr marL="228594" indent="-228594">
              <a:buFont typeface="Arial" panose="020B0604020202020204" pitchFamily="34" charset="0"/>
              <a:buChar char="•"/>
            </a:pPr>
            <a:r>
              <a:rPr lang="en-US" sz="1333" dirty="0">
                <a:solidFill>
                  <a:schemeClr val="tx2"/>
                </a:solidFill>
              </a:rPr>
              <a:t>Backend: Advanced Java &amp; Spring Boot with testing and performance tuning</a:t>
            </a:r>
          </a:p>
          <a:p>
            <a:pPr marL="228594" indent="-228594">
              <a:buFont typeface="Arial" panose="020B0604020202020204" pitchFamily="34" charset="0"/>
              <a:buChar char="•"/>
            </a:pPr>
            <a:r>
              <a:rPr lang="en-US" sz="1333" dirty="0">
                <a:solidFill>
                  <a:schemeClr val="tx2"/>
                </a:solidFill>
              </a:rPr>
              <a:t>Database: PostgreSQL</a:t>
            </a:r>
          </a:p>
          <a:p>
            <a:pPr marL="228594" indent="-228594">
              <a:buFont typeface="Arial" panose="020B0604020202020204" pitchFamily="34" charset="0"/>
              <a:buChar char="•"/>
            </a:pPr>
            <a:r>
              <a:rPr lang="en-US" sz="1333" dirty="0">
                <a:solidFill>
                  <a:schemeClr val="tx2"/>
                </a:solidFill>
              </a:rPr>
              <a:t>DevOps: CI/CD with Docker &amp; GitHub Actions</a:t>
            </a:r>
          </a:p>
          <a:p>
            <a:pPr marL="228594" indent="-228594">
              <a:buFont typeface="Arial" panose="020B0604020202020204" pitchFamily="34" charset="0"/>
              <a:buChar char="•"/>
            </a:pPr>
            <a:r>
              <a:rPr lang="en-US" sz="1333" dirty="0">
                <a:solidFill>
                  <a:schemeClr val="tx2"/>
                </a:solidFill>
              </a:rPr>
              <a:t>Strong focus on hands-on projects and practical implementation</a:t>
            </a:r>
          </a:p>
        </p:txBody>
      </p:sp>
      <p:sp>
        <p:nvSpPr>
          <p:cNvPr id="14" name="Text Placeholder 11">
            <a:extLst>
              <a:ext uri="{FF2B5EF4-FFF2-40B4-BE49-F238E27FC236}">
                <a16:creationId xmlns:a16="http://schemas.microsoft.com/office/drawing/2014/main" id="{61D2968D-CE6C-C527-2BD6-3BE2903042EE}"/>
              </a:ext>
            </a:extLst>
          </p:cNvPr>
          <p:cNvSpPr txBox="1">
            <a:spLocks/>
          </p:cNvSpPr>
          <p:nvPr/>
        </p:nvSpPr>
        <p:spPr>
          <a:xfrm>
            <a:off x="8082388" y="1083733"/>
            <a:ext cx="3577243" cy="541867"/>
          </a:xfrm>
          <a:prstGeom prst="rect">
            <a:avLst/>
          </a:prstGeom>
          <a:gradFill flip="none" rotWithShape="1">
            <a:gsLst>
              <a:gs pos="0">
                <a:schemeClr val="bg2">
                  <a:lumMod val="50000"/>
                </a:schemeClr>
              </a:gs>
              <a:gs pos="100000">
                <a:srgbClr val="1E2A78"/>
              </a:gs>
            </a:gsLst>
            <a:lin ang="0" scaled="1"/>
            <a:tileRect/>
          </a:gradFill>
          <a:ln w="6350">
            <a:noFill/>
            <a:miter lim="800000"/>
            <a:headEnd/>
            <a:tailEnd/>
          </a:ln>
        </p:spPr>
        <p:txBody>
          <a:bodyPr vert="horz" lIns="134551" tIns="67276" rIns="134551" bIns="67276" rtlCol="0" anchor="ctr" anchorCtr="0">
            <a:noAutofit/>
          </a:bodyPr>
          <a:lstStyle>
            <a:lvl1pPr defTabSz="963613" eaLnBrk="0" hangingPunct="0">
              <a:lnSpc>
                <a:spcPct val="100000"/>
              </a:lnSpc>
              <a:tabLst>
                <a:tab pos="1257300" algn="l"/>
              </a:tabLst>
              <a:defRPr sz="1000" b="1" baseline="0">
                <a:solidFill>
                  <a:srgbClr val="FFFFFF"/>
                </a:solidFill>
                <a:latin typeface="+mn-lt"/>
              </a:defRPr>
            </a:lvl1pPr>
            <a:lvl2pPr eaLnBrk="1" hangingPunct="1">
              <a:lnSpc>
                <a:spcPct val="100000"/>
              </a:lnSpc>
              <a:spcBef>
                <a:spcPts val="0"/>
              </a:spcBef>
              <a:spcAft>
                <a:spcPts val="0"/>
              </a:spcAft>
              <a:defRPr sz="1200" baseline="0">
                <a:latin typeface="+mn-lt"/>
                <a:ea typeface="ＭＳ Ｐゴシック" pitchFamily="-109" charset="-128"/>
              </a:defRPr>
            </a:lvl2pPr>
            <a:lvl3pPr marL="252000" indent="-252000" eaLnBrk="1" hangingPunct="1">
              <a:lnSpc>
                <a:spcPct val="100000"/>
              </a:lnSpc>
              <a:spcBef>
                <a:spcPts val="0"/>
              </a:spcBef>
              <a:spcAft>
                <a:spcPts val="0"/>
              </a:spcAft>
              <a:buFont typeface="Arial" charset="0"/>
              <a:buChar char="—"/>
              <a:defRPr sz="1200" baseline="0">
                <a:latin typeface="+mn-lt"/>
                <a:ea typeface="Deutsche Bank Text" panose="020B0503020202030204" pitchFamily="34" charset="0"/>
                <a:cs typeface="Deutsche Bank Text" panose="020B0503020202030204" pitchFamily="34" charset="0"/>
              </a:defRPr>
            </a:lvl3pPr>
            <a:lvl4pPr marL="468000" indent="-216000" eaLnBrk="1" hangingPunct="1">
              <a:lnSpc>
                <a:spcPct val="100000"/>
              </a:lnSpc>
              <a:spcBef>
                <a:spcPts val="0"/>
              </a:spcBef>
              <a:spcAft>
                <a:spcPts val="0"/>
              </a:spcAft>
              <a:buFont typeface="Arial" charset="0"/>
              <a:buChar char="—"/>
              <a:defRPr sz="1000" baseline="0">
                <a:latin typeface="+mn-lt"/>
                <a:ea typeface="ＭＳ Ｐゴシック" pitchFamily="-109" charset="-128"/>
              </a:defRPr>
            </a:lvl4pPr>
            <a:lvl5pPr marL="717550" indent="-227013" eaLnBrk="1" hangingPunct="1">
              <a:lnSpc>
                <a:spcPct val="100000"/>
              </a:lnSpc>
              <a:spcBef>
                <a:spcPts val="0"/>
              </a:spcBef>
              <a:spcAft>
                <a:spcPts val="0"/>
              </a:spcAft>
              <a:buFont typeface="Arial" charset="0"/>
              <a:buChar char="—"/>
              <a:defRPr sz="1000" baseline="0">
                <a:latin typeface="+mn-lt"/>
                <a:ea typeface="ＭＳ Ｐゴシック" pitchFamily="-109" charset="-128"/>
              </a:defRPr>
            </a:lvl5pPr>
            <a:lvl6pPr marL="882969" indent="-133099" fontAlgn="base">
              <a:spcBef>
                <a:spcPct val="10000"/>
              </a:spcBef>
              <a:spcAft>
                <a:spcPct val="10000"/>
              </a:spcAft>
              <a:buClr>
                <a:schemeClr val="tx2"/>
              </a:buClr>
              <a:buFont typeface="Arial" charset="0"/>
              <a:buChar char="-"/>
              <a:defRPr sz="1017">
                <a:latin typeface="+mn-lt"/>
              </a:defRPr>
            </a:lvl6pPr>
            <a:lvl7pPr marL="1225221" indent="-133099" fontAlgn="base">
              <a:spcBef>
                <a:spcPct val="10000"/>
              </a:spcBef>
              <a:spcAft>
                <a:spcPct val="10000"/>
              </a:spcAft>
              <a:buClr>
                <a:schemeClr val="tx2"/>
              </a:buClr>
              <a:buFont typeface="Arial" charset="0"/>
              <a:buChar char="-"/>
              <a:defRPr sz="1017">
                <a:latin typeface="+mn-lt"/>
              </a:defRPr>
            </a:lvl7pPr>
            <a:lvl8pPr marL="1567475" indent="-133099" fontAlgn="base">
              <a:spcBef>
                <a:spcPct val="10000"/>
              </a:spcBef>
              <a:spcAft>
                <a:spcPct val="10000"/>
              </a:spcAft>
              <a:buClr>
                <a:schemeClr val="tx2"/>
              </a:buClr>
              <a:buFont typeface="Arial" charset="0"/>
              <a:buChar char="-"/>
              <a:defRPr sz="1017">
                <a:latin typeface="+mn-lt"/>
              </a:defRPr>
            </a:lvl8pPr>
            <a:lvl9pPr marL="1909729" indent="-133099" fontAlgn="base">
              <a:spcBef>
                <a:spcPct val="10000"/>
              </a:spcBef>
              <a:spcAft>
                <a:spcPct val="10000"/>
              </a:spcAft>
              <a:buClr>
                <a:schemeClr val="tx2"/>
              </a:buClr>
              <a:buFont typeface="Arial" charset="0"/>
              <a:buChar char="-"/>
              <a:defRPr sz="1017">
                <a:latin typeface="+mn-lt"/>
              </a:defRPr>
            </a:lvl9pPr>
          </a:lstStyle>
          <a:p>
            <a:r>
              <a:rPr lang="en-US" sz="1867" dirty="0"/>
              <a:t>Intermediate Hybrid</a:t>
            </a:r>
          </a:p>
        </p:txBody>
      </p:sp>
      <p:cxnSp>
        <p:nvCxnSpPr>
          <p:cNvPr id="2" name="Straight Connector 1">
            <a:extLst>
              <a:ext uri="{FF2B5EF4-FFF2-40B4-BE49-F238E27FC236}">
                <a16:creationId xmlns:a16="http://schemas.microsoft.com/office/drawing/2014/main" id="{8622B5A5-CCEB-F211-3958-50377271384C}"/>
              </a:ext>
            </a:extLst>
          </p:cNvPr>
          <p:cNvCxnSpPr>
            <a:cxnSpLocks/>
          </p:cNvCxnSpPr>
          <p:nvPr/>
        </p:nvCxnSpPr>
        <p:spPr bwMode="auto">
          <a:xfrm>
            <a:off x="10898716" y="454025"/>
            <a:ext cx="0" cy="448376"/>
          </a:xfrm>
          <a:prstGeom prst="line">
            <a:avLst/>
          </a:prstGeom>
          <a:noFill/>
          <a:ln w="12700">
            <a:solidFill>
              <a:srgbClr val="1E2A78"/>
            </a:solidFill>
            <a:round/>
            <a:headEnd/>
            <a:tailEnd/>
          </a:ln>
        </p:spPr>
      </p:cxnSp>
      <p:pic>
        <p:nvPicPr>
          <p:cNvPr id="3" name="Picture 2">
            <a:extLst>
              <a:ext uri="{FF2B5EF4-FFF2-40B4-BE49-F238E27FC236}">
                <a16:creationId xmlns:a16="http://schemas.microsoft.com/office/drawing/2014/main" id="{D602DC33-3DA5-2EAC-D4A2-B751FCC53731}"/>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9405528" y="560920"/>
            <a:ext cx="1187325" cy="276657"/>
          </a:xfrm>
          <a:prstGeom prst="rect">
            <a:avLst/>
          </a:prstGeom>
        </p:spPr>
      </p:pic>
    </p:spTree>
    <p:extLst>
      <p:ext uri="{BB962C8B-B14F-4D97-AF65-F5344CB8AC3E}">
        <p14:creationId xmlns:p14="http://schemas.microsoft.com/office/powerpoint/2010/main" val="3959847997"/>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298D31-151C-8FD2-CAC3-85FD4980BC74}"/>
              </a:ext>
            </a:extLst>
          </p:cNvPr>
          <p:cNvSpPr>
            <a:spLocks noGrp="1"/>
          </p:cNvSpPr>
          <p:nvPr>
            <p:ph sz="quarter" idx="10"/>
          </p:nvPr>
        </p:nvSpPr>
        <p:spPr>
          <a:xfrm>
            <a:off x="1850435" y="979304"/>
            <a:ext cx="8491460" cy="291462"/>
          </a:xfrm>
        </p:spPr>
        <p:txBody>
          <a:bodyPr>
            <a:normAutofit fontScale="55000" lnSpcReduction="20000"/>
          </a:bodyPr>
          <a:lstStyle/>
          <a:p>
            <a:pPr marL="259232" indent="-259232">
              <a:buFont typeface="Wingdings" panose="05000000000000000000" pitchFamily="2" charset="2"/>
              <a:buChar char="ü"/>
            </a:pPr>
            <a:r>
              <a:rPr lang="en-US" dirty="0">
                <a:solidFill>
                  <a:schemeClr val="bg2">
                    <a:lumMod val="25000"/>
                  </a:schemeClr>
                </a:solidFill>
              </a:rPr>
              <a:t>Aggregate functions </a:t>
            </a:r>
            <a:r>
              <a:rPr lang="en-US" b="1" dirty="0">
                <a:solidFill>
                  <a:schemeClr val="bg2">
                    <a:lumMod val="25000"/>
                  </a:schemeClr>
                </a:solidFill>
              </a:rPr>
              <a:t>perform calculations on multiple rows</a:t>
            </a:r>
            <a:r>
              <a:rPr lang="en-US" dirty="0">
                <a:solidFill>
                  <a:schemeClr val="bg2">
                    <a:lumMod val="25000"/>
                  </a:schemeClr>
                </a:solidFill>
              </a:rPr>
              <a:t> of a table and return a single value.</a:t>
            </a:r>
            <a:endParaRPr lang="en-IN" dirty="0">
              <a:solidFill>
                <a:schemeClr val="bg2">
                  <a:lumMod val="25000"/>
                </a:schemeClr>
              </a:solidFill>
            </a:endParaRPr>
          </a:p>
        </p:txBody>
      </p:sp>
      <p:sp>
        <p:nvSpPr>
          <p:cNvPr id="5" name="Slide Number Placeholder 4">
            <a:extLst>
              <a:ext uri="{FF2B5EF4-FFF2-40B4-BE49-F238E27FC236}">
                <a16:creationId xmlns:a16="http://schemas.microsoft.com/office/drawing/2014/main" id="{9E50C7C7-2BDA-87AA-E000-3915F68217B5}"/>
              </a:ext>
            </a:extLst>
          </p:cNvPr>
          <p:cNvSpPr>
            <a:spLocks noGrp="1"/>
          </p:cNvSpPr>
          <p:nvPr>
            <p:ph type="sldNum" sz="quarter" idx="4"/>
          </p:nvPr>
        </p:nvSpPr>
        <p:spPr/>
        <p:txBody>
          <a:bodyPr/>
          <a:lstStyle/>
          <a:p>
            <a:fld id="{D71DA9FD-6EF8-4CC5-AF9B-B6159B5B937C}" type="slidenum">
              <a:rPr lang="en-GB" noProof="1" smtClean="0"/>
              <a:pPr/>
              <a:t>40</a:t>
            </a:fld>
            <a:endParaRPr lang="en-GB" noProof="1"/>
          </a:p>
        </p:txBody>
      </p:sp>
      <p:sp>
        <p:nvSpPr>
          <p:cNvPr id="6" name="Footer Placeholder 5">
            <a:extLst>
              <a:ext uri="{FF2B5EF4-FFF2-40B4-BE49-F238E27FC236}">
                <a16:creationId xmlns:a16="http://schemas.microsoft.com/office/drawing/2014/main" id="{D67F1F1F-4F42-7F1A-DDBA-C96955A8EF38}"/>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7" name="Title 6">
            <a:extLst>
              <a:ext uri="{FF2B5EF4-FFF2-40B4-BE49-F238E27FC236}">
                <a16:creationId xmlns:a16="http://schemas.microsoft.com/office/drawing/2014/main" id="{C38F25C3-0092-CE12-0EC6-7CBA049D093A}"/>
              </a:ext>
            </a:extLst>
          </p:cNvPr>
          <p:cNvSpPr>
            <a:spLocks noGrp="1"/>
          </p:cNvSpPr>
          <p:nvPr>
            <p:ph type="title"/>
          </p:nvPr>
        </p:nvSpPr>
        <p:spPr/>
        <p:txBody>
          <a:bodyPr/>
          <a:lstStyle/>
          <a:p>
            <a:r>
              <a:rPr lang="en-IN" dirty="0"/>
              <a:t>What Are Aggregate Functions?</a:t>
            </a:r>
          </a:p>
        </p:txBody>
      </p:sp>
      <p:graphicFrame>
        <p:nvGraphicFramePr>
          <p:cNvPr id="8" name="Table 7">
            <a:extLst>
              <a:ext uri="{FF2B5EF4-FFF2-40B4-BE49-F238E27FC236}">
                <a16:creationId xmlns:a16="http://schemas.microsoft.com/office/drawing/2014/main" id="{542937BC-F093-79A3-134D-0132095F8879}"/>
              </a:ext>
            </a:extLst>
          </p:cNvPr>
          <p:cNvGraphicFramePr>
            <a:graphicFrameLocks noGrp="1"/>
          </p:cNvGraphicFramePr>
          <p:nvPr/>
        </p:nvGraphicFramePr>
        <p:xfrm>
          <a:off x="3034965" y="1746295"/>
          <a:ext cx="6080073" cy="1861536"/>
        </p:xfrm>
        <a:graphic>
          <a:graphicData uri="http://schemas.openxmlformats.org/drawingml/2006/table">
            <a:tbl>
              <a:tblPr>
                <a:tableStyleId>{5940675A-B579-460E-94D1-54222C63F5DA}</a:tableStyleId>
              </a:tblPr>
              <a:tblGrid>
                <a:gridCol w="2026691">
                  <a:extLst>
                    <a:ext uri="{9D8B030D-6E8A-4147-A177-3AD203B41FA5}">
                      <a16:colId xmlns:a16="http://schemas.microsoft.com/office/drawing/2014/main" val="3914775433"/>
                    </a:ext>
                  </a:extLst>
                </a:gridCol>
                <a:gridCol w="2026691">
                  <a:extLst>
                    <a:ext uri="{9D8B030D-6E8A-4147-A177-3AD203B41FA5}">
                      <a16:colId xmlns:a16="http://schemas.microsoft.com/office/drawing/2014/main" val="1964700973"/>
                    </a:ext>
                  </a:extLst>
                </a:gridCol>
                <a:gridCol w="2026691">
                  <a:extLst>
                    <a:ext uri="{9D8B030D-6E8A-4147-A177-3AD203B41FA5}">
                      <a16:colId xmlns:a16="http://schemas.microsoft.com/office/drawing/2014/main" val="704909326"/>
                    </a:ext>
                  </a:extLst>
                </a:gridCol>
              </a:tblGrid>
              <a:tr h="310256">
                <a:tc>
                  <a:txBody>
                    <a:bodyPr/>
                    <a:lstStyle/>
                    <a:p>
                      <a:pPr algn="ctr"/>
                      <a:r>
                        <a:rPr lang="en-IN" sz="1100" dirty="0">
                          <a:solidFill>
                            <a:schemeClr val="bg2">
                              <a:lumMod val="25000"/>
                            </a:schemeClr>
                          </a:solidFill>
                        </a:rPr>
                        <a:t>Function</a:t>
                      </a:r>
                    </a:p>
                  </a:txBody>
                  <a:tcPr marL="82953" marR="82953" marT="41476" marB="41476" anchor="ctr">
                    <a:solidFill>
                      <a:schemeClr val="bg1">
                        <a:lumMod val="95000"/>
                      </a:schemeClr>
                    </a:solidFill>
                  </a:tcPr>
                </a:tc>
                <a:tc>
                  <a:txBody>
                    <a:bodyPr/>
                    <a:lstStyle/>
                    <a:p>
                      <a:pPr algn="ctr"/>
                      <a:r>
                        <a:rPr lang="en-IN" sz="1100" dirty="0">
                          <a:solidFill>
                            <a:schemeClr val="bg2">
                              <a:lumMod val="25000"/>
                            </a:schemeClr>
                          </a:solidFill>
                        </a:rPr>
                        <a:t>Purpose</a:t>
                      </a:r>
                    </a:p>
                  </a:txBody>
                  <a:tcPr marL="82953" marR="82953" marT="41476" marB="41476" anchor="ctr">
                    <a:solidFill>
                      <a:schemeClr val="bg1">
                        <a:lumMod val="95000"/>
                      </a:schemeClr>
                    </a:solidFill>
                  </a:tcPr>
                </a:tc>
                <a:tc>
                  <a:txBody>
                    <a:bodyPr/>
                    <a:lstStyle/>
                    <a:p>
                      <a:pPr algn="ctr"/>
                      <a:r>
                        <a:rPr lang="en-IN" sz="1100" dirty="0">
                          <a:solidFill>
                            <a:schemeClr val="bg2">
                              <a:lumMod val="25000"/>
                            </a:schemeClr>
                          </a:solidFill>
                        </a:rPr>
                        <a:t>Example</a:t>
                      </a:r>
                    </a:p>
                  </a:txBody>
                  <a:tcPr marL="82953" marR="82953" marT="41476" marB="41476" anchor="ctr">
                    <a:solidFill>
                      <a:schemeClr val="bg1">
                        <a:lumMod val="95000"/>
                      </a:schemeClr>
                    </a:solidFill>
                  </a:tcPr>
                </a:tc>
                <a:extLst>
                  <a:ext uri="{0D108BD9-81ED-4DB2-BD59-A6C34878D82A}">
                    <a16:rowId xmlns:a16="http://schemas.microsoft.com/office/drawing/2014/main" val="4157230001"/>
                  </a:ext>
                </a:extLst>
              </a:tr>
              <a:tr h="310256">
                <a:tc>
                  <a:txBody>
                    <a:bodyPr/>
                    <a:lstStyle/>
                    <a:p>
                      <a:r>
                        <a:rPr lang="en-IN" sz="1100" dirty="0">
                          <a:solidFill>
                            <a:schemeClr val="bg2">
                              <a:lumMod val="25000"/>
                            </a:schemeClr>
                          </a:solidFill>
                        </a:rPr>
                        <a:t>COUNT()</a:t>
                      </a:r>
                    </a:p>
                  </a:txBody>
                  <a:tcPr marL="82953" marR="82953" marT="41476" marB="41476" anchor="ctr"/>
                </a:tc>
                <a:tc>
                  <a:txBody>
                    <a:bodyPr/>
                    <a:lstStyle/>
                    <a:p>
                      <a:r>
                        <a:rPr lang="en-IN" sz="1100">
                          <a:solidFill>
                            <a:schemeClr val="bg2">
                              <a:lumMod val="25000"/>
                            </a:schemeClr>
                          </a:solidFill>
                        </a:rPr>
                        <a:t>Counts rows</a:t>
                      </a:r>
                    </a:p>
                  </a:txBody>
                  <a:tcPr marL="82953" marR="82953" marT="41476" marB="41476" anchor="ctr"/>
                </a:tc>
                <a:tc>
                  <a:txBody>
                    <a:bodyPr/>
                    <a:lstStyle/>
                    <a:p>
                      <a:r>
                        <a:rPr lang="en-IN" sz="1100">
                          <a:solidFill>
                            <a:schemeClr val="bg2">
                              <a:lumMod val="25000"/>
                            </a:schemeClr>
                          </a:solidFill>
                        </a:rPr>
                        <a:t>COUNT(*) counts all</a:t>
                      </a:r>
                    </a:p>
                  </a:txBody>
                  <a:tcPr marL="82953" marR="82953" marT="41476" marB="41476" anchor="ctr"/>
                </a:tc>
                <a:extLst>
                  <a:ext uri="{0D108BD9-81ED-4DB2-BD59-A6C34878D82A}">
                    <a16:rowId xmlns:a16="http://schemas.microsoft.com/office/drawing/2014/main" val="2631424729"/>
                  </a:ext>
                </a:extLst>
              </a:tr>
              <a:tr h="310256">
                <a:tc>
                  <a:txBody>
                    <a:bodyPr/>
                    <a:lstStyle/>
                    <a:p>
                      <a:r>
                        <a:rPr lang="en-IN" sz="1100">
                          <a:solidFill>
                            <a:schemeClr val="bg2">
                              <a:lumMod val="25000"/>
                            </a:schemeClr>
                          </a:solidFill>
                        </a:rPr>
                        <a:t>SUM()</a:t>
                      </a:r>
                    </a:p>
                  </a:txBody>
                  <a:tcPr marL="82953" marR="82953" marT="41476" marB="41476" anchor="ctr"/>
                </a:tc>
                <a:tc>
                  <a:txBody>
                    <a:bodyPr/>
                    <a:lstStyle/>
                    <a:p>
                      <a:r>
                        <a:rPr lang="en-IN" sz="1100">
                          <a:solidFill>
                            <a:schemeClr val="bg2">
                              <a:lumMod val="25000"/>
                            </a:schemeClr>
                          </a:solidFill>
                        </a:rPr>
                        <a:t>Adds values</a:t>
                      </a:r>
                    </a:p>
                  </a:txBody>
                  <a:tcPr marL="82953" marR="82953" marT="41476" marB="41476" anchor="ctr"/>
                </a:tc>
                <a:tc>
                  <a:txBody>
                    <a:bodyPr/>
                    <a:lstStyle/>
                    <a:p>
                      <a:r>
                        <a:rPr lang="en-IN" sz="1100">
                          <a:solidFill>
                            <a:schemeClr val="bg2">
                              <a:lumMod val="25000"/>
                            </a:schemeClr>
                          </a:solidFill>
                        </a:rPr>
                        <a:t>SUM(price)</a:t>
                      </a:r>
                    </a:p>
                  </a:txBody>
                  <a:tcPr marL="82953" marR="82953" marT="41476" marB="41476" anchor="ctr"/>
                </a:tc>
                <a:extLst>
                  <a:ext uri="{0D108BD9-81ED-4DB2-BD59-A6C34878D82A}">
                    <a16:rowId xmlns:a16="http://schemas.microsoft.com/office/drawing/2014/main" val="236769897"/>
                  </a:ext>
                </a:extLst>
              </a:tr>
              <a:tr h="310256">
                <a:tc>
                  <a:txBody>
                    <a:bodyPr/>
                    <a:lstStyle/>
                    <a:p>
                      <a:r>
                        <a:rPr lang="en-IN" sz="1100">
                          <a:solidFill>
                            <a:schemeClr val="bg2">
                              <a:lumMod val="25000"/>
                            </a:schemeClr>
                          </a:solidFill>
                        </a:rPr>
                        <a:t>AVG()</a:t>
                      </a:r>
                    </a:p>
                  </a:txBody>
                  <a:tcPr marL="82953" marR="82953" marT="41476" marB="41476" anchor="ctr"/>
                </a:tc>
                <a:tc>
                  <a:txBody>
                    <a:bodyPr/>
                    <a:lstStyle/>
                    <a:p>
                      <a:r>
                        <a:rPr lang="en-IN" sz="1100">
                          <a:solidFill>
                            <a:schemeClr val="bg2">
                              <a:lumMod val="25000"/>
                            </a:schemeClr>
                          </a:solidFill>
                        </a:rPr>
                        <a:t>Average of values</a:t>
                      </a:r>
                    </a:p>
                  </a:txBody>
                  <a:tcPr marL="82953" marR="82953" marT="41476" marB="41476" anchor="ctr"/>
                </a:tc>
                <a:tc>
                  <a:txBody>
                    <a:bodyPr/>
                    <a:lstStyle/>
                    <a:p>
                      <a:r>
                        <a:rPr lang="en-IN" sz="1100">
                          <a:solidFill>
                            <a:schemeClr val="bg2">
                              <a:lumMod val="25000"/>
                            </a:schemeClr>
                          </a:solidFill>
                        </a:rPr>
                        <a:t>AVG(score)</a:t>
                      </a:r>
                    </a:p>
                  </a:txBody>
                  <a:tcPr marL="82953" marR="82953" marT="41476" marB="41476" anchor="ctr"/>
                </a:tc>
                <a:extLst>
                  <a:ext uri="{0D108BD9-81ED-4DB2-BD59-A6C34878D82A}">
                    <a16:rowId xmlns:a16="http://schemas.microsoft.com/office/drawing/2014/main" val="197650181"/>
                  </a:ext>
                </a:extLst>
              </a:tr>
              <a:tr h="310256">
                <a:tc>
                  <a:txBody>
                    <a:bodyPr/>
                    <a:lstStyle/>
                    <a:p>
                      <a:r>
                        <a:rPr lang="en-IN" sz="1100">
                          <a:solidFill>
                            <a:schemeClr val="bg2">
                              <a:lumMod val="25000"/>
                            </a:schemeClr>
                          </a:solidFill>
                        </a:rPr>
                        <a:t>MIN()</a:t>
                      </a:r>
                    </a:p>
                  </a:txBody>
                  <a:tcPr marL="82953" marR="82953" marT="41476" marB="41476" anchor="ctr"/>
                </a:tc>
                <a:tc>
                  <a:txBody>
                    <a:bodyPr/>
                    <a:lstStyle/>
                    <a:p>
                      <a:r>
                        <a:rPr lang="en-IN" sz="1100">
                          <a:solidFill>
                            <a:schemeClr val="bg2">
                              <a:lumMod val="25000"/>
                            </a:schemeClr>
                          </a:solidFill>
                        </a:rPr>
                        <a:t>Smallest value</a:t>
                      </a:r>
                    </a:p>
                  </a:txBody>
                  <a:tcPr marL="82953" marR="82953" marT="41476" marB="41476" anchor="ctr"/>
                </a:tc>
                <a:tc>
                  <a:txBody>
                    <a:bodyPr/>
                    <a:lstStyle/>
                    <a:p>
                      <a:r>
                        <a:rPr lang="en-IN" sz="1100">
                          <a:solidFill>
                            <a:schemeClr val="bg2">
                              <a:lumMod val="25000"/>
                            </a:schemeClr>
                          </a:solidFill>
                        </a:rPr>
                        <a:t>MIN(age)</a:t>
                      </a:r>
                    </a:p>
                  </a:txBody>
                  <a:tcPr marL="82953" marR="82953" marT="41476" marB="41476" anchor="ctr"/>
                </a:tc>
                <a:extLst>
                  <a:ext uri="{0D108BD9-81ED-4DB2-BD59-A6C34878D82A}">
                    <a16:rowId xmlns:a16="http://schemas.microsoft.com/office/drawing/2014/main" val="4259510809"/>
                  </a:ext>
                </a:extLst>
              </a:tr>
              <a:tr h="310256">
                <a:tc>
                  <a:txBody>
                    <a:bodyPr/>
                    <a:lstStyle/>
                    <a:p>
                      <a:r>
                        <a:rPr lang="en-IN" sz="1100">
                          <a:solidFill>
                            <a:schemeClr val="bg2">
                              <a:lumMod val="25000"/>
                            </a:schemeClr>
                          </a:solidFill>
                        </a:rPr>
                        <a:t>MAX()</a:t>
                      </a:r>
                    </a:p>
                  </a:txBody>
                  <a:tcPr marL="82953" marR="82953" marT="41476" marB="41476" anchor="ctr"/>
                </a:tc>
                <a:tc>
                  <a:txBody>
                    <a:bodyPr/>
                    <a:lstStyle/>
                    <a:p>
                      <a:r>
                        <a:rPr lang="en-IN" sz="1100">
                          <a:solidFill>
                            <a:schemeClr val="bg2">
                              <a:lumMod val="25000"/>
                            </a:schemeClr>
                          </a:solidFill>
                        </a:rPr>
                        <a:t>Largest value</a:t>
                      </a:r>
                    </a:p>
                  </a:txBody>
                  <a:tcPr marL="82953" marR="82953" marT="41476" marB="41476" anchor="ctr"/>
                </a:tc>
                <a:tc>
                  <a:txBody>
                    <a:bodyPr/>
                    <a:lstStyle/>
                    <a:p>
                      <a:r>
                        <a:rPr lang="en-IN" sz="1100" dirty="0">
                          <a:solidFill>
                            <a:schemeClr val="bg2">
                              <a:lumMod val="25000"/>
                            </a:schemeClr>
                          </a:solidFill>
                        </a:rPr>
                        <a:t>MAX(salary)</a:t>
                      </a:r>
                    </a:p>
                  </a:txBody>
                  <a:tcPr marL="82953" marR="82953" marT="41476" marB="41476" anchor="ctr"/>
                </a:tc>
                <a:extLst>
                  <a:ext uri="{0D108BD9-81ED-4DB2-BD59-A6C34878D82A}">
                    <a16:rowId xmlns:a16="http://schemas.microsoft.com/office/drawing/2014/main" val="3610971528"/>
                  </a:ext>
                </a:extLst>
              </a:tr>
            </a:tbl>
          </a:graphicData>
        </a:graphic>
      </p:graphicFrame>
      <p:sp>
        <p:nvSpPr>
          <p:cNvPr id="10" name="TextBox 9">
            <a:extLst>
              <a:ext uri="{FF2B5EF4-FFF2-40B4-BE49-F238E27FC236}">
                <a16:creationId xmlns:a16="http://schemas.microsoft.com/office/drawing/2014/main" id="{7CD7F028-745C-B086-7DF6-BB726112EA0A}"/>
              </a:ext>
            </a:extLst>
          </p:cNvPr>
          <p:cNvSpPr txBox="1"/>
          <p:nvPr/>
        </p:nvSpPr>
        <p:spPr bwMode="ltGray">
          <a:xfrm>
            <a:off x="3730966" y="4647608"/>
            <a:ext cx="4730069" cy="59516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SELECT COUNT(*) FROM students; -- Returns the number of students</a:t>
            </a:r>
          </a:p>
          <a:p>
            <a:endParaRPr lang="en-IN" sz="1089" dirty="0"/>
          </a:p>
          <a:p>
            <a:r>
              <a:rPr lang="en-IN" sz="1089" dirty="0"/>
              <a:t>SELECT AVG(age) FROM students; -- Returns the average age</a:t>
            </a:r>
          </a:p>
        </p:txBody>
      </p:sp>
      <p:sp>
        <p:nvSpPr>
          <p:cNvPr id="11" name="Rectangle 10">
            <a:extLst>
              <a:ext uri="{FF2B5EF4-FFF2-40B4-BE49-F238E27FC236}">
                <a16:creationId xmlns:a16="http://schemas.microsoft.com/office/drawing/2014/main" id="{F313C7EA-4F97-98C0-90A4-714C5F346EE1}"/>
              </a:ext>
            </a:extLst>
          </p:cNvPr>
          <p:cNvSpPr/>
          <p:nvPr/>
        </p:nvSpPr>
        <p:spPr bwMode="auto">
          <a:xfrm>
            <a:off x="3730965" y="4305109"/>
            <a:ext cx="925344" cy="228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91546" tIns="45774" rIns="91546" bIns="45774" rtlCol="0" anchor="ctr">
            <a:noAutofit/>
          </a:bodyPr>
          <a:lstStyle/>
          <a:p>
            <a:pPr defTabSz="874190" eaLnBrk="0" hangingPunct="0">
              <a:tabLst>
                <a:tab pos="1140623" algn="l"/>
              </a:tabLst>
            </a:pPr>
            <a:r>
              <a:rPr lang="en-US" sz="1089" dirty="0">
                <a:solidFill>
                  <a:schemeClr val="bg2">
                    <a:lumMod val="25000"/>
                  </a:schemeClr>
                </a:solidFill>
              </a:rPr>
              <a:t>Examples</a:t>
            </a:r>
            <a:endParaRPr lang="en-IN" sz="1089" dirty="0" err="1">
              <a:solidFill>
                <a:schemeClr val="bg2">
                  <a:lumMod val="25000"/>
                </a:schemeClr>
              </a:solidFill>
            </a:endParaRPr>
          </a:p>
        </p:txBody>
      </p:sp>
      <p:pic>
        <p:nvPicPr>
          <p:cNvPr id="3" name="Picture 2">
            <a:extLst>
              <a:ext uri="{FF2B5EF4-FFF2-40B4-BE49-F238E27FC236}">
                <a16:creationId xmlns:a16="http://schemas.microsoft.com/office/drawing/2014/main" id="{F1273397-CD87-07CB-8EED-9C88CD66C586}"/>
              </a:ext>
            </a:extLst>
          </p:cNvPr>
          <p:cNvPicPr>
            <a:picLocks noChangeAspect="1"/>
          </p:cNvPicPr>
          <p:nvPr/>
        </p:nvPicPr>
        <p:blipFill>
          <a:blip r:embed="rId2"/>
          <a:stretch>
            <a:fillRect/>
          </a:stretch>
        </p:blipFill>
        <p:spPr>
          <a:xfrm>
            <a:off x="1961692" y="5419809"/>
            <a:ext cx="7772400" cy="1113208"/>
          </a:xfrm>
          <a:prstGeom prst="rect">
            <a:avLst/>
          </a:prstGeom>
        </p:spPr>
      </p:pic>
    </p:spTree>
    <p:extLst>
      <p:ext uri="{BB962C8B-B14F-4D97-AF65-F5344CB8AC3E}">
        <p14:creationId xmlns:p14="http://schemas.microsoft.com/office/powerpoint/2010/main" val="66258829"/>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CDDD3E-8B89-E9E9-10F3-41FDA9EAA200}"/>
              </a:ext>
            </a:extLst>
          </p:cNvPr>
          <p:cNvSpPr>
            <a:spLocks noGrp="1"/>
          </p:cNvSpPr>
          <p:nvPr>
            <p:ph type="sldNum" sz="quarter" idx="4"/>
          </p:nvPr>
        </p:nvSpPr>
        <p:spPr/>
        <p:txBody>
          <a:bodyPr/>
          <a:lstStyle/>
          <a:p>
            <a:fld id="{D71DA9FD-6EF8-4CC5-AF9B-B6159B5B937C}" type="slidenum">
              <a:rPr lang="en-GB" noProof="1" smtClean="0"/>
              <a:pPr/>
              <a:t>41</a:t>
            </a:fld>
            <a:endParaRPr lang="en-GB" noProof="1"/>
          </a:p>
        </p:txBody>
      </p:sp>
      <p:sp>
        <p:nvSpPr>
          <p:cNvPr id="3" name="Footer Placeholder 2">
            <a:extLst>
              <a:ext uri="{FF2B5EF4-FFF2-40B4-BE49-F238E27FC236}">
                <a16:creationId xmlns:a16="http://schemas.microsoft.com/office/drawing/2014/main" id="{F07AC2FB-6D46-F187-FFDC-69652E973123}"/>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4" name="Title 3">
            <a:extLst>
              <a:ext uri="{FF2B5EF4-FFF2-40B4-BE49-F238E27FC236}">
                <a16:creationId xmlns:a16="http://schemas.microsoft.com/office/drawing/2014/main" id="{809098C7-58FC-F4B9-1193-BC59F095B3F9}"/>
              </a:ext>
            </a:extLst>
          </p:cNvPr>
          <p:cNvSpPr>
            <a:spLocks noGrp="1"/>
          </p:cNvSpPr>
          <p:nvPr>
            <p:ph type="title"/>
          </p:nvPr>
        </p:nvSpPr>
        <p:spPr/>
        <p:txBody>
          <a:bodyPr/>
          <a:lstStyle/>
          <a:p>
            <a:r>
              <a:rPr lang="en-IN" dirty="0"/>
              <a:t>Built-in Functions - </a:t>
            </a:r>
            <a:r>
              <a:rPr lang="en-US" dirty="0"/>
              <a:t>Date Functions in PostgreSQL</a:t>
            </a:r>
            <a:endParaRPr lang="en-IN" dirty="0"/>
          </a:p>
        </p:txBody>
      </p:sp>
      <p:graphicFrame>
        <p:nvGraphicFramePr>
          <p:cNvPr id="5" name="Table 4">
            <a:extLst>
              <a:ext uri="{FF2B5EF4-FFF2-40B4-BE49-F238E27FC236}">
                <a16:creationId xmlns:a16="http://schemas.microsoft.com/office/drawing/2014/main" id="{40CE9DFF-F47A-1001-31B1-E3BE84AC807E}"/>
              </a:ext>
            </a:extLst>
          </p:cNvPr>
          <p:cNvGraphicFramePr>
            <a:graphicFrameLocks noGrp="1"/>
          </p:cNvGraphicFramePr>
          <p:nvPr/>
        </p:nvGraphicFramePr>
        <p:xfrm>
          <a:off x="2502945" y="1124353"/>
          <a:ext cx="7186112" cy="4363998"/>
        </p:xfrm>
        <a:graphic>
          <a:graphicData uri="http://schemas.openxmlformats.org/drawingml/2006/table">
            <a:tbl>
              <a:tblPr>
                <a:tableStyleId>{616DA210-FB5B-4158-B5E0-FEB733F419BA}</a:tableStyleId>
              </a:tblPr>
              <a:tblGrid>
                <a:gridCol w="1796528">
                  <a:extLst>
                    <a:ext uri="{9D8B030D-6E8A-4147-A177-3AD203B41FA5}">
                      <a16:colId xmlns:a16="http://schemas.microsoft.com/office/drawing/2014/main" val="3599082729"/>
                    </a:ext>
                  </a:extLst>
                </a:gridCol>
                <a:gridCol w="1796528">
                  <a:extLst>
                    <a:ext uri="{9D8B030D-6E8A-4147-A177-3AD203B41FA5}">
                      <a16:colId xmlns:a16="http://schemas.microsoft.com/office/drawing/2014/main" val="2122973934"/>
                    </a:ext>
                  </a:extLst>
                </a:gridCol>
                <a:gridCol w="1796528">
                  <a:extLst>
                    <a:ext uri="{9D8B030D-6E8A-4147-A177-3AD203B41FA5}">
                      <a16:colId xmlns:a16="http://schemas.microsoft.com/office/drawing/2014/main" val="1208692941"/>
                    </a:ext>
                  </a:extLst>
                </a:gridCol>
                <a:gridCol w="1796528">
                  <a:extLst>
                    <a:ext uri="{9D8B030D-6E8A-4147-A177-3AD203B41FA5}">
                      <a16:colId xmlns:a16="http://schemas.microsoft.com/office/drawing/2014/main" val="3781109471"/>
                    </a:ext>
                  </a:extLst>
                </a:gridCol>
              </a:tblGrid>
              <a:tr h="229755">
                <a:tc>
                  <a:txBody>
                    <a:bodyPr/>
                    <a:lstStyle/>
                    <a:p>
                      <a:pPr algn="ctr"/>
                      <a:r>
                        <a:rPr lang="en-IN" sz="900" dirty="0"/>
                        <a:t>Function</a:t>
                      </a:r>
                    </a:p>
                  </a:txBody>
                  <a:tcPr marL="63654" marR="63654" marT="31827" marB="31827" anchor="ctr">
                    <a:solidFill>
                      <a:schemeClr val="bg1">
                        <a:lumMod val="95000"/>
                      </a:schemeClr>
                    </a:solidFill>
                  </a:tcPr>
                </a:tc>
                <a:tc>
                  <a:txBody>
                    <a:bodyPr/>
                    <a:lstStyle/>
                    <a:p>
                      <a:pPr algn="ctr"/>
                      <a:r>
                        <a:rPr lang="en-IN" sz="900" dirty="0"/>
                        <a:t>Description</a:t>
                      </a:r>
                    </a:p>
                  </a:txBody>
                  <a:tcPr marL="63654" marR="63654" marT="31827" marB="31827" anchor="ctr">
                    <a:solidFill>
                      <a:schemeClr val="bg1">
                        <a:lumMod val="95000"/>
                      </a:schemeClr>
                    </a:solidFill>
                  </a:tcPr>
                </a:tc>
                <a:tc>
                  <a:txBody>
                    <a:bodyPr/>
                    <a:lstStyle/>
                    <a:p>
                      <a:pPr algn="ctr"/>
                      <a:r>
                        <a:rPr lang="en-IN" sz="900" dirty="0"/>
                        <a:t>Example</a:t>
                      </a:r>
                    </a:p>
                  </a:txBody>
                  <a:tcPr marL="63654" marR="63654" marT="31827" marB="31827" anchor="ctr">
                    <a:solidFill>
                      <a:schemeClr val="bg1">
                        <a:lumMod val="95000"/>
                      </a:schemeClr>
                    </a:solidFill>
                  </a:tcPr>
                </a:tc>
                <a:tc>
                  <a:txBody>
                    <a:bodyPr/>
                    <a:lstStyle/>
                    <a:p>
                      <a:pPr algn="ctr"/>
                      <a:r>
                        <a:rPr lang="en-IN" sz="900" dirty="0"/>
                        <a:t>Result</a:t>
                      </a:r>
                    </a:p>
                  </a:txBody>
                  <a:tcPr marL="63654" marR="63654" marT="31827" marB="31827" anchor="ctr">
                    <a:solidFill>
                      <a:schemeClr val="bg1">
                        <a:lumMod val="95000"/>
                      </a:schemeClr>
                    </a:solidFill>
                  </a:tcPr>
                </a:tc>
                <a:extLst>
                  <a:ext uri="{0D108BD9-81ED-4DB2-BD59-A6C34878D82A}">
                    <a16:rowId xmlns:a16="http://schemas.microsoft.com/office/drawing/2014/main" val="833561121"/>
                  </a:ext>
                </a:extLst>
              </a:tr>
              <a:tr h="406386">
                <a:tc>
                  <a:txBody>
                    <a:bodyPr/>
                    <a:lstStyle/>
                    <a:p>
                      <a:r>
                        <a:rPr lang="en-IN" sz="900" dirty="0"/>
                        <a:t>CURRENT_DATE</a:t>
                      </a:r>
                    </a:p>
                  </a:txBody>
                  <a:tcPr marL="63654" marR="63654" marT="31827" marB="31827" anchor="ctr"/>
                </a:tc>
                <a:tc>
                  <a:txBody>
                    <a:bodyPr/>
                    <a:lstStyle/>
                    <a:p>
                      <a:r>
                        <a:rPr lang="en-IN" sz="900"/>
                        <a:t>Returns today’s date</a:t>
                      </a:r>
                    </a:p>
                  </a:txBody>
                  <a:tcPr marL="63654" marR="63654" marT="31827" marB="31827" anchor="ctr"/>
                </a:tc>
                <a:tc>
                  <a:txBody>
                    <a:bodyPr/>
                    <a:lstStyle/>
                    <a:p>
                      <a:r>
                        <a:rPr lang="en-IN" sz="900" dirty="0"/>
                        <a:t>SELECT CURRENT_DATE;</a:t>
                      </a:r>
                    </a:p>
                  </a:txBody>
                  <a:tcPr marL="63654" marR="63654" marT="31827" marB="31827" anchor="ctr"/>
                </a:tc>
                <a:tc>
                  <a:txBody>
                    <a:bodyPr/>
                    <a:lstStyle/>
                    <a:p>
                      <a:r>
                        <a:rPr lang="en-IN" sz="900" dirty="0"/>
                        <a:t>2025-06-16</a:t>
                      </a:r>
                    </a:p>
                  </a:txBody>
                  <a:tcPr marL="63654" marR="63654" marT="31827" marB="31827" anchor="ctr"/>
                </a:tc>
                <a:extLst>
                  <a:ext uri="{0D108BD9-81ED-4DB2-BD59-A6C34878D82A}">
                    <a16:rowId xmlns:a16="http://schemas.microsoft.com/office/drawing/2014/main" val="2202521068"/>
                  </a:ext>
                </a:extLst>
              </a:tr>
              <a:tr h="583017">
                <a:tc>
                  <a:txBody>
                    <a:bodyPr/>
                    <a:lstStyle/>
                    <a:p>
                      <a:r>
                        <a:rPr lang="en-IN" sz="900"/>
                        <a:t>CURRENT_TIMESTAMP</a:t>
                      </a:r>
                    </a:p>
                  </a:txBody>
                  <a:tcPr marL="63654" marR="63654" marT="31827" marB="31827" anchor="ctr"/>
                </a:tc>
                <a:tc>
                  <a:txBody>
                    <a:bodyPr/>
                    <a:lstStyle/>
                    <a:p>
                      <a:r>
                        <a:rPr lang="en-US" sz="900"/>
                        <a:t>Returns current date and time</a:t>
                      </a:r>
                    </a:p>
                  </a:txBody>
                  <a:tcPr marL="63654" marR="63654" marT="31827" marB="31827" anchor="ctr"/>
                </a:tc>
                <a:tc>
                  <a:txBody>
                    <a:bodyPr/>
                    <a:lstStyle/>
                    <a:p>
                      <a:r>
                        <a:rPr lang="en-IN" sz="900"/>
                        <a:t>SELECT CURRENT_TIMESTAMP;</a:t>
                      </a:r>
                    </a:p>
                  </a:txBody>
                  <a:tcPr marL="63654" marR="63654" marT="31827" marB="31827" anchor="ctr"/>
                </a:tc>
                <a:tc>
                  <a:txBody>
                    <a:bodyPr/>
                    <a:lstStyle/>
                    <a:p>
                      <a:r>
                        <a:rPr lang="en-IN" sz="900"/>
                        <a:t>2025-06-16 14:23:45.123</a:t>
                      </a:r>
                    </a:p>
                  </a:txBody>
                  <a:tcPr marL="63654" marR="63654" marT="31827" marB="31827" anchor="ctr"/>
                </a:tc>
                <a:extLst>
                  <a:ext uri="{0D108BD9-81ED-4DB2-BD59-A6C34878D82A}">
                    <a16:rowId xmlns:a16="http://schemas.microsoft.com/office/drawing/2014/main" val="5968339"/>
                  </a:ext>
                </a:extLst>
              </a:tr>
              <a:tr h="583017">
                <a:tc>
                  <a:txBody>
                    <a:bodyPr/>
                    <a:lstStyle/>
                    <a:p>
                      <a:r>
                        <a:rPr lang="en-IN" sz="900"/>
                        <a:t>AGE(date)</a:t>
                      </a:r>
                    </a:p>
                  </a:txBody>
                  <a:tcPr marL="63654" marR="63654" marT="31827" marB="31827" anchor="ctr"/>
                </a:tc>
                <a:tc>
                  <a:txBody>
                    <a:bodyPr/>
                    <a:lstStyle/>
                    <a:p>
                      <a:r>
                        <a:rPr lang="en-US" sz="900" dirty="0"/>
                        <a:t>Calculates time difference from now</a:t>
                      </a:r>
                    </a:p>
                  </a:txBody>
                  <a:tcPr marL="63654" marR="63654" marT="31827" marB="31827" anchor="ctr"/>
                </a:tc>
                <a:tc>
                  <a:txBody>
                    <a:bodyPr/>
                    <a:lstStyle/>
                    <a:p>
                      <a:r>
                        <a:rPr lang="en-IN" sz="900" dirty="0"/>
                        <a:t>AGE('2000-01-01')</a:t>
                      </a:r>
                    </a:p>
                  </a:txBody>
                  <a:tcPr marL="63654" marR="63654" marT="31827" marB="31827" anchor="ctr"/>
                </a:tc>
                <a:tc>
                  <a:txBody>
                    <a:bodyPr/>
                    <a:lstStyle/>
                    <a:p>
                      <a:r>
                        <a:rPr lang="en-IN" sz="900"/>
                        <a:t>25 years ...</a:t>
                      </a:r>
                    </a:p>
                  </a:txBody>
                  <a:tcPr marL="63654" marR="63654" marT="31827" marB="31827" anchor="ctr"/>
                </a:tc>
                <a:extLst>
                  <a:ext uri="{0D108BD9-81ED-4DB2-BD59-A6C34878D82A}">
                    <a16:rowId xmlns:a16="http://schemas.microsoft.com/office/drawing/2014/main" val="3010774586"/>
                  </a:ext>
                </a:extLst>
              </a:tr>
              <a:tr h="583017">
                <a:tc>
                  <a:txBody>
                    <a:bodyPr/>
                    <a:lstStyle/>
                    <a:p>
                      <a:r>
                        <a:rPr lang="en-IN" sz="900"/>
                        <a:t>EXTRACT(field FROM date)</a:t>
                      </a:r>
                    </a:p>
                  </a:txBody>
                  <a:tcPr marL="63654" marR="63654" marT="31827" marB="31827" anchor="ctr"/>
                </a:tc>
                <a:tc>
                  <a:txBody>
                    <a:bodyPr/>
                    <a:lstStyle/>
                    <a:p>
                      <a:r>
                        <a:rPr lang="en-US" sz="900"/>
                        <a:t>Extracts part of the date</a:t>
                      </a:r>
                    </a:p>
                  </a:txBody>
                  <a:tcPr marL="63654" marR="63654" marT="31827" marB="31827" anchor="ctr"/>
                </a:tc>
                <a:tc>
                  <a:txBody>
                    <a:bodyPr/>
                    <a:lstStyle/>
                    <a:p>
                      <a:r>
                        <a:rPr lang="en-US" sz="900"/>
                        <a:t>EXTRACT(YEAR FROM CURRENT_DATE)</a:t>
                      </a:r>
                    </a:p>
                  </a:txBody>
                  <a:tcPr marL="63654" marR="63654" marT="31827" marB="31827" anchor="ctr"/>
                </a:tc>
                <a:tc>
                  <a:txBody>
                    <a:bodyPr/>
                    <a:lstStyle/>
                    <a:p>
                      <a:r>
                        <a:rPr lang="en-IN" sz="900"/>
                        <a:t>2025</a:t>
                      </a:r>
                    </a:p>
                  </a:txBody>
                  <a:tcPr marL="63654" marR="63654" marT="31827" marB="31827" anchor="ctr"/>
                </a:tc>
                <a:extLst>
                  <a:ext uri="{0D108BD9-81ED-4DB2-BD59-A6C34878D82A}">
                    <a16:rowId xmlns:a16="http://schemas.microsoft.com/office/drawing/2014/main" val="1348674201"/>
                  </a:ext>
                </a:extLst>
              </a:tr>
              <a:tr h="583017">
                <a:tc>
                  <a:txBody>
                    <a:bodyPr/>
                    <a:lstStyle/>
                    <a:p>
                      <a:r>
                        <a:rPr lang="en-IN" sz="900"/>
                        <a:t>NOW()</a:t>
                      </a:r>
                    </a:p>
                  </a:txBody>
                  <a:tcPr marL="63654" marR="63654" marT="31827" marB="31827" anchor="ctr"/>
                </a:tc>
                <a:tc>
                  <a:txBody>
                    <a:bodyPr/>
                    <a:lstStyle/>
                    <a:p>
                      <a:r>
                        <a:rPr lang="en-IN" sz="900"/>
                        <a:t>Same as CURRENT_TIMESTAMP</a:t>
                      </a:r>
                    </a:p>
                  </a:txBody>
                  <a:tcPr marL="63654" marR="63654" marT="31827" marB="31827" anchor="ctr"/>
                </a:tc>
                <a:tc>
                  <a:txBody>
                    <a:bodyPr/>
                    <a:lstStyle/>
                    <a:p>
                      <a:r>
                        <a:rPr lang="en-IN" sz="900"/>
                        <a:t>SELECT NOW();</a:t>
                      </a:r>
                    </a:p>
                  </a:txBody>
                  <a:tcPr marL="63654" marR="63654" marT="31827" marB="31827" anchor="ctr"/>
                </a:tc>
                <a:tc>
                  <a:txBody>
                    <a:bodyPr/>
                    <a:lstStyle/>
                    <a:p>
                      <a:r>
                        <a:rPr lang="en-IN" sz="900"/>
                        <a:t>2025-06-16 14:23:45.123</a:t>
                      </a:r>
                    </a:p>
                  </a:txBody>
                  <a:tcPr marL="63654" marR="63654" marT="31827" marB="31827" anchor="ctr"/>
                </a:tc>
                <a:extLst>
                  <a:ext uri="{0D108BD9-81ED-4DB2-BD59-A6C34878D82A}">
                    <a16:rowId xmlns:a16="http://schemas.microsoft.com/office/drawing/2014/main" val="959174756"/>
                  </a:ext>
                </a:extLst>
              </a:tr>
              <a:tr h="406386">
                <a:tc>
                  <a:txBody>
                    <a:bodyPr/>
                    <a:lstStyle/>
                    <a:p>
                      <a:r>
                        <a:rPr lang="en-IN" sz="900"/>
                        <a:t>DATE_TRUNC('field', timestamp)</a:t>
                      </a:r>
                    </a:p>
                  </a:txBody>
                  <a:tcPr marL="63654" marR="63654" marT="31827" marB="31827" anchor="ctr"/>
                </a:tc>
                <a:tc>
                  <a:txBody>
                    <a:bodyPr/>
                    <a:lstStyle/>
                    <a:p>
                      <a:r>
                        <a:rPr lang="en-US" sz="900"/>
                        <a:t>Rounds to start of unit</a:t>
                      </a:r>
                    </a:p>
                  </a:txBody>
                  <a:tcPr marL="63654" marR="63654" marT="31827" marB="31827" anchor="ctr"/>
                </a:tc>
                <a:tc>
                  <a:txBody>
                    <a:bodyPr/>
                    <a:lstStyle/>
                    <a:p>
                      <a:r>
                        <a:rPr lang="en-IN" sz="900"/>
                        <a:t>DATE_TRUNC('month', NOW())</a:t>
                      </a:r>
                    </a:p>
                  </a:txBody>
                  <a:tcPr marL="63654" marR="63654" marT="31827" marB="31827" anchor="ctr"/>
                </a:tc>
                <a:tc>
                  <a:txBody>
                    <a:bodyPr/>
                    <a:lstStyle/>
                    <a:p>
                      <a:r>
                        <a:rPr lang="en-IN" sz="900" dirty="0"/>
                        <a:t>2025-06-01 00:00:00</a:t>
                      </a:r>
                    </a:p>
                  </a:txBody>
                  <a:tcPr marL="63654" marR="63654" marT="31827" marB="31827" anchor="ctr"/>
                </a:tc>
                <a:extLst>
                  <a:ext uri="{0D108BD9-81ED-4DB2-BD59-A6C34878D82A}">
                    <a16:rowId xmlns:a16="http://schemas.microsoft.com/office/drawing/2014/main" val="1433250293"/>
                  </a:ext>
                </a:extLst>
              </a:tr>
              <a:tr h="406386">
                <a:tc>
                  <a:txBody>
                    <a:bodyPr/>
                    <a:lstStyle/>
                    <a:p>
                      <a:r>
                        <a:rPr lang="en-IN" sz="900"/>
                        <a:t>TO_CHAR(date, format)</a:t>
                      </a:r>
                    </a:p>
                  </a:txBody>
                  <a:tcPr marL="63654" marR="63654" marT="31827" marB="31827" anchor="ctr"/>
                </a:tc>
                <a:tc>
                  <a:txBody>
                    <a:bodyPr/>
                    <a:lstStyle/>
                    <a:p>
                      <a:r>
                        <a:rPr lang="en-IN" sz="900"/>
                        <a:t>Formats date into string</a:t>
                      </a:r>
                    </a:p>
                  </a:txBody>
                  <a:tcPr marL="63654" marR="63654" marT="31827" marB="31827" anchor="ctr"/>
                </a:tc>
                <a:tc>
                  <a:txBody>
                    <a:bodyPr/>
                    <a:lstStyle/>
                    <a:p>
                      <a:r>
                        <a:rPr lang="en-IN" sz="900"/>
                        <a:t>TO_CHAR(NOW(), 'YYYY-MM-DD')</a:t>
                      </a:r>
                    </a:p>
                  </a:txBody>
                  <a:tcPr marL="63654" marR="63654" marT="31827" marB="31827" anchor="ctr"/>
                </a:tc>
                <a:tc>
                  <a:txBody>
                    <a:bodyPr/>
                    <a:lstStyle/>
                    <a:p>
                      <a:r>
                        <a:rPr lang="en-IN" sz="900"/>
                        <a:t>2025-06-16</a:t>
                      </a:r>
                    </a:p>
                  </a:txBody>
                  <a:tcPr marL="63654" marR="63654" marT="31827" marB="31827" anchor="ctr"/>
                </a:tc>
                <a:extLst>
                  <a:ext uri="{0D108BD9-81ED-4DB2-BD59-A6C34878D82A}">
                    <a16:rowId xmlns:a16="http://schemas.microsoft.com/office/drawing/2014/main" val="1281581944"/>
                  </a:ext>
                </a:extLst>
              </a:tr>
              <a:tr h="583017">
                <a:tc>
                  <a:txBody>
                    <a:bodyPr/>
                    <a:lstStyle/>
                    <a:p>
                      <a:r>
                        <a:rPr lang="en-IN" sz="900"/>
                        <a:t>INTERVAL</a:t>
                      </a:r>
                    </a:p>
                  </a:txBody>
                  <a:tcPr marL="63654" marR="63654" marT="31827" marB="31827" anchor="ctr"/>
                </a:tc>
                <a:tc>
                  <a:txBody>
                    <a:bodyPr/>
                    <a:lstStyle/>
                    <a:p>
                      <a:r>
                        <a:rPr lang="en-IN" sz="900"/>
                        <a:t>Represents time span</a:t>
                      </a:r>
                    </a:p>
                  </a:txBody>
                  <a:tcPr marL="63654" marR="63654" marT="31827" marB="31827" anchor="ctr"/>
                </a:tc>
                <a:tc>
                  <a:txBody>
                    <a:bodyPr/>
                    <a:lstStyle/>
                    <a:p>
                      <a:r>
                        <a:rPr lang="en-IN" sz="900"/>
                        <a:t>NOW() + INTERVAL '7 days'</a:t>
                      </a:r>
                    </a:p>
                  </a:txBody>
                  <a:tcPr marL="63654" marR="63654" marT="31827" marB="31827" anchor="ctr"/>
                </a:tc>
                <a:tc>
                  <a:txBody>
                    <a:bodyPr/>
                    <a:lstStyle/>
                    <a:p>
                      <a:r>
                        <a:rPr lang="en-IN" sz="900" dirty="0"/>
                        <a:t>2025-06-23 ...</a:t>
                      </a:r>
                    </a:p>
                  </a:txBody>
                  <a:tcPr marL="63654" marR="63654" marT="31827" marB="31827" anchor="ctr"/>
                </a:tc>
                <a:extLst>
                  <a:ext uri="{0D108BD9-81ED-4DB2-BD59-A6C34878D82A}">
                    <a16:rowId xmlns:a16="http://schemas.microsoft.com/office/drawing/2014/main" val="1499402858"/>
                  </a:ext>
                </a:extLst>
              </a:tr>
            </a:tbl>
          </a:graphicData>
        </a:graphic>
      </p:graphicFrame>
      <p:pic>
        <p:nvPicPr>
          <p:cNvPr id="8" name="Picture 7">
            <a:extLst>
              <a:ext uri="{FF2B5EF4-FFF2-40B4-BE49-F238E27FC236}">
                <a16:creationId xmlns:a16="http://schemas.microsoft.com/office/drawing/2014/main" id="{7739BC53-D411-B90E-458E-DC6A4216B0A8}"/>
              </a:ext>
            </a:extLst>
          </p:cNvPr>
          <p:cNvPicPr>
            <a:picLocks noChangeAspect="1"/>
          </p:cNvPicPr>
          <p:nvPr/>
        </p:nvPicPr>
        <p:blipFill>
          <a:blip r:embed="rId2"/>
          <a:stretch>
            <a:fillRect/>
          </a:stretch>
        </p:blipFill>
        <p:spPr>
          <a:xfrm>
            <a:off x="1762633" y="5556342"/>
            <a:ext cx="7772400" cy="1005725"/>
          </a:xfrm>
          <a:prstGeom prst="rect">
            <a:avLst/>
          </a:prstGeom>
        </p:spPr>
      </p:pic>
    </p:spTree>
    <p:extLst>
      <p:ext uri="{BB962C8B-B14F-4D97-AF65-F5344CB8AC3E}">
        <p14:creationId xmlns:p14="http://schemas.microsoft.com/office/powerpoint/2010/main" val="79581959"/>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8C68F2-5D99-BE30-E9C0-CF2A714E84F5}"/>
              </a:ext>
            </a:extLst>
          </p:cNvPr>
          <p:cNvSpPr>
            <a:spLocks noGrp="1"/>
          </p:cNvSpPr>
          <p:nvPr>
            <p:ph sz="quarter" idx="10"/>
          </p:nvPr>
        </p:nvSpPr>
        <p:spPr>
          <a:xfrm>
            <a:off x="1850435" y="979304"/>
            <a:ext cx="8491460" cy="247959"/>
          </a:xfrm>
        </p:spPr>
        <p:txBody>
          <a:bodyPr>
            <a:normAutofit fontScale="40000" lnSpcReduction="20000"/>
          </a:bodyPr>
          <a:lstStyle/>
          <a:p>
            <a:r>
              <a:rPr lang="en-US" dirty="0">
                <a:solidFill>
                  <a:schemeClr val="bg2">
                    <a:lumMod val="25000"/>
                  </a:schemeClr>
                </a:solidFill>
              </a:rPr>
              <a:t>Aliasing gives a </a:t>
            </a:r>
            <a:r>
              <a:rPr lang="en-US" b="1" dirty="0">
                <a:solidFill>
                  <a:schemeClr val="bg2">
                    <a:lumMod val="25000"/>
                  </a:schemeClr>
                </a:solidFill>
              </a:rPr>
              <a:t>temporary name</a:t>
            </a:r>
            <a:r>
              <a:rPr lang="en-US" dirty="0">
                <a:solidFill>
                  <a:schemeClr val="bg2">
                    <a:lumMod val="25000"/>
                  </a:schemeClr>
                </a:solidFill>
              </a:rPr>
              <a:t> to a table or column to make SQL queries shorter or more readable.</a:t>
            </a:r>
            <a:endParaRPr lang="en-IN" dirty="0">
              <a:solidFill>
                <a:schemeClr val="bg2">
                  <a:lumMod val="25000"/>
                </a:schemeClr>
              </a:solidFill>
            </a:endParaRPr>
          </a:p>
        </p:txBody>
      </p:sp>
      <p:sp>
        <p:nvSpPr>
          <p:cNvPr id="5" name="Slide Number Placeholder 4">
            <a:extLst>
              <a:ext uri="{FF2B5EF4-FFF2-40B4-BE49-F238E27FC236}">
                <a16:creationId xmlns:a16="http://schemas.microsoft.com/office/drawing/2014/main" id="{5B013BE3-66C1-28AE-8B1C-310DCA0D75D4}"/>
              </a:ext>
            </a:extLst>
          </p:cNvPr>
          <p:cNvSpPr>
            <a:spLocks noGrp="1"/>
          </p:cNvSpPr>
          <p:nvPr>
            <p:ph type="sldNum" sz="quarter" idx="4"/>
          </p:nvPr>
        </p:nvSpPr>
        <p:spPr/>
        <p:txBody>
          <a:bodyPr/>
          <a:lstStyle/>
          <a:p>
            <a:fld id="{D71DA9FD-6EF8-4CC5-AF9B-B6159B5B937C}" type="slidenum">
              <a:rPr lang="en-GB" noProof="1" smtClean="0"/>
              <a:pPr/>
              <a:t>42</a:t>
            </a:fld>
            <a:endParaRPr lang="en-GB" noProof="1"/>
          </a:p>
        </p:txBody>
      </p:sp>
      <p:sp>
        <p:nvSpPr>
          <p:cNvPr id="6" name="Footer Placeholder 5">
            <a:extLst>
              <a:ext uri="{FF2B5EF4-FFF2-40B4-BE49-F238E27FC236}">
                <a16:creationId xmlns:a16="http://schemas.microsoft.com/office/drawing/2014/main" id="{D795B4BA-82A7-9E14-8C22-CD3F19A1B4C7}"/>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7" name="Title 6">
            <a:extLst>
              <a:ext uri="{FF2B5EF4-FFF2-40B4-BE49-F238E27FC236}">
                <a16:creationId xmlns:a16="http://schemas.microsoft.com/office/drawing/2014/main" id="{C8A5FA69-C543-D8DF-2E8F-F71488A5AE99}"/>
              </a:ext>
            </a:extLst>
          </p:cNvPr>
          <p:cNvSpPr>
            <a:spLocks noGrp="1"/>
          </p:cNvSpPr>
          <p:nvPr>
            <p:ph type="title"/>
          </p:nvPr>
        </p:nvSpPr>
        <p:spPr/>
        <p:txBody>
          <a:bodyPr/>
          <a:lstStyle/>
          <a:p>
            <a:r>
              <a:rPr lang="en-IN" dirty="0"/>
              <a:t>Aliasing in SQL</a:t>
            </a:r>
          </a:p>
        </p:txBody>
      </p:sp>
      <p:sp>
        <p:nvSpPr>
          <p:cNvPr id="9" name="TextBox 8">
            <a:extLst>
              <a:ext uri="{FF2B5EF4-FFF2-40B4-BE49-F238E27FC236}">
                <a16:creationId xmlns:a16="http://schemas.microsoft.com/office/drawing/2014/main" id="{0F4999FD-48DE-FF0F-9A6B-E17A4E83AE4B}"/>
              </a:ext>
            </a:extLst>
          </p:cNvPr>
          <p:cNvSpPr txBox="1"/>
          <p:nvPr/>
        </p:nvSpPr>
        <p:spPr bwMode="ltGray">
          <a:xfrm>
            <a:off x="1826422" y="2603082"/>
            <a:ext cx="3945051"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solidFill>
                  <a:schemeClr val="bg2">
                    <a:lumMod val="25000"/>
                  </a:schemeClr>
                </a:solidFill>
              </a:rPr>
              <a:t>SELECT </a:t>
            </a:r>
            <a:r>
              <a:rPr lang="en-IN" sz="1089" dirty="0" err="1">
                <a:solidFill>
                  <a:schemeClr val="bg2">
                    <a:lumMod val="25000"/>
                  </a:schemeClr>
                </a:solidFill>
              </a:rPr>
              <a:t>column_name</a:t>
            </a:r>
            <a:r>
              <a:rPr lang="en-IN" sz="1089" dirty="0">
                <a:solidFill>
                  <a:schemeClr val="bg2">
                    <a:lumMod val="25000"/>
                  </a:schemeClr>
                </a:solidFill>
              </a:rPr>
              <a:t> AS </a:t>
            </a:r>
            <a:r>
              <a:rPr lang="en-IN" sz="1089" dirty="0" err="1">
                <a:solidFill>
                  <a:schemeClr val="bg2">
                    <a:lumMod val="25000"/>
                  </a:schemeClr>
                </a:solidFill>
              </a:rPr>
              <a:t>alias_name</a:t>
            </a:r>
            <a:r>
              <a:rPr lang="en-IN" sz="1089" dirty="0">
                <a:solidFill>
                  <a:schemeClr val="bg2">
                    <a:lumMod val="25000"/>
                  </a:schemeClr>
                </a:solidFill>
              </a:rPr>
              <a:t> FROM </a:t>
            </a:r>
            <a:r>
              <a:rPr lang="en-IN" sz="1089" dirty="0" err="1">
                <a:solidFill>
                  <a:schemeClr val="bg2">
                    <a:lumMod val="25000"/>
                  </a:schemeClr>
                </a:solidFill>
              </a:rPr>
              <a:t>table_name</a:t>
            </a:r>
            <a:r>
              <a:rPr lang="en-IN" sz="1089" dirty="0">
                <a:solidFill>
                  <a:schemeClr val="bg2">
                    <a:lumMod val="25000"/>
                  </a:schemeClr>
                </a:solidFill>
              </a:rPr>
              <a:t>;</a:t>
            </a:r>
          </a:p>
        </p:txBody>
      </p:sp>
      <p:sp>
        <p:nvSpPr>
          <p:cNvPr id="11" name="TextBox 10">
            <a:extLst>
              <a:ext uri="{FF2B5EF4-FFF2-40B4-BE49-F238E27FC236}">
                <a16:creationId xmlns:a16="http://schemas.microsoft.com/office/drawing/2014/main" id="{8F8E3CCA-19D6-F872-03C0-24963B338B46}"/>
              </a:ext>
            </a:extLst>
          </p:cNvPr>
          <p:cNvSpPr txBox="1"/>
          <p:nvPr/>
        </p:nvSpPr>
        <p:spPr bwMode="ltGray">
          <a:xfrm>
            <a:off x="1844526" y="3783524"/>
            <a:ext cx="3926947" cy="42755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solidFill>
                  <a:schemeClr val="bg2">
                    <a:lumMod val="25000"/>
                  </a:schemeClr>
                </a:solidFill>
              </a:rPr>
              <a:t>SELECT name AS </a:t>
            </a:r>
            <a:r>
              <a:rPr lang="en-IN" sz="1089" dirty="0" err="1">
                <a:solidFill>
                  <a:schemeClr val="bg2">
                    <a:lumMod val="25000"/>
                  </a:schemeClr>
                </a:solidFill>
              </a:rPr>
              <a:t>student_name</a:t>
            </a:r>
            <a:r>
              <a:rPr lang="en-IN" sz="1089" dirty="0">
                <a:solidFill>
                  <a:schemeClr val="bg2">
                    <a:lumMod val="25000"/>
                  </a:schemeClr>
                </a:solidFill>
              </a:rPr>
              <a:t>, age AS </a:t>
            </a:r>
            <a:r>
              <a:rPr lang="en-IN" sz="1089" dirty="0" err="1">
                <a:solidFill>
                  <a:schemeClr val="bg2">
                    <a:lumMod val="25000"/>
                  </a:schemeClr>
                </a:solidFill>
              </a:rPr>
              <a:t>student_age</a:t>
            </a:r>
            <a:endParaRPr lang="en-IN" sz="1089" dirty="0">
              <a:solidFill>
                <a:schemeClr val="bg2">
                  <a:lumMod val="25000"/>
                </a:schemeClr>
              </a:solidFill>
            </a:endParaRPr>
          </a:p>
          <a:p>
            <a:r>
              <a:rPr lang="en-IN" sz="1089" dirty="0">
                <a:solidFill>
                  <a:schemeClr val="bg2">
                    <a:lumMod val="25000"/>
                  </a:schemeClr>
                </a:solidFill>
              </a:rPr>
              <a:t>FROM students;</a:t>
            </a:r>
          </a:p>
        </p:txBody>
      </p:sp>
      <p:sp>
        <p:nvSpPr>
          <p:cNvPr id="13" name="TextBox 12">
            <a:extLst>
              <a:ext uri="{FF2B5EF4-FFF2-40B4-BE49-F238E27FC236}">
                <a16:creationId xmlns:a16="http://schemas.microsoft.com/office/drawing/2014/main" id="{019E8BE7-CDF9-8808-2EE3-041AF92786F6}"/>
              </a:ext>
            </a:extLst>
          </p:cNvPr>
          <p:cNvSpPr txBox="1"/>
          <p:nvPr/>
        </p:nvSpPr>
        <p:spPr bwMode="ltGray">
          <a:xfrm>
            <a:off x="6403788" y="2603082"/>
            <a:ext cx="3274231" cy="59516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solidFill>
                  <a:schemeClr val="bg2">
                    <a:lumMod val="25000"/>
                  </a:schemeClr>
                </a:solidFill>
              </a:rPr>
              <a:t>SELECT s.name, d.name</a:t>
            </a:r>
          </a:p>
          <a:p>
            <a:r>
              <a:rPr lang="en-IN" sz="1089" dirty="0">
                <a:solidFill>
                  <a:schemeClr val="bg2">
                    <a:lumMod val="25000"/>
                  </a:schemeClr>
                </a:solidFill>
              </a:rPr>
              <a:t>FROM students AS s</a:t>
            </a:r>
          </a:p>
          <a:p>
            <a:r>
              <a:rPr lang="en-IN" sz="1089" dirty="0">
                <a:solidFill>
                  <a:schemeClr val="bg2">
                    <a:lumMod val="25000"/>
                  </a:schemeClr>
                </a:solidFill>
              </a:rPr>
              <a:t>JOIN departments AS d ON </a:t>
            </a:r>
            <a:r>
              <a:rPr lang="en-IN" sz="1089" dirty="0" err="1">
                <a:solidFill>
                  <a:schemeClr val="bg2">
                    <a:lumMod val="25000"/>
                  </a:schemeClr>
                </a:solidFill>
              </a:rPr>
              <a:t>s.dept_id</a:t>
            </a:r>
            <a:r>
              <a:rPr lang="en-IN" sz="1089" dirty="0">
                <a:solidFill>
                  <a:schemeClr val="bg2">
                    <a:lumMod val="25000"/>
                  </a:schemeClr>
                </a:solidFill>
              </a:rPr>
              <a:t> = d.id;</a:t>
            </a:r>
          </a:p>
        </p:txBody>
      </p:sp>
      <p:sp>
        <p:nvSpPr>
          <p:cNvPr id="15" name="TextBox 14">
            <a:extLst>
              <a:ext uri="{FF2B5EF4-FFF2-40B4-BE49-F238E27FC236}">
                <a16:creationId xmlns:a16="http://schemas.microsoft.com/office/drawing/2014/main" id="{18DF5C1F-74CC-7911-2BBB-31BAE2916BC3}"/>
              </a:ext>
            </a:extLst>
          </p:cNvPr>
          <p:cNvSpPr txBox="1"/>
          <p:nvPr/>
        </p:nvSpPr>
        <p:spPr bwMode="ltGray">
          <a:xfrm>
            <a:off x="6403788" y="3867285"/>
            <a:ext cx="3279811"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solidFill>
                  <a:schemeClr val="bg2">
                    <a:lumMod val="25000"/>
                  </a:schemeClr>
                </a:solidFill>
              </a:rPr>
              <a:t>--- FROM students s JOIN departments d ...</a:t>
            </a:r>
          </a:p>
        </p:txBody>
      </p:sp>
      <p:sp>
        <p:nvSpPr>
          <p:cNvPr id="16" name="Rectangle 15">
            <a:extLst>
              <a:ext uri="{FF2B5EF4-FFF2-40B4-BE49-F238E27FC236}">
                <a16:creationId xmlns:a16="http://schemas.microsoft.com/office/drawing/2014/main" id="{39DB88B5-0272-A66A-3B6E-14CFD817C0A4}"/>
              </a:ext>
            </a:extLst>
          </p:cNvPr>
          <p:cNvSpPr/>
          <p:nvPr/>
        </p:nvSpPr>
        <p:spPr bwMode="auto">
          <a:xfrm>
            <a:off x="1850436" y="2374750"/>
            <a:ext cx="1103094" cy="228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91546" tIns="45774" rIns="91546" bIns="45774" rtlCol="0" anchor="ctr">
            <a:noAutofit/>
          </a:bodyPr>
          <a:lstStyle/>
          <a:p>
            <a:pPr algn="ctr" defTabSz="874190" eaLnBrk="0" hangingPunct="0">
              <a:tabLst>
                <a:tab pos="1140623" algn="l"/>
              </a:tabLst>
            </a:pPr>
            <a:r>
              <a:rPr lang="en-US" sz="1089" dirty="0">
                <a:solidFill>
                  <a:schemeClr val="bg2">
                    <a:lumMod val="25000"/>
                  </a:schemeClr>
                </a:solidFill>
              </a:rPr>
              <a:t>Column Alias</a:t>
            </a:r>
            <a:endParaRPr lang="en-IN" sz="1089" dirty="0" err="1">
              <a:solidFill>
                <a:schemeClr val="bg2">
                  <a:lumMod val="25000"/>
                </a:schemeClr>
              </a:solidFill>
            </a:endParaRPr>
          </a:p>
        </p:txBody>
      </p:sp>
      <p:sp>
        <p:nvSpPr>
          <p:cNvPr id="17" name="Rectangle 16">
            <a:extLst>
              <a:ext uri="{FF2B5EF4-FFF2-40B4-BE49-F238E27FC236}">
                <a16:creationId xmlns:a16="http://schemas.microsoft.com/office/drawing/2014/main" id="{F473464B-5973-CD65-0981-092028BF6F70}"/>
              </a:ext>
            </a:extLst>
          </p:cNvPr>
          <p:cNvSpPr/>
          <p:nvPr/>
        </p:nvSpPr>
        <p:spPr bwMode="auto">
          <a:xfrm>
            <a:off x="6403788" y="2374750"/>
            <a:ext cx="1103094" cy="228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91546" tIns="45774" rIns="91546" bIns="45774" rtlCol="0" anchor="ctr">
            <a:noAutofit/>
          </a:bodyPr>
          <a:lstStyle/>
          <a:p>
            <a:pPr algn="ctr" defTabSz="874190" eaLnBrk="0" hangingPunct="0">
              <a:tabLst>
                <a:tab pos="1140623" algn="l"/>
              </a:tabLst>
            </a:pPr>
            <a:r>
              <a:rPr lang="en-US" sz="1089" dirty="0">
                <a:solidFill>
                  <a:schemeClr val="bg2">
                    <a:lumMod val="25000"/>
                  </a:schemeClr>
                </a:solidFill>
              </a:rPr>
              <a:t>Table Alias</a:t>
            </a:r>
            <a:endParaRPr lang="en-IN" sz="1089" dirty="0" err="1">
              <a:solidFill>
                <a:schemeClr val="bg2">
                  <a:lumMod val="25000"/>
                </a:schemeClr>
              </a:solidFill>
            </a:endParaRPr>
          </a:p>
        </p:txBody>
      </p:sp>
      <p:sp>
        <p:nvSpPr>
          <p:cNvPr id="18" name="Rectangle 17">
            <a:extLst>
              <a:ext uri="{FF2B5EF4-FFF2-40B4-BE49-F238E27FC236}">
                <a16:creationId xmlns:a16="http://schemas.microsoft.com/office/drawing/2014/main" id="{C3F1ACA7-F76E-15F1-1EEA-9CDE8CE4C1D0}"/>
              </a:ext>
            </a:extLst>
          </p:cNvPr>
          <p:cNvSpPr/>
          <p:nvPr/>
        </p:nvSpPr>
        <p:spPr bwMode="auto">
          <a:xfrm>
            <a:off x="1850435" y="3542935"/>
            <a:ext cx="1782202" cy="228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91546" tIns="45774" rIns="91546" bIns="45774" rtlCol="0" anchor="ctr">
            <a:noAutofit/>
          </a:bodyPr>
          <a:lstStyle/>
          <a:p>
            <a:pPr algn="ctr" defTabSz="874190" eaLnBrk="0" hangingPunct="0">
              <a:tabLst>
                <a:tab pos="1140623" algn="l"/>
              </a:tabLst>
            </a:pPr>
            <a:r>
              <a:rPr lang="en-US" sz="1089" dirty="0">
                <a:solidFill>
                  <a:schemeClr val="bg2">
                    <a:lumMod val="25000"/>
                  </a:schemeClr>
                </a:solidFill>
              </a:rPr>
              <a:t>Example of Column Alias</a:t>
            </a:r>
            <a:endParaRPr lang="en-IN" sz="1089" dirty="0" err="1">
              <a:solidFill>
                <a:schemeClr val="bg2">
                  <a:lumMod val="25000"/>
                </a:schemeClr>
              </a:solidFill>
            </a:endParaRPr>
          </a:p>
        </p:txBody>
      </p:sp>
      <p:sp>
        <p:nvSpPr>
          <p:cNvPr id="19" name="Rectangle 18">
            <a:extLst>
              <a:ext uri="{FF2B5EF4-FFF2-40B4-BE49-F238E27FC236}">
                <a16:creationId xmlns:a16="http://schemas.microsoft.com/office/drawing/2014/main" id="{2988B949-C035-C8C4-D291-F9E77B6B35E3}"/>
              </a:ext>
            </a:extLst>
          </p:cNvPr>
          <p:cNvSpPr/>
          <p:nvPr/>
        </p:nvSpPr>
        <p:spPr bwMode="auto">
          <a:xfrm>
            <a:off x="6402043" y="3600116"/>
            <a:ext cx="2543098" cy="228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91546" tIns="45774" rIns="91546" bIns="45774" rtlCol="0" anchor="ctr">
            <a:noAutofit/>
          </a:bodyPr>
          <a:lstStyle/>
          <a:p>
            <a:pPr algn="ctr" defTabSz="874190" eaLnBrk="0" hangingPunct="0">
              <a:tabLst>
                <a:tab pos="1140623" algn="l"/>
              </a:tabLst>
            </a:pPr>
            <a:r>
              <a:rPr lang="en-US" sz="1089" dirty="0">
                <a:solidFill>
                  <a:schemeClr val="bg2">
                    <a:lumMod val="25000"/>
                  </a:schemeClr>
                </a:solidFill>
              </a:rPr>
              <a:t>You can even skip the “AS” keyword</a:t>
            </a:r>
            <a:endParaRPr lang="en-IN" sz="1089" dirty="0" err="1">
              <a:solidFill>
                <a:schemeClr val="bg2">
                  <a:lumMod val="25000"/>
                </a:schemeClr>
              </a:solidFill>
            </a:endParaRPr>
          </a:p>
        </p:txBody>
      </p:sp>
    </p:spTree>
    <p:extLst>
      <p:ext uri="{BB962C8B-B14F-4D97-AF65-F5344CB8AC3E}">
        <p14:creationId xmlns:p14="http://schemas.microsoft.com/office/powerpoint/2010/main" val="2680898030"/>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0FA859-FF72-6AB0-4184-C32094A0AE79}"/>
              </a:ext>
            </a:extLst>
          </p:cNvPr>
          <p:cNvSpPr>
            <a:spLocks noGrp="1"/>
          </p:cNvSpPr>
          <p:nvPr>
            <p:ph type="title"/>
          </p:nvPr>
        </p:nvSpPr>
        <p:spPr/>
        <p:txBody>
          <a:bodyPr/>
          <a:lstStyle/>
          <a:p>
            <a:r>
              <a:rPr lang="en-IN" dirty="0"/>
              <a:t>What is a JOIN?</a:t>
            </a:r>
          </a:p>
        </p:txBody>
      </p:sp>
      <p:sp>
        <p:nvSpPr>
          <p:cNvPr id="11" name="TextBox 10">
            <a:extLst>
              <a:ext uri="{FF2B5EF4-FFF2-40B4-BE49-F238E27FC236}">
                <a16:creationId xmlns:a16="http://schemas.microsoft.com/office/drawing/2014/main" id="{68BB3A01-B5FB-5EA6-38AF-B44FC50C6B2D}"/>
              </a:ext>
            </a:extLst>
          </p:cNvPr>
          <p:cNvSpPr txBox="1"/>
          <p:nvPr/>
        </p:nvSpPr>
        <p:spPr bwMode="ltGray">
          <a:xfrm>
            <a:off x="1832002" y="962912"/>
            <a:ext cx="7933841" cy="259943"/>
          </a:xfrm>
          <a:prstGeom prst="rect">
            <a:avLst/>
          </a:prstGeom>
          <a:noFill/>
          <a:ln w="6350">
            <a:noFill/>
            <a:miter lim="800000"/>
            <a:headEnd/>
            <a:tailEnd/>
          </a:ln>
        </p:spPr>
        <p:txBody>
          <a:bodyPr wrap="square">
            <a:spAutoFit/>
          </a:bodyPr>
          <a:lstStyle/>
          <a:p>
            <a:pPr marL="259232" indent="-259232">
              <a:buFont typeface="Wingdings" panose="05000000000000000000" pitchFamily="2" charset="2"/>
              <a:buChar char="ü"/>
            </a:pPr>
            <a:r>
              <a:rPr lang="en-US" sz="1089" dirty="0">
                <a:solidFill>
                  <a:schemeClr val="bg2">
                    <a:lumMod val="50000"/>
                  </a:schemeClr>
                </a:solidFill>
              </a:rPr>
              <a:t>To combine data from </a:t>
            </a:r>
            <a:r>
              <a:rPr lang="en-US" sz="1089" b="1" dirty="0">
                <a:solidFill>
                  <a:schemeClr val="bg2">
                    <a:lumMod val="50000"/>
                  </a:schemeClr>
                </a:solidFill>
              </a:rPr>
              <a:t>two or more tables</a:t>
            </a:r>
            <a:r>
              <a:rPr lang="en-US" sz="1089" dirty="0">
                <a:solidFill>
                  <a:schemeClr val="bg2">
                    <a:lumMod val="50000"/>
                  </a:schemeClr>
                </a:solidFill>
              </a:rPr>
              <a:t> based on a  related column.</a:t>
            </a:r>
            <a:endParaRPr lang="en-IN" sz="1089" dirty="0">
              <a:solidFill>
                <a:schemeClr val="bg2">
                  <a:lumMod val="50000"/>
                </a:schemeClr>
              </a:solidFill>
            </a:endParaRPr>
          </a:p>
        </p:txBody>
      </p:sp>
      <p:sp>
        <p:nvSpPr>
          <p:cNvPr id="12" name="Oval 11">
            <a:extLst>
              <a:ext uri="{FF2B5EF4-FFF2-40B4-BE49-F238E27FC236}">
                <a16:creationId xmlns:a16="http://schemas.microsoft.com/office/drawing/2014/main" id="{83AE33DC-AFE8-716A-980F-4F48879325E6}"/>
              </a:ext>
            </a:extLst>
          </p:cNvPr>
          <p:cNvSpPr/>
          <p:nvPr/>
        </p:nvSpPr>
        <p:spPr bwMode="auto">
          <a:xfrm>
            <a:off x="3761850" y="2154019"/>
            <a:ext cx="1517858" cy="988374"/>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Student Table</a:t>
            </a:r>
            <a:endParaRPr lang="en-IN" sz="1633" dirty="0" err="1">
              <a:solidFill>
                <a:srgbClr val="FFFFFF"/>
              </a:solidFill>
            </a:endParaRPr>
          </a:p>
        </p:txBody>
      </p:sp>
      <p:sp>
        <p:nvSpPr>
          <p:cNvPr id="13" name="Oval 12">
            <a:extLst>
              <a:ext uri="{FF2B5EF4-FFF2-40B4-BE49-F238E27FC236}">
                <a16:creationId xmlns:a16="http://schemas.microsoft.com/office/drawing/2014/main" id="{6E7E3A41-518B-39D9-89DA-FEE36435A904}"/>
              </a:ext>
            </a:extLst>
          </p:cNvPr>
          <p:cNvSpPr/>
          <p:nvPr/>
        </p:nvSpPr>
        <p:spPr bwMode="auto">
          <a:xfrm>
            <a:off x="7138575" y="2073130"/>
            <a:ext cx="1517858" cy="988373"/>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Dept. Table</a:t>
            </a:r>
            <a:endParaRPr lang="en-IN" sz="1633" dirty="0" err="1">
              <a:solidFill>
                <a:srgbClr val="FFFFFF"/>
              </a:solidFill>
            </a:endParaRPr>
          </a:p>
        </p:txBody>
      </p:sp>
      <p:sp>
        <p:nvSpPr>
          <p:cNvPr id="15" name="TextBox 14">
            <a:extLst>
              <a:ext uri="{FF2B5EF4-FFF2-40B4-BE49-F238E27FC236}">
                <a16:creationId xmlns:a16="http://schemas.microsoft.com/office/drawing/2014/main" id="{BAD14653-D528-6414-A6E1-B20B3CA530EC}"/>
              </a:ext>
            </a:extLst>
          </p:cNvPr>
          <p:cNvSpPr txBox="1"/>
          <p:nvPr/>
        </p:nvSpPr>
        <p:spPr bwMode="ltGray">
          <a:xfrm>
            <a:off x="3899888" y="3837595"/>
            <a:ext cx="4844791" cy="57099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nSpc>
                <a:spcPct val="150000"/>
              </a:lnSpc>
            </a:pPr>
            <a:r>
              <a:rPr lang="en-IN" sz="1089" dirty="0"/>
              <a:t>SELECT s.name, d.name AS department FROM students s </a:t>
            </a:r>
          </a:p>
          <a:p>
            <a:pPr>
              <a:lnSpc>
                <a:spcPct val="150000"/>
              </a:lnSpc>
            </a:pPr>
            <a:r>
              <a:rPr lang="en-IN" sz="1089" dirty="0"/>
              <a:t>JOIN departments d ON </a:t>
            </a:r>
            <a:r>
              <a:rPr lang="en-IN" sz="1089" dirty="0" err="1"/>
              <a:t>s.dept_id</a:t>
            </a:r>
            <a:r>
              <a:rPr lang="en-IN" sz="1089" dirty="0"/>
              <a:t> = d.id;</a:t>
            </a:r>
          </a:p>
        </p:txBody>
      </p:sp>
      <p:sp>
        <p:nvSpPr>
          <p:cNvPr id="18" name="Rectangle 17">
            <a:extLst>
              <a:ext uri="{FF2B5EF4-FFF2-40B4-BE49-F238E27FC236}">
                <a16:creationId xmlns:a16="http://schemas.microsoft.com/office/drawing/2014/main" id="{A746BBE5-D89E-E25A-7D32-283D9A890078}"/>
              </a:ext>
            </a:extLst>
          </p:cNvPr>
          <p:cNvSpPr/>
          <p:nvPr/>
        </p:nvSpPr>
        <p:spPr bwMode="auto">
          <a:xfrm>
            <a:off x="3899888" y="4489993"/>
            <a:ext cx="4844791" cy="274436"/>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089" dirty="0">
                <a:solidFill>
                  <a:srgbClr val="FFFFFF"/>
                </a:solidFill>
              </a:rPr>
              <a:t>To find each student’s department name, you JOIN them on the </a:t>
            </a:r>
            <a:r>
              <a:rPr lang="en-US" sz="1089" dirty="0" err="1">
                <a:solidFill>
                  <a:srgbClr val="FFFFFF"/>
                </a:solidFill>
              </a:rPr>
              <a:t>dept_id</a:t>
            </a:r>
            <a:r>
              <a:rPr lang="en-US" sz="1089" dirty="0">
                <a:solidFill>
                  <a:srgbClr val="FFFFFF"/>
                </a:solidFill>
              </a:rPr>
              <a:t>.</a:t>
            </a:r>
            <a:endParaRPr lang="en-IN" sz="1089" dirty="0" err="1">
              <a:solidFill>
                <a:srgbClr val="FFFFFF"/>
              </a:solidFill>
            </a:endParaRPr>
          </a:p>
        </p:txBody>
      </p:sp>
      <p:cxnSp>
        <p:nvCxnSpPr>
          <p:cNvPr id="21" name="Straight Arrow Connector 20">
            <a:extLst>
              <a:ext uri="{FF2B5EF4-FFF2-40B4-BE49-F238E27FC236}">
                <a16:creationId xmlns:a16="http://schemas.microsoft.com/office/drawing/2014/main" id="{EE13E2F6-B6BB-9F9B-9F1E-7A4AAFFCCDFF}"/>
              </a:ext>
            </a:extLst>
          </p:cNvPr>
          <p:cNvCxnSpPr/>
          <p:nvPr/>
        </p:nvCxnSpPr>
        <p:spPr bwMode="auto">
          <a:xfrm>
            <a:off x="4769126" y="3061504"/>
            <a:ext cx="510582" cy="690482"/>
          </a:xfrm>
          <a:prstGeom prst="straightConnector1">
            <a:avLst/>
          </a:prstGeom>
          <a:noFill/>
          <a:ln w="12700">
            <a:solidFill>
              <a:schemeClr val="tx1"/>
            </a:solidFill>
            <a:round/>
            <a:headEnd/>
            <a:tailEnd type="triangle"/>
          </a:ln>
        </p:spPr>
      </p:cxnSp>
      <p:cxnSp>
        <p:nvCxnSpPr>
          <p:cNvPr id="23" name="Straight Arrow Connector 22">
            <a:extLst>
              <a:ext uri="{FF2B5EF4-FFF2-40B4-BE49-F238E27FC236}">
                <a16:creationId xmlns:a16="http://schemas.microsoft.com/office/drawing/2014/main" id="{9151378F-0A85-CDF5-EF30-EA7D0C81FC68}"/>
              </a:ext>
            </a:extLst>
          </p:cNvPr>
          <p:cNvCxnSpPr/>
          <p:nvPr/>
        </p:nvCxnSpPr>
        <p:spPr bwMode="auto">
          <a:xfrm flipH="1">
            <a:off x="7282928" y="3061504"/>
            <a:ext cx="416017" cy="690482"/>
          </a:xfrm>
          <a:prstGeom prst="straightConnector1">
            <a:avLst/>
          </a:prstGeom>
          <a:noFill/>
          <a:ln w="12700">
            <a:solidFill>
              <a:schemeClr val="tx1"/>
            </a:solidFill>
            <a:round/>
            <a:headEnd/>
            <a:tailEnd type="triangle"/>
          </a:ln>
        </p:spPr>
      </p:cxnSp>
      <p:sp>
        <p:nvSpPr>
          <p:cNvPr id="24" name="TextBox 23">
            <a:extLst>
              <a:ext uri="{FF2B5EF4-FFF2-40B4-BE49-F238E27FC236}">
                <a16:creationId xmlns:a16="http://schemas.microsoft.com/office/drawing/2014/main" id="{7EE553EE-6649-E61F-EF1C-D0B64F716B25}"/>
              </a:ext>
            </a:extLst>
          </p:cNvPr>
          <p:cNvSpPr txBox="1"/>
          <p:nvPr/>
        </p:nvSpPr>
        <p:spPr bwMode="ltGray">
          <a:xfrm>
            <a:off x="5497905" y="3543502"/>
            <a:ext cx="1214573" cy="23192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ctr"/>
            <a:r>
              <a:rPr lang="en-US" sz="907" dirty="0"/>
              <a:t>S</a:t>
            </a:r>
            <a:r>
              <a:rPr lang="en-IN" sz="907" dirty="0"/>
              <a:t>ample Join Query</a:t>
            </a:r>
          </a:p>
        </p:txBody>
      </p:sp>
    </p:spTree>
    <p:extLst>
      <p:ext uri="{BB962C8B-B14F-4D97-AF65-F5344CB8AC3E}">
        <p14:creationId xmlns:p14="http://schemas.microsoft.com/office/powerpoint/2010/main" val="3560028395"/>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6980A81-2276-45CE-8340-D7852DC7F841}"/>
              </a:ext>
            </a:extLst>
          </p:cNvPr>
          <p:cNvSpPr>
            <a:spLocks noGrp="1"/>
          </p:cNvSpPr>
          <p:nvPr>
            <p:ph sz="quarter" idx="10"/>
          </p:nvPr>
        </p:nvSpPr>
        <p:spPr/>
        <p:txBody>
          <a:bodyPr/>
          <a:lstStyle/>
          <a:p>
            <a:r>
              <a:rPr lang="en-US" b="1" dirty="0"/>
              <a:t>INNER JOIN</a:t>
            </a:r>
            <a:r>
              <a:rPr lang="en-US" dirty="0"/>
              <a:t>: Match rows in both tables</a:t>
            </a:r>
            <a:endParaRPr lang="en-GB" dirty="0"/>
          </a:p>
        </p:txBody>
      </p:sp>
      <p:sp>
        <p:nvSpPr>
          <p:cNvPr id="2" name="Content Placeholder 1">
            <a:extLst>
              <a:ext uri="{FF2B5EF4-FFF2-40B4-BE49-F238E27FC236}">
                <a16:creationId xmlns:a16="http://schemas.microsoft.com/office/drawing/2014/main" id="{FBE831D3-0FCE-B8A4-7B9A-3CFA656369B0}"/>
              </a:ext>
            </a:extLst>
          </p:cNvPr>
          <p:cNvSpPr>
            <a:spLocks noGrp="1"/>
          </p:cNvSpPr>
          <p:nvPr>
            <p:ph sz="quarter" idx="11"/>
          </p:nvPr>
        </p:nvSpPr>
        <p:spPr/>
        <p:txBody>
          <a:bodyPr/>
          <a:lstStyle/>
          <a:p>
            <a:r>
              <a:rPr lang="en-US" b="1" dirty="0"/>
              <a:t>LEFT JOIN</a:t>
            </a:r>
            <a:r>
              <a:rPr lang="en-US" dirty="0"/>
              <a:t>: All rows from left + matched rows from right</a:t>
            </a:r>
            <a:endParaRPr lang="en-IN" dirty="0"/>
          </a:p>
        </p:txBody>
      </p:sp>
      <p:sp>
        <p:nvSpPr>
          <p:cNvPr id="3" name="Content Placeholder 2">
            <a:extLst>
              <a:ext uri="{FF2B5EF4-FFF2-40B4-BE49-F238E27FC236}">
                <a16:creationId xmlns:a16="http://schemas.microsoft.com/office/drawing/2014/main" id="{2FBAC233-01F0-BC13-7141-A1EBFAC067A7}"/>
              </a:ext>
            </a:extLst>
          </p:cNvPr>
          <p:cNvSpPr>
            <a:spLocks noGrp="1"/>
          </p:cNvSpPr>
          <p:nvPr>
            <p:ph sz="quarter" idx="12"/>
          </p:nvPr>
        </p:nvSpPr>
        <p:spPr/>
        <p:txBody>
          <a:bodyPr/>
          <a:lstStyle/>
          <a:p>
            <a:r>
              <a:rPr lang="en-US" b="1" dirty="0"/>
              <a:t>RIGHT JOIN</a:t>
            </a:r>
            <a:r>
              <a:rPr lang="en-US" dirty="0"/>
              <a:t>: All rows from right + matched rows from left</a:t>
            </a:r>
            <a:endParaRPr lang="en-IN" dirty="0"/>
          </a:p>
        </p:txBody>
      </p:sp>
      <p:sp>
        <p:nvSpPr>
          <p:cNvPr id="4" name="Content Placeholder 3">
            <a:extLst>
              <a:ext uri="{FF2B5EF4-FFF2-40B4-BE49-F238E27FC236}">
                <a16:creationId xmlns:a16="http://schemas.microsoft.com/office/drawing/2014/main" id="{3A157C19-AFCB-21D4-614E-79596BEABBCE}"/>
              </a:ext>
            </a:extLst>
          </p:cNvPr>
          <p:cNvSpPr>
            <a:spLocks noGrp="1"/>
          </p:cNvSpPr>
          <p:nvPr>
            <p:ph sz="quarter" idx="13"/>
          </p:nvPr>
        </p:nvSpPr>
        <p:spPr/>
        <p:txBody>
          <a:bodyPr/>
          <a:lstStyle/>
          <a:p>
            <a:r>
              <a:rPr lang="en-US" b="1" dirty="0"/>
              <a:t>FULL JOIN</a:t>
            </a:r>
            <a:r>
              <a:rPr lang="en-US" dirty="0"/>
              <a:t>: All rows from both tables, with NULLs where no match</a:t>
            </a:r>
            <a:endParaRPr lang="en-IN" dirty="0"/>
          </a:p>
        </p:txBody>
      </p:sp>
      <p:sp>
        <p:nvSpPr>
          <p:cNvPr id="7" name="Foliennummernplatzhalter 6">
            <a:extLst>
              <a:ext uri="{FF2B5EF4-FFF2-40B4-BE49-F238E27FC236}">
                <a16:creationId xmlns:a16="http://schemas.microsoft.com/office/drawing/2014/main" id="{E5FBC646-D567-AF85-09F0-EABCB7E5B948}"/>
              </a:ext>
            </a:extLst>
          </p:cNvPr>
          <p:cNvSpPr>
            <a:spLocks noGrp="1"/>
          </p:cNvSpPr>
          <p:nvPr>
            <p:ph type="sldNum" sz="quarter" idx="4"/>
          </p:nvPr>
        </p:nvSpPr>
        <p:spPr/>
        <p:txBody>
          <a:bodyPr/>
          <a:lstStyle/>
          <a:p>
            <a:fld id="{D71DA9FD-6EF8-4CC5-AF9B-B6159B5B937C}" type="slidenum">
              <a:rPr lang="en-GB" noProof="0" smtClean="0"/>
              <a:pPr/>
              <a:t>44</a:t>
            </a:fld>
            <a:endParaRPr lang="en-GB" noProof="0" dirty="0"/>
          </a:p>
        </p:txBody>
      </p:sp>
      <p:sp>
        <p:nvSpPr>
          <p:cNvPr id="5" name="Fußzeilenplatzhalter 4">
            <a:extLst>
              <a:ext uri="{FF2B5EF4-FFF2-40B4-BE49-F238E27FC236}">
                <a16:creationId xmlns:a16="http://schemas.microsoft.com/office/drawing/2014/main" id="{CD5BBBA0-6963-8B4F-0CEB-3D024CE84E8D}"/>
              </a:ext>
            </a:extLst>
          </p:cNvPr>
          <p:cNvSpPr>
            <a:spLocks noGrp="1"/>
          </p:cNvSpPr>
          <p:nvPr>
            <p:ph type="ftr" sz="quarter" idx="3"/>
          </p:nvPr>
        </p:nvSpPr>
        <p:spPr/>
        <p:txBody>
          <a:bodyPr/>
          <a:lstStyle/>
          <a:p>
            <a:r>
              <a:rPr lang="en-US" noProof="0" dirty="0"/>
              <a:t>Speaker name. Name of event or project. Date</a:t>
            </a:r>
            <a:endParaRPr lang="en-GB" noProof="0" dirty="0"/>
          </a:p>
        </p:txBody>
      </p:sp>
      <p:sp>
        <p:nvSpPr>
          <p:cNvPr id="9" name="Title 8">
            <a:extLst>
              <a:ext uri="{FF2B5EF4-FFF2-40B4-BE49-F238E27FC236}">
                <a16:creationId xmlns:a16="http://schemas.microsoft.com/office/drawing/2014/main" id="{EF89419F-4A75-44B0-8CA4-95B5C55FC248}"/>
              </a:ext>
            </a:extLst>
          </p:cNvPr>
          <p:cNvSpPr>
            <a:spLocks noGrp="1"/>
          </p:cNvSpPr>
          <p:nvPr>
            <p:ph type="title"/>
          </p:nvPr>
        </p:nvSpPr>
        <p:spPr/>
        <p:txBody>
          <a:bodyPr/>
          <a:lstStyle/>
          <a:p>
            <a:r>
              <a:rPr lang="en-US" dirty="0"/>
              <a:t>Types of Joins in PostgreSQL</a:t>
            </a:r>
            <a:endParaRPr lang="en-GB" noProof="0" dirty="0"/>
          </a:p>
        </p:txBody>
      </p:sp>
      <p:pic>
        <p:nvPicPr>
          <p:cNvPr id="20" name="Picture 19">
            <a:extLst>
              <a:ext uri="{FF2B5EF4-FFF2-40B4-BE49-F238E27FC236}">
                <a16:creationId xmlns:a16="http://schemas.microsoft.com/office/drawing/2014/main" id="{BED07004-9FD2-3294-F6F7-4E7D507D74B8}"/>
              </a:ext>
            </a:extLst>
          </p:cNvPr>
          <p:cNvPicPr>
            <a:picLocks noChangeAspect="1"/>
          </p:cNvPicPr>
          <p:nvPr/>
        </p:nvPicPr>
        <p:blipFill>
          <a:blip r:embed="rId3"/>
          <a:stretch>
            <a:fillRect/>
          </a:stretch>
        </p:blipFill>
        <p:spPr>
          <a:xfrm>
            <a:off x="2426847" y="1652518"/>
            <a:ext cx="2445377" cy="1460313"/>
          </a:xfrm>
          <a:prstGeom prst="rect">
            <a:avLst/>
          </a:prstGeom>
        </p:spPr>
      </p:pic>
      <p:pic>
        <p:nvPicPr>
          <p:cNvPr id="22" name="Picture 21">
            <a:extLst>
              <a:ext uri="{FF2B5EF4-FFF2-40B4-BE49-F238E27FC236}">
                <a16:creationId xmlns:a16="http://schemas.microsoft.com/office/drawing/2014/main" id="{48C98664-66EE-72E1-6F2D-BEA407CC4764}"/>
              </a:ext>
            </a:extLst>
          </p:cNvPr>
          <p:cNvPicPr>
            <a:picLocks noChangeAspect="1"/>
          </p:cNvPicPr>
          <p:nvPr/>
        </p:nvPicPr>
        <p:blipFill>
          <a:blip r:embed="rId4"/>
          <a:stretch>
            <a:fillRect/>
          </a:stretch>
        </p:blipFill>
        <p:spPr>
          <a:xfrm>
            <a:off x="6978881" y="4375180"/>
            <a:ext cx="2557709" cy="1503518"/>
          </a:xfrm>
          <a:prstGeom prst="rect">
            <a:avLst/>
          </a:prstGeom>
        </p:spPr>
      </p:pic>
      <p:pic>
        <p:nvPicPr>
          <p:cNvPr id="24" name="Picture 23">
            <a:extLst>
              <a:ext uri="{FF2B5EF4-FFF2-40B4-BE49-F238E27FC236}">
                <a16:creationId xmlns:a16="http://schemas.microsoft.com/office/drawing/2014/main" id="{AD2D6B1C-5839-75EA-B8A4-B00878223F9D}"/>
              </a:ext>
            </a:extLst>
          </p:cNvPr>
          <p:cNvPicPr>
            <a:picLocks noChangeAspect="1"/>
          </p:cNvPicPr>
          <p:nvPr/>
        </p:nvPicPr>
        <p:blipFill>
          <a:blip r:embed="rId5"/>
          <a:stretch>
            <a:fillRect/>
          </a:stretch>
        </p:blipFill>
        <p:spPr>
          <a:xfrm>
            <a:off x="7121456" y="1661159"/>
            <a:ext cx="2272559" cy="1451672"/>
          </a:xfrm>
          <a:prstGeom prst="rect">
            <a:avLst/>
          </a:prstGeom>
        </p:spPr>
      </p:pic>
      <p:pic>
        <p:nvPicPr>
          <p:cNvPr id="26" name="Picture 25">
            <a:extLst>
              <a:ext uri="{FF2B5EF4-FFF2-40B4-BE49-F238E27FC236}">
                <a16:creationId xmlns:a16="http://schemas.microsoft.com/office/drawing/2014/main" id="{DA9873F5-42FB-1DC2-1C64-5968270952E0}"/>
              </a:ext>
            </a:extLst>
          </p:cNvPr>
          <p:cNvPicPr>
            <a:picLocks noChangeAspect="1"/>
          </p:cNvPicPr>
          <p:nvPr/>
        </p:nvPicPr>
        <p:blipFill>
          <a:blip r:embed="rId6"/>
          <a:stretch>
            <a:fillRect/>
          </a:stretch>
        </p:blipFill>
        <p:spPr>
          <a:xfrm>
            <a:off x="2474371" y="4418384"/>
            <a:ext cx="2350327" cy="1417109"/>
          </a:xfrm>
          <a:prstGeom prst="rect">
            <a:avLst/>
          </a:prstGeom>
        </p:spPr>
      </p:pic>
      <p:pic>
        <p:nvPicPr>
          <p:cNvPr id="8" name="Picture 7">
            <a:extLst>
              <a:ext uri="{FF2B5EF4-FFF2-40B4-BE49-F238E27FC236}">
                <a16:creationId xmlns:a16="http://schemas.microsoft.com/office/drawing/2014/main" id="{FB03F1B2-51FC-62B7-0114-C8F9D6225111}"/>
              </a:ext>
            </a:extLst>
          </p:cNvPr>
          <p:cNvPicPr>
            <a:picLocks noChangeAspect="1"/>
          </p:cNvPicPr>
          <p:nvPr/>
        </p:nvPicPr>
        <p:blipFill>
          <a:blip r:embed="rId7"/>
          <a:stretch>
            <a:fillRect/>
          </a:stretch>
        </p:blipFill>
        <p:spPr>
          <a:xfrm>
            <a:off x="1405568" y="5860281"/>
            <a:ext cx="7772400" cy="868904"/>
          </a:xfrm>
          <a:prstGeom prst="rect">
            <a:avLst/>
          </a:prstGeom>
        </p:spPr>
      </p:pic>
    </p:spTree>
    <p:extLst>
      <p:ext uri="{BB962C8B-B14F-4D97-AF65-F5344CB8AC3E}">
        <p14:creationId xmlns:p14="http://schemas.microsoft.com/office/powerpoint/2010/main" val="1173526271"/>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5E596A4-9C6D-23D6-B561-0201A4A51644}"/>
              </a:ext>
            </a:extLst>
          </p:cNvPr>
          <p:cNvSpPr>
            <a:spLocks noGrp="1"/>
          </p:cNvSpPr>
          <p:nvPr>
            <p:ph sz="quarter" idx="10"/>
          </p:nvPr>
        </p:nvSpPr>
        <p:spPr>
          <a:xfrm>
            <a:off x="1850106" y="1561982"/>
            <a:ext cx="4163965" cy="4643630"/>
          </a:xfrm>
        </p:spPr>
        <p:txBody>
          <a:bodyPr/>
          <a:lstStyle/>
          <a:p>
            <a:r>
              <a:rPr lang="en-US" b="1" dirty="0"/>
              <a:t>Self Join</a:t>
            </a:r>
            <a:r>
              <a:rPr lang="en-US" dirty="0"/>
              <a:t>: Join a table with itself (e.g., employee → manager)</a:t>
            </a:r>
            <a:endParaRPr lang="en-IN" dirty="0"/>
          </a:p>
        </p:txBody>
      </p:sp>
      <p:sp>
        <p:nvSpPr>
          <p:cNvPr id="11" name="Content Placeholder 10">
            <a:extLst>
              <a:ext uri="{FF2B5EF4-FFF2-40B4-BE49-F238E27FC236}">
                <a16:creationId xmlns:a16="http://schemas.microsoft.com/office/drawing/2014/main" id="{0146AB67-2F09-028E-ECA0-371840502F07}"/>
              </a:ext>
            </a:extLst>
          </p:cNvPr>
          <p:cNvSpPr>
            <a:spLocks noGrp="1"/>
          </p:cNvSpPr>
          <p:nvPr>
            <p:ph sz="quarter" idx="11"/>
          </p:nvPr>
        </p:nvSpPr>
        <p:spPr>
          <a:xfrm>
            <a:off x="6178088" y="1561982"/>
            <a:ext cx="4163965" cy="4643630"/>
          </a:xfrm>
        </p:spPr>
        <p:txBody>
          <a:bodyPr/>
          <a:lstStyle/>
          <a:p>
            <a:r>
              <a:rPr lang="en-US" b="1" dirty="0"/>
              <a:t>Cross Join</a:t>
            </a:r>
            <a:r>
              <a:rPr lang="en-US" dirty="0"/>
              <a:t>: Cartesian product of two tables</a:t>
            </a:r>
            <a:endParaRPr lang="en-IN" dirty="0"/>
          </a:p>
        </p:txBody>
      </p:sp>
      <p:sp>
        <p:nvSpPr>
          <p:cNvPr id="6" name="Slide Number Placeholder 5">
            <a:extLst>
              <a:ext uri="{FF2B5EF4-FFF2-40B4-BE49-F238E27FC236}">
                <a16:creationId xmlns:a16="http://schemas.microsoft.com/office/drawing/2014/main" id="{DF288736-BD40-CEE4-9FFA-ADB5278CCFF9}"/>
              </a:ext>
            </a:extLst>
          </p:cNvPr>
          <p:cNvSpPr>
            <a:spLocks noGrp="1"/>
          </p:cNvSpPr>
          <p:nvPr>
            <p:ph type="sldNum" sz="quarter" idx="4"/>
          </p:nvPr>
        </p:nvSpPr>
        <p:spPr/>
        <p:txBody>
          <a:bodyPr/>
          <a:lstStyle/>
          <a:p>
            <a:fld id="{D71DA9FD-6EF8-4CC5-AF9B-B6159B5B937C}" type="slidenum">
              <a:rPr lang="en-GB" noProof="1" smtClean="0"/>
              <a:pPr/>
              <a:t>45</a:t>
            </a:fld>
            <a:endParaRPr lang="en-GB" noProof="1"/>
          </a:p>
        </p:txBody>
      </p:sp>
      <p:sp>
        <p:nvSpPr>
          <p:cNvPr id="7" name="Footer Placeholder 6">
            <a:extLst>
              <a:ext uri="{FF2B5EF4-FFF2-40B4-BE49-F238E27FC236}">
                <a16:creationId xmlns:a16="http://schemas.microsoft.com/office/drawing/2014/main" id="{0612015D-7568-894B-1CC9-D74D8FB3EB16}"/>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9" name="Title 8">
            <a:extLst>
              <a:ext uri="{FF2B5EF4-FFF2-40B4-BE49-F238E27FC236}">
                <a16:creationId xmlns:a16="http://schemas.microsoft.com/office/drawing/2014/main" id="{387BA394-744C-507B-7C14-CDF385B4C9DE}"/>
              </a:ext>
            </a:extLst>
          </p:cNvPr>
          <p:cNvSpPr>
            <a:spLocks noGrp="1"/>
          </p:cNvSpPr>
          <p:nvPr>
            <p:ph type="title"/>
          </p:nvPr>
        </p:nvSpPr>
        <p:spPr/>
        <p:txBody>
          <a:bodyPr/>
          <a:lstStyle/>
          <a:p>
            <a:r>
              <a:rPr lang="en-IN" dirty="0"/>
              <a:t>Self Join &amp; Cross Join</a:t>
            </a:r>
          </a:p>
        </p:txBody>
      </p:sp>
      <p:sp>
        <p:nvSpPr>
          <p:cNvPr id="2" name="Oval 1">
            <a:extLst>
              <a:ext uri="{FF2B5EF4-FFF2-40B4-BE49-F238E27FC236}">
                <a16:creationId xmlns:a16="http://schemas.microsoft.com/office/drawing/2014/main" id="{44A69CE3-0018-C38E-26A3-61E796125822}"/>
              </a:ext>
            </a:extLst>
          </p:cNvPr>
          <p:cNvSpPr/>
          <p:nvPr/>
        </p:nvSpPr>
        <p:spPr bwMode="auto">
          <a:xfrm>
            <a:off x="6641878" y="2460962"/>
            <a:ext cx="1253096" cy="1253096"/>
          </a:xfrm>
          <a:prstGeom prst="ellipse">
            <a:avLst/>
          </a:prstGeom>
          <a:solidFill>
            <a:schemeClr val="tx2">
              <a:lumMod val="10000"/>
              <a:lumOff val="90000"/>
            </a:schemeClr>
          </a:solidFill>
          <a:ln w="6350">
            <a:solidFill>
              <a:schemeClr val="accent1"/>
            </a:solidFill>
            <a:miter lim="800000"/>
            <a:headEnd/>
            <a:tailEnd/>
          </a:ln>
        </p:spPr>
        <p:txBody>
          <a:bodyPr lIns="91546" tIns="45774" rIns="91546" bIns="45774" rtlCol="0" anchor="ctr">
            <a:noAutofit/>
          </a:bodyPr>
          <a:lstStyle/>
          <a:p>
            <a:pPr algn="ctr" defTabSz="874190" eaLnBrk="0" hangingPunct="0">
              <a:tabLst>
                <a:tab pos="1140623" algn="l"/>
              </a:tabLst>
            </a:pPr>
            <a:endParaRPr lang="en-IN" sz="1633" dirty="0" err="1">
              <a:solidFill>
                <a:srgbClr val="FFFFFF"/>
              </a:solidFill>
            </a:endParaRPr>
          </a:p>
        </p:txBody>
      </p:sp>
      <p:sp>
        <p:nvSpPr>
          <p:cNvPr id="3" name="Oval 2">
            <a:extLst>
              <a:ext uri="{FF2B5EF4-FFF2-40B4-BE49-F238E27FC236}">
                <a16:creationId xmlns:a16="http://schemas.microsoft.com/office/drawing/2014/main" id="{84BF99A6-DEFC-5141-B7AE-566DEA8B67FD}"/>
              </a:ext>
            </a:extLst>
          </p:cNvPr>
          <p:cNvSpPr/>
          <p:nvPr/>
        </p:nvSpPr>
        <p:spPr bwMode="auto">
          <a:xfrm>
            <a:off x="8214053" y="2421697"/>
            <a:ext cx="1253096" cy="1253096"/>
          </a:xfrm>
          <a:prstGeom prst="ellipse">
            <a:avLst/>
          </a:prstGeom>
          <a:solidFill>
            <a:schemeClr val="tx2">
              <a:lumMod val="10000"/>
              <a:lumOff val="90000"/>
            </a:schemeClr>
          </a:solidFill>
          <a:ln w="6350">
            <a:solidFill>
              <a:schemeClr val="accent1"/>
            </a:solidFill>
            <a:miter lim="800000"/>
            <a:headEnd/>
            <a:tailEnd/>
          </a:ln>
        </p:spPr>
        <p:txBody>
          <a:bodyPr lIns="91546" tIns="45774" rIns="91546" bIns="45774" rtlCol="0" anchor="ctr">
            <a:noAutofit/>
          </a:bodyPr>
          <a:lstStyle/>
          <a:p>
            <a:pPr algn="ctr" defTabSz="874190" eaLnBrk="0" hangingPunct="0">
              <a:tabLst>
                <a:tab pos="1140623" algn="l"/>
              </a:tabLst>
            </a:pPr>
            <a:endParaRPr lang="en-IN" sz="1633" dirty="0" err="1">
              <a:solidFill>
                <a:srgbClr val="FFFFFF"/>
              </a:solidFill>
            </a:endParaRPr>
          </a:p>
        </p:txBody>
      </p:sp>
      <p:sp>
        <p:nvSpPr>
          <p:cNvPr id="4" name="Rectangle 3">
            <a:extLst>
              <a:ext uri="{FF2B5EF4-FFF2-40B4-BE49-F238E27FC236}">
                <a16:creationId xmlns:a16="http://schemas.microsoft.com/office/drawing/2014/main" id="{17813958-0785-8536-F025-E9B7F0C5420F}"/>
              </a:ext>
            </a:extLst>
          </p:cNvPr>
          <p:cNvSpPr/>
          <p:nvPr/>
        </p:nvSpPr>
        <p:spPr bwMode="auto">
          <a:xfrm>
            <a:off x="6919920" y="2924699"/>
            <a:ext cx="723630" cy="123546"/>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endParaRPr lang="en-IN" sz="1633" dirty="0" err="1">
              <a:solidFill>
                <a:srgbClr val="FFFFFF"/>
              </a:solidFill>
            </a:endParaRPr>
          </a:p>
        </p:txBody>
      </p:sp>
      <p:sp>
        <p:nvSpPr>
          <p:cNvPr id="5" name="Rectangle 4">
            <a:extLst>
              <a:ext uri="{FF2B5EF4-FFF2-40B4-BE49-F238E27FC236}">
                <a16:creationId xmlns:a16="http://schemas.microsoft.com/office/drawing/2014/main" id="{2AF6078C-760C-500B-3308-EA846739E4A8}"/>
              </a:ext>
            </a:extLst>
          </p:cNvPr>
          <p:cNvSpPr/>
          <p:nvPr/>
        </p:nvSpPr>
        <p:spPr bwMode="auto">
          <a:xfrm>
            <a:off x="6919920" y="3196460"/>
            <a:ext cx="723630" cy="123546"/>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endParaRPr lang="en-IN" sz="1633" dirty="0" err="1">
              <a:solidFill>
                <a:srgbClr val="FFFFFF"/>
              </a:solidFill>
            </a:endParaRPr>
          </a:p>
        </p:txBody>
      </p:sp>
      <p:sp>
        <p:nvSpPr>
          <p:cNvPr id="8" name="Rectangle 7">
            <a:extLst>
              <a:ext uri="{FF2B5EF4-FFF2-40B4-BE49-F238E27FC236}">
                <a16:creationId xmlns:a16="http://schemas.microsoft.com/office/drawing/2014/main" id="{F8CBC35C-FA5C-2968-56F9-3C151A4C0C32}"/>
              </a:ext>
            </a:extLst>
          </p:cNvPr>
          <p:cNvSpPr/>
          <p:nvPr/>
        </p:nvSpPr>
        <p:spPr bwMode="auto">
          <a:xfrm>
            <a:off x="8505261" y="2903345"/>
            <a:ext cx="723630" cy="123546"/>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endParaRPr lang="en-IN" sz="1633" dirty="0" err="1">
              <a:solidFill>
                <a:srgbClr val="FFFFFF"/>
              </a:solidFill>
            </a:endParaRPr>
          </a:p>
        </p:txBody>
      </p:sp>
      <p:sp>
        <p:nvSpPr>
          <p:cNvPr id="12" name="Rectangle 11">
            <a:extLst>
              <a:ext uri="{FF2B5EF4-FFF2-40B4-BE49-F238E27FC236}">
                <a16:creationId xmlns:a16="http://schemas.microsoft.com/office/drawing/2014/main" id="{956A14D5-6899-A543-E07E-66A24EE92C45}"/>
              </a:ext>
            </a:extLst>
          </p:cNvPr>
          <p:cNvSpPr/>
          <p:nvPr/>
        </p:nvSpPr>
        <p:spPr bwMode="auto">
          <a:xfrm>
            <a:off x="8505261" y="3199672"/>
            <a:ext cx="723630" cy="123546"/>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endParaRPr lang="en-IN" sz="1633" dirty="0" err="1">
              <a:solidFill>
                <a:srgbClr val="FFFFFF"/>
              </a:solidFill>
            </a:endParaRPr>
          </a:p>
        </p:txBody>
      </p:sp>
      <p:sp>
        <p:nvSpPr>
          <p:cNvPr id="13" name="TextBox 12">
            <a:extLst>
              <a:ext uri="{FF2B5EF4-FFF2-40B4-BE49-F238E27FC236}">
                <a16:creationId xmlns:a16="http://schemas.microsoft.com/office/drawing/2014/main" id="{A1015BC9-5920-845E-AFC7-2A0D4B47A0E8}"/>
              </a:ext>
            </a:extLst>
          </p:cNvPr>
          <p:cNvSpPr txBox="1"/>
          <p:nvPr/>
        </p:nvSpPr>
        <p:spPr bwMode="ltGray">
          <a:xfrm>
            <a:off x="6932405" y="2651132"/>
            <a:ext cx="625706" cy="260052"/>
          </a:xfrm>
          <a:prstGeom prst="rect">
            <a:avLst/>
          </a:prstGeom>
          <a:noFill/>
          <a:ln w="6350">
            <a:noFill/>
            <a:miter lim="800000"/>
            <a:headEnd/>
            <a:tailEnd/>
          </a:ln>
        </p:spPr>
        <p:txBody>
          <a:bodyPr wrap="none" lIns="91546" tIns="45774" rIns="91546" bIns="45774" rtlCol="0" anchor="t" anchorCtr="0">
            <a:spAutoFit/>
          </a:bodyPr>
          <a:lstStyle/>
          <a:p>
            <a:pPr eaLnBrk="0" hangingPunct="0"/>
            <a:r>
              <a:rPr lang="en-US" sz="1089" dirty="0">
                <a:solidFill>
                  <a:srgbClr val="16184E"/>
                </a:solidFill>
              </a:rPr>
              <a:t>Table A</a:t>
            </a:r>
            <a:endParaRPr lang="en-IN" sz="1089" dirty="0" err="1">
              <a:solidFill>
                <a:srgbClr val="16184E"/>
              </a:solidFill>
            </a:endParaRPr>
          </a:p>
        </p:txBody>
      </p:sp>
      <p:sp>
        <p:nvSpPr>
          <p:cNvPr id="14" name="TextBox 13">
            <a:extLst>
              <a:ext uri="{FF2B5EF4-FFF2-40B4-BE49-F238E27FC236}">
                <a16:creationId xmlns:a16="http://schemas.microsoft.com/office/drawing/2014/main" id="{7A5647DD-825F-C9E2-3A3F-CE7C41DAE248}"/>
              </a:ext>
            </a:extLst>
          </p:cNvPr>
          <p:cNvSpPr txBox="1"/>
          <p:nvPr/>
        </p:nvSpPr>
        <p:spPr bwMode="ltGray">
          <a:xfrm>
            <a:off x="8531054" y="2651048"/>
            <a:ext cx="628912" cy="260052"/>
          </a:xfrm>
          <a:prstGeom prst="rect">
            <a:avLst/>
          </a:prstGeom>
          <a:noFill/>
          <a:ln w="6350">
            <a:noFill/>
            <a:miter lim="800000"/>
            <a:headEnd/>
            <a:tailEnd/>
          </a:ln>
        </p:spPr>
        <p:txBody>
          <a:bodyPr wrap="none" lIns="91546" tIns="45774" rIns="91546" bIns="45774" rtlCol="0" anchor="t" anchorCtr="0">
            <a:spAutoFit/>
          </a:bodyPr>
          <a:lstStyle/>
          <a:p>
            <a:pPr eaLnBrk="0" hangingPunct="0"/>
            <a:r>
              <a:rPr lang="en-US" sz="1089" dirty="0">
                <a:solidFill>
                  <a:srgbClr val="16184E"/>
                </a:solidFill>
              </a:rPr>
              <a:t>Table B</a:t>
            </a:r>
            <a:endParaRPr lang="en-IN" sz="1089" dirty="0" err="1">
              <a:solidFill>
                <a:srgbClr val="16184E"/>
              </a:solidFill>
            </a:endParaRPr>
          </a:p>
        </p:txBody>
      </p:sp>
      <p:cxnSp>
        <p:nvCxnSpPr>
          <p:cNvPr id="16" name="Straight Arrow Connector 15">
            <a:extLst>
              <a:ext uri="{FF2B5EF4-FFF2-40B4-BE49-F238E27FC236}">
                <a16:creationId xmlns:a16="http://schemas.microsoft.com/office/drawing/2014/main" id="{A722AE4B-F3B6-784D-1358-8B88B91532DD}"/>
              </a:ext>
            </a:extLst>
          </p:cNvPr>
          <p:cNvCxnSpPr>
            <a:stCxn id="4" idx="3"/>
            <a:endCxn id="8" idx="1"/>
          </p:cNvCxnSpPr>
          <p:nvPr/>
        </p:nvCxnSpPr>
        <p:spPr bwMode="auto">
          <a:xfrm flipV="1">
            <a:off x="7643550" y="2965119"/>
            <a:ext cx="861711" cy="21354"/>
          </a:xfrm>
          <a:prstGeom prst="straightConnector1">
            <a:avLst/>
          </a:prstGeom>
          <a:noFill/>
          <a:ln w="12700">
            <a:solidFill>
              <a:schemeClr val="tx1"/>
            </a:solidFill>
            <a:round/>
            <a:headEnd/>
            <a:tailEnd type="triangle"/>
          </a:ln>
        </p:spPr>
      </p:cxnSp>
      <p:cxnSp>
        <p:nvCxnSpPr>
          <p:cNvPr id="18" name="Straight Arrow Connector 17">
            <a:extLst>
              <a:ext uri="{FF2B5EF4-FFF2-40B4-BE49-F238E27FC236}">
                <a16:creationId xmlns:a16="http://schemas.microsoft.com/office/drawing/2014/main" id="{20917CD7-645C-C0CD-0F4D-D5C97EB8107A}"/>
              </a:ext>
            </a:extLst>
          </p:cNvPr>
          <p:cNvCxnSpPr>
            <a:stCxn id="4" idx="3"/>
            <a:endCxn id="12" idx="1"/>
          </p:cNvCxnSpPr>
          <p:nvPr/>
        </p:nvCxnSpPr>
        <p:spPr bwMode="auto">
          <a:xfrm>
            <a:off x="7643550" y="2986473"/>
            <a:ext cx="861711" cy="274973"/>
          </a:xfrm>
          <a:prstGeom prst="straightConnector1">
            <a:avLst/>
          </a:prstGeom>
          <a:noFill/>
          <a:ln w="12700">
            <a:solidFill>
              <a:schemeClr val="tx1"/>
            </a:solidFill>
            <a:round/>
            <a:headEnd/>
            <a:tailEnd type="triangle"/>
          </a:ln>
        </p:spPr>
      </p:cxnSp>
      <p:cxnSp>
        <p:nvCxnSpPr>
          <p:cNvPr id="20" name="Straight Arrow Connector 19">
            <a:extLst>
              <a:ext uri="{FF2B5EF4-FFF2-40B4-BE49-F238E27FC236}">
                <a16:creationId xmlns:a16="http://schemas.microsoft.com/office/drawing/2014/main" id="{1621B390-D4F1-685A-CBE7-07B12FB5E9C0}"/>
              </a:ext>
            </a:extLst>
          </p:cNvPr>
          <p:cNvCxnSpPr>
            <a:stCxn id="5" idx="3"/>
          </p:cNvCxnSpPr>
          <p:nvPr/>
        </p:nvCxnSpPr>
        <p:spPr bwMode="auto">
          <a:xfrm flipV="1">
            <a:off x="7643550" y="2965118"/>
            <a:ext cx="861711" cy="293115"/>
          </a:xfrm>
          <a:prstGeom prst="straightConnector1">
            <a:avLst/>
          </a:prstGeom>
          <a:noFill/>
          <a:ln w="12700">
            <a:solidFill>
              <a:schemeClr val="tx1"/>
            </a:solidFill>
            <a:round/>
            <a:headEnd/>
            <a:tailEnd type="triangle"/>
          </a:ln>
        </p:spPr>
      </p:cxnSp>
      <p:cxnSp>
        <p:nvCxnSpPr>
          <p:cNvPr id="22" name="Straight Arrow Connector 21">
            <a:extLst>
              <a:ext uri="{FF2B5EF4-FFF2-40B4-BE49-F238E27FC236}">
                <a16:creationId xmlns:a16="http://schemas.microsoft.com/office/drawing/2014/main" id="{D366A00C-B4CC-9649-8AF0-DA243D5CC326}"/>
              </a:ext>
            </a:extLst>
          </p:cNvPr>
          <p:cNvCxnSpPr>
            <a:stCxn id="5" idx="3"/>
            <a:endCxn id="12" idx="1"/>
          </p:cNvCxnSpPr>
          <p:nvPr/>
        </p:nvCxnSpPr>
        <p:spPr bwMode="auto">
          <a:xfrm>
            <a:off x="7643550" y="3258234"/>
            <a:ext cx="861711" cy="3212"/>
          </a:xfrm>
          <a:prstGeom prst="straightConnector1">
            <a:avLst/>
          </a:prstGeom>
          <a:noFill/>
          <a:ln w="12700">
            <a:solidFill>
              <a:schemeClr val="tx1"/>
            </a:solidFill>
            <a:round/>
            <a:headEnd/>
            <a:tailEnd type="triangle"/>
          </a:ln>
        </p:spPr>
      </p:cxnSp>
      <p:sp>
        <p:nvSpPr>
          <p:cNvPr id="23" name="Oval 22">
            <a:extLst>
              <a:ext uri="{FF2B5EF4-FFF2-40B4-BE49-F238E27FC236}">
                <a16:creationId xmlns:a16="http://schemas.microsoft.com/office/drawing/2014/main" id="{3D136F07-D3C3-F68D-3923-4AAB53184E11}"/>
              </a:ext>
            </a:extLst>
          </p:cNvPr>
          <p:cNvSpPr/>
          <p:nvPr/>
        </p:nvSpPr>
        <p:spPr bwMode="auto">
          <a:xfrm>
            <a:off x="2860023" y="2497410"/>
            <a:ext cx="1253096" cy="1253096"/>
          </a:xfrm>
          <a:prstGeom prst="ellipse">
            <a:avLst/>
          </a:prstGeom>
          <a:solidFill>
            <a:schemeClr val="tx2">
              <a:lumMod val="10000"/>
              <a:lumOff val="90000"/>
            </a:schemeClr>
          </a:solidFill>
          <a:ln w="6350">
            <a:solidFill>
              <a:schemeClr val="accent1"/>
            </a:solidFill>
            <a:miter lim="800000"/>
            <a:headEnd/>
            <a:tailEnd/>
          </a:ln>
        </p:spPr>
        <p:txBody>
          <a:bodyPr lIns="91546" tIns="45774" rIns="91546" bIns="45774" rtlCol="0" anchor="ctr">
            <a:noAutofit/>
          </a:bodyPr>
          <a:lstStyle/>
          <a:p>
            <a:pPr algn="ctr" defTabSz="874190" eaLnBrk="0" hangingPunct="0">
              <a:tabLst>
                <a:tab pos="1140623" algn="l"/>
              </a:tabLst>
            </a:pPr>
            <a:endParaRPr lang="en-IN" sz="1633" dirty="0" err="1">
              <a:solidFill>
                <a:srgbClr val="FFFFFF"/>
              </a:solidFill>
            </a:endParaRPr>
          </a:p>
        </p:txBody>
      </p:sp>
      <p:sp>
        <p:nvSpPr>
          <p:cNvPr id="24" name="TextBox 23">
            <a:extLst>
              <a:ext uri="{FF2B5EF4-FFF2-40B4-BE49-F238E27FC236}">
                <a16:creationId xmlns:a16="http://schemas.microsoft.com/office/drawing/2014/main" id="{925B621F-F8F3-167E-43BD-E303440D569E}"/>
              </a:ext>
            </a:extLst>
          </p:cNvPr>
          <p:cNvSpPr txBox="1"/>
          <p:nvPr/>
        </p:nvSpPr>
        <p:spPr bwMode="ltGray">
          <a:xfrm>
            <a:off x="3150550" y="2973634"/>
            <a:ext cx="625706" cy="260052"/>
          </a:xfrm>
          <a:prstGeom prst="rect">
            <a:avLst/>
          </a:prstGeom>
          <a:noFill/>
          <a:ln w="6350">
            <a:noFill/>
            <a:miter lim="800000"/>
            <a:headEnd/>
            <a:tailEnd/>
          </a:ln>
        </p:spPr>
        <p:txBody>
          <a:bodyPr wrap="none" lIns="91546" tIns="45774" rIns="91546" bIns="45774" rtlCol="0" anchor="t" anchorCtr="0">
            <a:spAutoFit/>
          </a:bodyPr>
          <a:lstStyle/>
          <a:p>
            <a:pPr eaLnBrk="0" hangingPunct="0"/>
            <a:r>
              <a:rPr lang="en-US" sz="1089" dirty="0">
                <a:solidFill>
                  <a:srgbClr val="16184E"/>
                </a:solidFill>
              </a:rPr>
              <a:t>Table A</a:t>
            </a:r>
            <a:endParaRPr lang="en-IN" sz="1089" dirty="0" err="1">
              <a:solidFill>
                <a:srgbClr val="16184E"/>
              </a:solidFill>
            </a:endParaRPr>
          </a:p>
        </p:txBody>
      </p:sp>
      <p:sp>
        <p:nvSpPr>
          <p:cNvPr id="25" name="Arrow: U-Turn 24">
            <a:extLst>
              <a:ext uri="{FF2B5EF4-FFF2-40B4-BE49-F238E27FC236}">
                <a16:creationId xmlns:a16="http://schemas.microsoft.com/office/drawing/2014/main" id="{EBB7CF2D-E080-E813-03FB-FF202222C7C3}"/>
              </a:ext>
            </a:extLst>
          </p:cNvPr>
          <p:cNvSpPr/>
          <p:nvPr/>
        </p:nvSpPr>
        <p:spPr bwMode="auto">
          <a:xfrm>
            <a:off x="2987451" y="2171689"/>
            <a:ext cx="823797" cy="578548"/>
          </a:xfrm>
          <a:prstGeom prst="uturnArrow">
            <a:avLst>
              <a:gd name="adj1" fmla="val 5171"/>
              <a:gd name="adj2" fmla="val 10509"/>
              <a:gd name="adj3" fmla="val 14323"/>
              <a:gd name="adj4" fmla="val 40848"/>
              <a:gd name="adj5" fmla="val 70424"/>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endParaRPr lang="en-IN" sz="1633" dirty="0" err="1">
              <a:solidFill>
                <a:srgbClr val="FFFFFF"/>
              </a:solidFill>
            </a:endParaRPr>
          </a:p>
        </p:txBody>
      </p:sp>
      <p:sp>
        <p:nvSpPr>
          <p:cNvPr id="26" name="TextBox 25">
            <a:extLst>
              <a:ext uri="{FF2B5EF4-FFF2-40B4-BE49-F238E27FC236}">
                <a16:creationId xmlns:a16="http://schemas.microsoft.com/office/drawing/2014/main" id="{9DF3B345-437F-C934-478E-D65EDEA98DEE}"/>
              </a:ext>
            </a:extLst>
          </p:cNvPr>
          <p:cNvSpPr txBox="1"/>
          <p:nvPr/>
        </p:nvSpPr>
        <p:spPr bwMode="ltGray">
          <a:xfrm>
            <a:off x="2295995" y="2237214"/>
            <a:ext cx="678605" cy="260052"/>
          </a:xfrm>
          <a:prstGeom prst="rect">
            <a:avLst/>
          </a:prstGeom>
          <a:noFill/>
          <a:ln w="6350">
            <a:noFill/>
            <a:miter lim="800000"/>
            <a:headEnd/>
            <a:tailEnd/>
          </a:ln>
        </p:spPr>
        <p:txBody>
          <a:bodyPr wrap="none" lIns="91546" tIns="45774" rIns="91546" bIns="45774" rtlCol="0" anchor="t" anchorCtr="0">
            <a:spAutoFit/>
          </a:bodyPr>
          <a:lstStyle/>
          <a:p>
            <a:pPr eaLnBrk="0" hangingPunct="0"/>
            <a:r>
              <a:rPr lang="en-US" sz="1089" dirty="0">
                <a:solidFill>
                  <a:srgbClr val="16184E"/>
                </a:solidFill>
              </a:rPr>
              <a:t>Self Join</a:t>
            </a:r>
            <a:endParaRPr lang="en-IN" sz="1089" dirty="0" err="1">
              <a:solidFill>
                <a:srgbClr val="16184E"/>
              </a:solidFill>
            </a:endParaRPr>
          </a:p>
        </p:txBody>
      </p:sp>
      <p:sp>
        <p:nvSpPr>
          <p:cNvPr id="28" name="TextBox 27">
            <a:extLst>
              <a:ext uri="{FF2B5EF4-FFF2-40B4-BE49-F238E27FC236}">
                <a16:creationId xmlns:a16="http://schemas.microsoft.com/office/drawing/2014/main" id="{B39C37D5-188A-C241-2FF2-8936E38BF4ED}"/>
              </a:ext>
            </a:extLst>
          </p:cNvPr>
          <p:cNvSpPr txBox="1"/>
          <p:nvPr/>
        </p:nvSpPr>
        <p:spPr bwMode="ltGray">
          <a:xfrm>
            <a:off x="1761789" y="4482965"/>
            <a:ext cx="3697573" cy="59516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SELECT e1.name, e2.name AS manager</a:t>
            </a:r>
          </a:p>
          <a:p>
            <a:r>
              <a:rPr lang="en-IN" sz="1089" dirty="0"/>
              <a:t>FROM employees e1</a:t>
            </a:r>
          </a:p>
          <a:p>
            <a:r>
              <a:rPr lang="en-IN" sz="1089" dirty="0"/>
              <a:t>JOIN employees e2 ON e1.manager_id = e2.id;</a:t>
            </a:r>
          </a:p>
        </p:txBody>
      </p:sp>
      <p:sp>
        <p:nvSpPr>
          <p:cNvPr id="29" name="Rectangle 28">
            <a:extLst>
              <a:ext uri="{FF2B5EF4-FFF2-40B4-BE49-F238E27FC236}">
                <a16:creationId xmlns:a16="http://schemas.microsoft.com/office/drawing/2014/main" id="{EB443120-0648-E563-530C-F8CE6A9836CD}"/>
              </a:ext>
            </a:extLst>
          </p:cNvPr>
          <p:cNvSpPr/>
          <p:nvPr/>
        </p:nvSpPr>
        <p:spPr bwMode="auto">
          <a:xfrm>
            <a:off x="1761789" y="4250593"/>
            <a:ext cx="1098234" cy="166861"/>
          </a:xfrm>
          <a:prstGeom prst="rect">
            <a:avLst/>
          </a:prstGeom>
          <a:ln>
            <a:headEnd/>
            <a:tailEnd/>
          </a:ln>
        </p:spPr>
        <p:style>
          <a:lnRef idx="1">
            <a:schemeClr val="dk1"/>
          </a:lnRef>
          <a:fillRef idx="2">
            <a:schemeClr val="dk1"/>
          </a:fillRef>
          <a:effectRef idx="1">
            <a:schemeClr val="dk1"/>
          </a:effectRef>
          <a:fontRef idx="minor">
            <a:schemeClr val="dk1"/>
          </a:fontRef>
        </p:style>
        <p:txBody>
          <a:bodyPr lIns="91546" tIns="45774" rIns="91546" bIns="45774" rtlCol="0" anchor="ctr">
            <a:noAutofit/>
          </a:bodyPr>
          <a:lstStyle/>
          <a:p>
            <a:pPr algn="ctr" defTabSz="874190" eaLnBrk="0" hangingPunct="0">
              <a:tabLst>
                <a:tab pos="1140623" algn="l"/>
              </a:tabLst>
            </a:pPr>
            <a:r>
              <a:rPr lang="en-US" sz="1089" dirty="0">
                <a:solidFill>
                  <a:srgbClr val="16184E"/>
                </a:solidFill>
              </a:rPr>
              <a:t>Example</a:t>
            </a:r>
            <a:endParaRPr lang="en-IN" sz="1089" dirty="0" err="1">
              <a:solidFill>
                <a:srgbClr val="16184E"/>
              </a:solidFill>
            </a:endParaRPr>
          </a:p>
        </p:txBody>
      </p:sp>
      <p:sp>
        <p:nvSpPr>
          <p:cNvPr id="31" name="TextBox 30">
            <a:extLst>
              <a:ext uri="{FF2B5EF4-FFF2-40B4-BE49-F238E27FC236}">
                <a16:creationId xmlns:a16="http://schemas.microsoft.com/office/drawing/2014/main" id="{DFCF675F-8F3A-52AA-5187-43C4A4850136}"/>
              </a:ext>
            </a:extLst>
          </p:cNvPr>
          <p:cNvSpPr txBox="1"/>
          <p:nvPr/>
        </p:nvSpPr>
        <p:spPr bwMode="ltGray">
          <a:xfrm>
            <a:off x="6178089" y="4471771"/>
            <a:ext cx="3838004" cy="59516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SELECT s.name, </a:t>
            </a:r>
            <a:r>
              <a:rPr lang="en-IN" sz="1089" dirty="0" err="1"/>
              <a:t>c.course_name</a:t>
            </a:r>
            <a:endParaRPr lang="en-IN" sz="1089" dirty="0"/>
          </a:p>
          <a:p>
            <a:r>
              <a:rPr lang="en-IN" sz="1089" dirty="0"/>
              <a:t>FROM students s</a:t>
            </a:r>
          </a:p>
          <a:p>
            <a:r>
              <a:rPr lang="en-IN" sz="1089" dirty="0"/>
              <a:t>CROSS JOIN courses c;</a:t>
            </a:r>
          </a:p>
        </p:txBody>
      </p:sp>
      <p:sp>
        <p:nvSpPr>
          <p:cNvPr id="32" name="Rectangle 31">
            <a:extLst>
              <a:ext uri="{FF2B5EF4-FFF2-40B4-BE49-F238E27FC236}">
                <a16:creationId xmlns:a16="http://schemas.microsoft.com/office/drawing/2014/main" id="{DFC878EC-D846-88FA-F20A-A20A7C026173}"/>
              </a:ext>
            </a:extLst>
          </p:cNvPr>
          <p:cNvSpPr/>
          <p:nvPr/>
        </p:nvSpPr>
        <p:spPr bwMode="auto">
          <a:xfrm>
            <a:off x="6170191" y="4258570"/>
            <a:ext cx="1098234" cy="166861"/>
          </a:xfrm>
          <a:prstGeom prst="rect">
            <a:avLst/>
          </a:prstGeom>
          <a:ln>
            <a:headEnd/>
            <a:tailEnd/>
          </a:ln>
        </p:spPr>
        <p:style>
          <a:lnRef idx="1">
            <a:schemeClr val="dk1"/>
          </a:lnRef>
          <a:fillRef idx="2">
            <a:schemeClr val="dk1"/>
          </a:fillRef>
          <a:effectRef idx="1">
            <a:schemeClr val="dk1"/>
          </a:effectRef>
          <a:fontRef idx="minor">
            <a:schemeClr val="dk1"/>
          </a:fontRef>
        </p:style>
        <p:txBody>
          <a:bodyPr lIns="91546" tIns="45774" rIns="91546" bIns="45774" rtlCol="0" anchor="ctr">
            <a:noAutofit/>
          </a:bodyPr>
          <a:lstStyle/>
          <a:p>
            <a:pPr algn="ctr" defTabSz="874190" eaLnBrk="0" hangingPunct="0">
              <a:tabLst>
                <a:tab pos="1140623" algn="l"/>
              </a:tabLst>
            </a:pPr>
            <a:r>
              <a:rPr lang="en-US" sz="1089" dirty="0">
                <a:solidFill>
                  <a:srgbClr val="16184E"/>
                </a:solidFill>
              </a:rPr>
              <a:t>Example</a:t>
            </a:r>
            <a:endParaRPr lang="en-IN" sz="1089" dirty="0" err="1">
              <a:solidFill>
                <a:srgbClr val="16184E"/>
              </a:solidFill>
            </a:endParaRPr>
          </a:p>
        </p:txBody>
      </p:sp>
    </p:spTree>
    <p:extLst>
      <p:ext uri="{BB962C8B-B14F-4D97-AF65-F5344CB8AC3E}">
        <p14:creationId xmlns:p14="http://schemas.microsoft.com/office/powerpoint/2010/main" val="3198904851"/>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0B0D10-CACD-20CE-E81A-C4B8D65E8B4A}"/>
              </a:ext>
            </a:extLst>
          </p:cNvPr>
          <p:cNvSpPr>
            <a:spLocks noGrp="1"/>
          </p:cNvSpPr>
          <p:nvPr>
            <p:ph sz="quarter" idx="10"/>
          </p:nvPr>
        </p:nvSpPr>
        <p:spPr/>
        <p:txBody>
          <a:bodyPr/>
          <a:lstStyle/>
          <a:p>
            <a:pPr>
              <a:lnSpc>
                <a:spcPct val="150000"/>
              </a:lnSpc>
            </a:pPr>
            <a:r>
              <a:rPr lang="en-US" dirty="0"/>
              <a:t>Aliases </a:t>
            </a:r>
          </a:p>
          <a:p>
            <a:pPr lvl="2">
              <a:lnSpc>
                <a:spcPct val="150000"/>
              </a:lnSpc>
            </a:pPr>
            <a:r>
              <a:rPr lang="en-US" dirty="0"/>
              <a:t>Simplify table references (AS)</a:t>
            </a:r>
            <a:endParaRPr lang="en-IN" dirty="0"/>
          </a:p>
        </p:txBody>
      </p:sp>
      <p:sp>
        <p:nvSpPr>
          <p:cNvPr id="3" name="Content Placeholder 2">
            <a:extLst>
              <a:ext uri="{FF2B5EF4-FFF2-40B4-BE49-F238E27FC236}">
                <a16:creationId xmlns:a16="http://schemas.microsoft.com/office/drawing/2014/main" id="{C4C005A5-F08C-4257-F6EB-D151E8306C75}"/>
              </a:ext>
            </a:extLst>
          </p:cNvPr>
          <p:cNvSpPr>
            <a:spLocks noGrp="1"/>
          </p:cNvSpPr>
          <p:nvPr>
            <p:ph sz="quarter" idx="11"/>
          </p:nvPr>
        </p:nvSpPr>
        <p:spPr/>
        <p:txBody>
          <a:bodyPr/>
          <a:lstStyle/>
          <a:p>
            <a:pPr>
              <a:lnSpc>
                <a:spcPct val="150000"/>
              </a:lnSpc>
            </a:pPr>
            <a:r>
              <a:rPr lang="en-US" dirty="0"/>
              <a:t>Subqueries</a:t>
            </a:r>
          </a:p>
          <a:p>
            <a:pPr lvl="2">
              <a:lnSpc>
                <a:spcPct val="150000"/>
              </a:lnSpc>
            </a:pPr>
            <a:r>
              <a:rPr lang="en-US" dirty="0"/>
              <a:t>Use in FROM, SELECT, or WHERE</a:t>
            </a:r>
            <a:endParaRPr lang="en-IN" dirty="0"/>
          </a:p>
        </p:txBody>
      </p:sp>
      <p:sp>
        <p:nvSpPr>
          <p:cNvPr id="4" name="Slide Number Placeholder 3">
            <a:extLst>
              <a:ext uri="{FF2B5EF4-FFF2-40B4-BE49-F238E27FC236}">
                <a16:creationId xmlns:a16="http://schemas.microsoft.com/office/drawing/2014/main" id="{AB1D974D-CF59-327F-8F8D-C9A239DC0BEE}"/>
              </a:ext>
            </a:extLst>
          </p:cNvPr>
          <p:cNvSpPr>
            <a:spLocks noGrp="1"/>
          </p:cNvSpPr>
          <p:nvPr>
            <p:ph type="sldNum" sz="quarter" idx="4"/>
          </p:nvPr>
        </p:nvSpPr>
        <p:spPr/>
        <p:txBody>
          <a:bodyPr/>
          <a:lstStyle/>
          <a:p>
            <a:fld id="{D71DA9FD-6EF8-4CC5-AF9B-B6159B5B937C}" type="slidenum">
              <a:rPr lang="en-GB" noProof="1" smtClean="0"/>
              <a:pPr/>
              <a:t>46</a:t>
            </a:fld>
            <a:endParaRPr lang="en-GB" noProof="1"/>
          </a:p>
        </p:txBody>
      </p:sp>
      <p:sp>
        <p:nvSpPr>
          <p:cNvPr id="5" name="Footer Placeholder 4">
            <a:extLst>
              <a:ext uri="{FF2B5EF4-FFF2-40B4-BE49-F238E27FC236}">
                <a16:creationId xmlns:a16="http://schemas.microsoft.com/office/drawing/2014/main" id="{26E7A0BF-394D-56C4-4550-C54781E3C216}"/>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6" name="Title 5">
            <a:extLst>
              <a:ext uri="{FF2B5EF4-FFF2-40B4-BE49-F238E27FC236}">
                <a16:creationId xmlns:a16="http://schemas.microsoft.com/office/drawing/2014/main" id="{C10C6F9C-DA72-071D-AF1F-DBE54098643C}"/>
              </a:ext>
            </a:extLst>
          </p:cNvPr>
          <p:cNvSpPr>
            <a:spLocks noGrp="1"/>
          </p:cNvSpPr>
          <p:nvPr>
            <p:ph type="title"/>
          </p:nvPr>
        </p:nvSpPr>
        <p:spPr/>
        <p:txBody>
          <a:bodyPr/>
          <a:lstStyle/>
          <a:p>
            <a:r>
              <a:rPr lang="en-US" dirty="0"/>
              <a:t>Using Aliases and Subqueries in Joins</a:t>
            </a:r>
            <a:endParaRPr lang="en-IN" dirty="0"/>
          </a:p>
        </p:txBody>
      </p:sp>
      <p:sp>
        <p:nvSpPr>
          <p:cNvPr id="8" name="TextBox 7">
            <a:extLst>
              <a:ext uri="{FF2B5EF4-FFF2-40B4-BE49-F238E27FC236}">
                <a16:creationId xmlns:a16="http://schemas.microsoft.com/office/drawing/2014/main" id="{F027928A-2E54-B488-76AE-56FA93DEFFF8}"/>
              </a:ext>
            </a:extLst>
          </p:cNvPr>
          <p:cNvSpPr txBox="1"/>
          <p:nvPr/>
        </p:nvSpPr>
        <p:spPr bwMode="ltGray">
          <a:xfrm>
            <a:off x="3789390" y="2657270"/>
            <a:ext cx="4571222" cy="126560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SELECT e.name, </a:t>
            </a:r>
            <a:r>
              <a:rPr lang="en-IN" sz="1089" dirty="0" err="1"/>
              <a:t>d.avg_salary</a:t>
            </a:r>
            <a:endParaRPr lang="en-IN" sz="1089" dirty="0"/>
          </a:p>
          <a:p>
            <a:r>
              <a:rPr lang="en-IN" sz="1089" dirty="0"/>
              <a:t>FROM employees e</a:t>
            </a:r>
          </a:p>
          <a:p>
            <a:r>
              <a:rPr lang="en-IN" sz="1089" dirty="0"/>
              <a:t>JOIN (</a:t>
            </a:r>
          </a:p>
          <a:p>
            <a:r>
              <a:rPr lang="en-IN" sz="1089" dirty="0"/>
              <a:t>    SELECT </a:t>
            </a:r>
            <a:r>
              <a:rPr lang="en-IN" sz="1089" dirty="0" err="1"/>
              <a:t>dept_id</a:t>
            </a:r>
            <a:r>
              <a:rPr lang="en-IN" sz="1089" dirty="0"/>
              <a:t>, AVG(salary) AS </a:t>
            </a:r>
            <a:r>
              <a:rPr lang="en-IN" sz="1089" dirty="0" err="1"/>
              <a:t>avg_salary</a:t>
            </a:r>
            <a:endParaRPr lang="en-IN" sz="1089" dirty="0"/>
          </a:p>
          <a:p>
            <a:r>
              <a:rPr lang="en-IN" sz="1089" dirty="0"/>
              <a:t>    FROM employees</a:t>
            </a:r>
          </a:p>
          <a:p>
            <a:r>
              <a:rPr lang="en-IN" sz="1089" dirty="0"/>
              <a:t>    GROUP BY </a:t>
            </a:r>
            <a:r>
              <a:rPr lang="en-IN" sz="1089" dirty="0" err="1"/>
              <a:t>dept_id</a:t>
            </a:r>
            <a:endParaRPr lang="en-IN" sz="1089" dirty="0"/>
          </a:p>
          <a:p>
            <a:r>
              <a:rPr lang="en-IN" sz="1089" dirty="0"/>
              <a:t>) d ON </a:t>
            </a:r>
            <a:r>
              <a:rPr lang="en-IN" sz="1089" dirty="0" err="1"/>
              <a:t>e.dept_id</a:t>
            </a:r>
            <a:r>
              <a:rPr lang="en-IN" sz="1089" dirty="0"/>
              <a:t> = </a:t>
            </a:r>
            <a:r>
              <a:rPr lang="en-IN" sz="1089" dirty="0" err="1"/>
              <a:t>d.dept_id</a:t>
            </a:r>
            <a:r>
              <a:rPr lang="en-IN" sz="1089" dirty="0"/>
              <a:t>;</a:t>
            </a:r>
          </a:p>
        </p:txBody>
      </p:sp>
      <p:sp>
        <p:nvSpPr>
          <p:cNvPr id="9" name="Rectangle 8">
            <a:extLst>
              <a:ext uri="{FF2B5EF4-FFF2-40B4-BE49-F238E27FC236}">
                <a16:creationId xmlns:a16="http://schemas.microsoft.com/office/drawing/2014/main" id="{3723B3B2-F9A1-F427-3043-141376E1B231}"/>
              </a:ext>
            </a:extLst>
          </p:cNvPr>
          <p:cNvSpPr/>
          <p:nvPr/>
        </p:nvSpPr>
        <p:spPr bwMode="auto">
          <a:xfrm>
            <a:off x="3789391" y="2329864"/>
            <a:ext cx="1098234" cy="247134"/>
          </a:xfrm>
          <a:prstGeom prst="rect">
            <a:avLst/>
          </a:prstGeom>
          <a:ln>
            <a:headEnd/>
            <a:tailEnd/>
          </a:ln>
        </p:spPr>
        <p:style>
          <a:lnRef idx="1">
            <a:schemeClr val="dk1"/>
          </a:lnRef>
          <a:fillRef idx="2">
            <a:schemeClr val="dk1"/>
          </a:fillRef>
          <a:effectRef idx="1">
            <a:schemeClr val="dk1"/>
          </a:effectRef>
          <a:fontRef idx="minor">
            <a:schemeClr val="dk1"/>
          </a:fontRef>
        </p:style>
        <p:txBody>
          <a:bodyPr lIns="91546" tIns="45774" rIns="91546" bIns="45774" rtlCol="0" anchor="ctr">
            <a:noAutofit/>
          </a:bodyPr>
          <a:lstStyle/>
          <a:p>
            <a:pPr algn="ctr" defTabSz="874190" eaLnBrk="0" hangingPunct="0">
              <a:tabLst>
                <a:tab pos="1140623" algn="l"/>
              </a:tabLst>
            </a:pPr>
            <a:r>
              <a:rPr lang="en-US" sz="1089" dirty="0">
                <a:solidFill>
                  <a:schemeClr val="tx1"/>
                </a:solidFill>
              </a:rPr>
              <a:t>Example</a:t>
            </a:r>
            <a:endParaRPr lang="en-IN" sz="1089" dirty="0" err="1">
              <a:solidFill>
                <a:schemeClr val="tx1"/>
              </a:solidFill>
            </a:endParaRPr>
          </a:p>
        </p:txBody>
      </p:sp>
    </p:spTree>
    <p:extLst>
      <p:ext uri="{BB962C8B-B14F-4D97-AF65-F5344CB8AC3E}">
        <p14:creationId xmlns:p14="http://schemas.microsoft.com/office/powerpoint/2010/main" val="294215678"/>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699319-514D-56BE-2100-1DD5D7CA6747}"/>
              </a:ext>
            </a:extLst>
          </p:cNvPr>
          <p:cNvSpPr>
            <a:spLocks noGrp="1"/>
          </p:cNvSpPr>
          <p:nvPr>
            <p:ph type="sldNum" sz="quarter" idx="4"/>
          </p:nvPr>
        </p:nvSpPr>
        <p:spPr/>
        <p:txBody>
          <a:bodyPr/>
          <a:lstStyle/>
          <a:p>
            <a:fld id="{D71DA9FD-6EF8-4CC5-AF9B-B6159B5B937C}" type="slidenum">
              <a:rPr lang="en-GB" noProof="1" smtClean="0"/>
              <a:pPr/>
              <a:t>47</a:t>
            </a:fld>
            <a:endParaRPr lang="en-GB" noProof="1"/>
          </a:p>
        </p:txBody>
      </p:sp>
      <p:sp>
        <p:nvSpPr>
          <p:cNvPr id="5" name="Footer Placeholder 4">
            <a:extLst>
              <a:ext uri="{FF2B5EF4-FFF2-40B4-BE49-F238E27FC236}">
                <a16:creationId xmlns:a16="http://schemas.microsoft.com/office/drawing/2014/main" id="{512FE339-5960-8320-747B-3BECAABE4286}"/>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6" name="Title 5">
            <a:extLst>
              <a:ext uri="{FF2B5EF4-FFF2-40B4-BE49-F238E27FC236}">
                <a16:creationId xmlns:a16="http://schemas.microsoft.com/office/drawing/2014/main" id="{2C425583-05AE-4579-B7CC-2B51A0A69734}"/>
              </a:ext>
            </a:extLst>
          </p:cNvPr>
          <p:cNvSpPr>
            <a:spLocks noGrp="1"/>
          </p:cNvSpPr>
          <p:nvPr>
            <p:ph type="title"/>
          </p:nvPr>
        </p:nvSpPr>
        <p:spPr/>
        <p:txBody>
          <a:bodyPr/>
          <a:lstStyle/>
          <a:p>
            <a:r>
              <a:rPr lang="en-IN" dirty="0"/>
              <a:t>Join Summary</a:t>
            </a:r>
          </a:p>
        </p:txBody>
      </p:sp>
      <p:graphicFrame>
        <p:nvGraphicFramePr>
          <p:cNvPr id="7" name="Table 6">
            <a:extLst>
              <a:ext uri="{FF2B5EF4-FFF2-40B4-BE49-F238E27FC236}">
                <a16:creationId xmlns:a16="http://schemas.microsoft.com/office/drawing/2014/main" id="{CDB57D0A-2AFC-A2B8-93B4-F35D8D3947FF}"/>
              </a:ext>
            </a:extLst>
          </p:cNvPr>
          <p:cNvGraphicFramePr>
            <a:graphicFrameLocks noGrp="1"/>
          </p:cNvGraphicFramePr>
          <p:nvPr/>
        </p:nvGraphicFramePr>
        <p:xfrm>
          <a:off x="3038315" y="1729653"/>
          <a:ext cx="6115371" cy="2470930"/>
        </p:xfrm>
        <a:graphic>
          <a:graphicData uri="http://schemas.openxmlformats.org/drawingml/2006/table">
            <a:tbl>
              <a:tblPr>
                <a:tableStyleId>{616DA210-FB5B-4158-B5E0-FEB733F419BA}</a:tableStyleId>
              </a:tblPr>
              <a:tblGrid>
                <a:gridCol w="2038457">
                  <a:extLst>
                    <a:ext uri="{9D8B030D-6E8A-4147-A177-3AD203B41FA5}">
                      <a16:colId xmlns:a16="http://schemas.microsoft.com/office/drawing/2014/main" val="1515917747"/>
                    </a:ext>
                  </a:extLst>
                </a:gridCol>
                <a:gridCol w="2038457">
                  <a:extLst>
                    <a:ext uri="{9D8B030D-6E8A-4147-A177-3AD203B41FA5}">
                      <a16:colId xmlns:a16="http://schemas.microsoft.com/office/drawing/2014/main" val="4144588324"/>
                    </a:ext>
                  </a:extLst>
                </a:gridCol>
                <a:gridCol w="2038457">
                  <a:extLst>
                    <a:ext uri="{9D8B030D-6E8A-4147-A177-3AD203B41FA5}">
                      <a16:colId xmlns:a16="http://schemas.microsoft.com/office/drawing/2014/main" val="898189853"/>
                    </a:ext>
                  </a:extLst>
                </a:gridCol>
              </a:tblGrid>
              <a:tr h="494186">
                <a:tc>
                  <a:txBody>
                    <a:bodyPr/>
                    <a:lstStyle/>
                    <a:p>
                      <a:r>
                        <a:rPr lang="en-IN" sz="1100" dirty="0"/>
                        <a:t>Join Type</a:t>
                      </a:r>
                    </a:p>
                  </a:txBody>
                  <a:tcPr marL="82953" marR="82953" marT="41476" marB="41476" anchor="ctr"/>
                </a:tc>
                <a:tc>
                  <a:txBody>
                    <a:bodyPr/>
                    <a:lstStyle/>
                    <a:p>
                      <a:r>
                        <a:rPr lang="en-IN" sz="1100"/>
                        <a:t>Matching Rows</a:t>
                      </a:r>
                    </a:p>
                  </a:txBody>
                  <a:tcPr marL="82953" marR="82953" marT="41476" marB="41476" anchor="ctr"/>
                </a:tc>
                <a:tc>
                  <a:txBody>
                    <a:bodyPr/>
                    <a:lstStyle/>
                    <a:p>
                      <a:r>
                        <a:rPr lang="en-IN" sz="1100"/>
                        <a:t>Non-Matching Rows</a:t>
                      </a:r>
                    </a:p>
                  </a:txBody>
                  <a:tcPr marL="82953" marR="82953" marT="41476" marB="41476" anchor="ctr"/>
                </a:tc>
                <a:extLst>
                  <a:ext uri="{0D108BD9-81ED-4DB2-BD59-A6C34878D82A}">
                    <a16:rowId xmlns:a16="http://schemas.microsoft.com/office/drawing/2014/main" val="1760379704"/>
                  </a:ext>
                </a:extLst>
              </a:tr>
              <a:tr h="494186">
                <a:tc>
                  <a:txBody>
                    <a:bodyPr/>
                    <a:lstStyle/>
                    <a:p>
                      <a:r>
                        <a:rPr lang="en-IN" sz="1100"/>
                        <a:t>INNER</a:t>
                      </a:r>
                    </a:p>
                  </a:txBody>
                  <a:tcPr marL="82953" marR="82953" marT="41476" marB="41476" anchor="ctr"/>
                </a:tc>
                <a:tc>
                  <a:txBody>
                    <a:bodyPr/>
                    <a:lstStyle/>
                    <a:p>
                      <a:r>
                        <a:rPr lang="en-IN" sz="1100"/>
                        <a:t>✅</a:t>
                      </a:r>
                    </a:p>
                  </a:txBody>
                  <a:tcPr marL="82953" marR="82953" marT="41476" marB="41476" anchor="ctr"/>
                </a:tc>
                <a:tc>
                  <a:txBody>
                    <a:bodyPr/>
                    <a:lstStyle/>
                    <a:p>
                      <a:r>
                        <a:rPr lang="en-IN" sz="1100"/>
                        <a:t>❌</a:t>
                      </a:r>
                    </a:p>
                  </a:txBody>
                  <a:tcPr marL="82953" marR="82953" marT="41476" marB="41476" anchor="ctr"/>
                </a:tc>
                <a:extLst>
                  <a:ext uri="{0D108BD9-81ED-4DB2-BD59-A6C34878D82A}">
                    <a16:rowId xmlns:a16="http://schemas.microsoft.com/office/drawing/2014/main" val="64048435"/>
                  </a:ext>
                </a:extLst>
              </a:tr>
              <a:tr h="494186">
                <a:tc>
                  <a:txBody>
                    <a:bodyPr/>
                    <a:lstStyle/>
                    <a:p>
                      <a:r>
                        <a:rPr lang="en-IN" sz="1100"/>
                        <a:t>LEFT</a:t>
                      </a:r>
                    </a:p>
                  </a:txBody>
                  <a:tcPr marL="82953" marR="82953" marT="41476" marB="41476" anchor="ctr"/>
                </a:tc>
                <a:tc>
                  <a:txBody>
                    <a:bodyPr/>
                    <a:lstStyle/>
                    <a:p>
                      <a:r>
                        <a:rPr lang="en-IN" sz="1100"/>
                        <a:t>✅ (left)</a:t>
                      </a:r>
                    </a:p>
                  </a:txBody>
                  <a:tcPr marL="82953" marR="82953" marT="41476" marB="41476" anchor="ctr"/>
                </a:tc>
                <a:tc>
                  <a:txBody>
                    <a:bodyPr/>
                    <a:lstStyle/>
                    <a:p>
                      <a:r>
                        <a:rPr lang="en-IN" sz="1100"/>
                        <a:t>NULLs from right</a:t>
                      </a:r>
                    </a:p>
                  </a:txBody>
                  <a:tcPr marL="82953" marR="82953" marT="41476" marB="41476" anchor="ctr"/>
                </a:tc>
                <a:extLst>
                  <a:ext uri="{0D108BD9-81ED-4DB2-BD59-A6C34878D82A}">
                    <a16:rowId xmlns:a16="http://schemas.microsoft.com/office/drawing/2014/main" val="730312592"/>
                  </a:ext>
                </a:extLst>
              </a:tr>
              <a:tr h="494186">
                <a:tc>
                  <a:txBody>
                    <a:bodyPr/>
                    <a:lstStyle/>
                    <a:p>
                      <a:r>
                        <a:rPr lang="en-IN" sz="1100"/>
                        <a:t>RIGHT</a:t>
                      </a:r>
                    </a:p>
                  </a:txBody>
                  <a:tcPr marL="82953" marR="82953" marT="41476" marB="41476" anchor="ctr"/>
                </a:tc>
                <a:tc>
                  <a:txBody>
                    <a:bodyPr/>
                    <a:lstStyle/>
                    <a:p>
                      <a:r>
                        <a:rPr lang="en-IN" sz="1100"/>
                        <a:t>✅ (right)</a:t>
                      </a:r>
                    </a:p>
                  </a:txBody>
                  <a:tcPr marL="82953" marR="82953" marT="41476" marB="41476" anchor="ctr"/>
                </a:tc>
                <a:tc>
                  <a:txBody>
                    <a:bodyPr/>
                    <a:lstStyle/>
                    <a:p>
                      <a:r>
                        <a:rPr lang="en-IN" sz="1100"/>
                        <a:t>NULLs from left</a:t>
                      </a:r>
                    </a:p>
                  </a:txBody>
                  <a:tcPr marL="82953" marR="82953" marT="41476" marB="41476" anchor="ctr"/>
                </a:tc>
                <a:extLst>
                  <a:ext uri="{0D108BD9-81ED-4DB2-BD59-A6C34878D82A}">
                    <a16:rowId xmlns:a16="http://schemas.microsoft.com/office/drawing/2014/main" val="1802407281"/>
                  </a:ext>
                </a:extLst>
              </a:tr>
              <a:tr h="494186">
                <a:tc>
                  <a:txBody>
                    <a:bodyPr/>
                    <a:lstStyle/>
                    <a:p>
                      <a:r>
                        <a:rPr lang="en-IN" sz="1100"/>
                        <a:t>FULL</a:t>
                      </a:r>
                    </a:p>
                  </a:txBody>
                  <a:tcPr marL="82953" marR="82953" marT="41476" marB="41476" anchor="ctr"/>
                </a:tc>
                <a:tc>
                  <a:txBody>
                    <a:bodyPr/>
                    <a:lstStyle/>
                    <a:p>
                      <a:r>
                        <a:rPr lang="en-IN" sz="1100"/>
                        <a:t>✅</a:t>
                      </a:r>
                    </a:p>
                  </a:txBody>
                  <a:tcPr marL="82953" marR="82953" marT="41476" marB="41476" anchor="ctr"/>
                </a:tc>
                <a:tc>
                  <a:txBody>
                    <a:bodyPr/>
                    <a:lstStyle/>
                    <a:p>
                      <a:r>
                        <a:rPr lang="en-IN" sz="1100" dirty="0"/>
                        <a:t>NULLs from both</a:t>
                      </a:r>
                    </a:p>
                  </a:txBody>
                  <a:tcPr marL="82953" marR="82953" marT="41476" marB="41476" anchor="ctr"/>
                </a:tc>
                <a:extLst>
                  <a:ext uri="{0D108BD9-81ED-4DB2-BD59-A6C34878D82A}">
                    <a16:rowId xmlns:a16="http://schemas.microsoft.com/office/drawing/2014/main" val="338405380"/>
                  </a:ext>
                </a:extLst>
              </a:tr>
            </a:tbl>
          </a:graphicData>
        </a:graphic>
      </p:graphicFrame>
    </p:spTree>
    <p:extLst>
      <p:ext uri="{BB962C8B-B14F-4D97-AF65-F5344CB8AC3E}">
        <p14:creationId xmlns:p14="http://schemas.microsoft.com/office/powerpoint/2010/main" val="1591384245"/>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E515FD-E285-5C6E-30AD-24412371DE42}"/>
              </a:ext>
            </a:extLst>
          </p:cNvPr>
          <p:cNvSpPr>
            <a:spLocks noGrp="1"/>
          </p:cNvSpPr>
          <p:nvPr>
            <p:ph type="sldNum" sz="quarter" idx="4"/>
          </p:nvPr>
        </p:nvSpPr>
        <p:spPr/>
        <p:txBody>
          <a:bodyPr/>
          <a:lstStyle/>
          <a:p>
            <a:fld id="{D71DA9FD-6EF8-4CC5-AF9B-B6159B5B937C}" type="slidenum">
              <a:rPr lang="en-GB" noProof="1" smtClean="0"/>
              <a:pPr/>
              <a:t>48</a:t>
            </a:fld>
            <a:endParaRPr lang="en-GB" noProof="1"/>
          </a:p>
        </p:txBody>
      </p:sp>
      <p:sp>
        <p:nvSpPr>
          <p:cNvPr id="3" name="Footer Placeholder 2">
            <a:extLst>
              <a:ext uri="{FF2B5EF4-FFF2-40B4-BE49-F238E27FC236}">
                <a16:creationId xmlns:a16="http://schemas.microsoft.com/office/drawing/2014/main" id="{C6DF3C46-29E1-6515-A45B-5AC2D3A28C6E}"/>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4" name="Title 3">
            <a:extLst>
              <a:ext uri="{FF2B5EF4-FFF2-40B4-BE49-F238E27FC236}">
                <a16:creationId xmlns:a16="http://schemas.microsoft.com/office/drawing/2014/main" id="{924593C2-5D7D-AF6F-3C9E-9B1148741FF8}"/>
              </a:ext>
            </a:extLst>
          </p:cNvPr>
          <p:cNvSpPr>
            <a:spLocks noGrp="1"/>
          </p:cNvSpPr>
          <p:nvPr>
            <p:ph type="title"/>
          </p:nvPr>
        </p:nvSpPr>
        <p:spPr/>
        <p:txBody>
          <a:bodyPr/>
          <a:lstStyle/>
          <a:p>
            <a:r>
              <a:rPr lang="en-IN" dirty="0"/>
              <a:t>Creating and Querying Views</a:t>
            </a:r>
          </a:p>
        </p:txBody>
      </p:sp>
      <p:sp>
        <p:nvSpPr>
          <p:cNvPr id="6" name="TextBox 5">
            <a:extLst>
              <a:ext uri="{FF2B5EF4-FFF2-40B4-BE49-F238E27FC236}">
                <a16:creationId xmlns:a16="http://schemas.microsoft.com/office/drawing/2014/main" id="{872F9ED4-C9A8-CA96-8254-05363B38FC58}"/>
              </a:ext>
            </a:extLst>
          </p:cNvPr>
          <p:cNvSpPr txBox="1"/>
          <p:nvPr/>
        </p:nvSpPr>
        <p:spPr bwMode="ltGray">
          <a:xfrm>
            <a:off x="1762640" y="756647"/>
            <a:ext cx="4342165" cy="570990"/>
          </a:xfrm>
          <a:prstGeom prst="rect">
            <a:avLst/>
          </a:prstGeom>
          <a:noFill/>
          <a:ln w="6350">
            <a:noFill/>
            <a:miter lim="800000"/>
            <a:headEnd/>
            <a:tailEnd/>
          </a:ln>
        </p:spPr>
        <p:txBody>
          <a:bodyPr wrap="square">
            <a:spAutoFit/>
          </a:bodyPr>
          <a:lstStyle/>
          <a:p>
            <a:pPr marL="155539" indent="-155539">
              <a:lnSpc>
                <a:spcPct val="150000"/>
              </a:lnSpc>
              <a:buFont typeface="Wingdings" panose="05000000000000000000" pitchFamily="2" charset="2"/>
              <a:buChar char="ü"/>
            </a:pPr>
            <a:r>
              <a:rPr lang="en-US" sz="1089" dirty="0">
                <a:solidFill>
                  <a:srgbClr val="16184E"/>
                </a:solidFill>
              </a:rPr>
              <a:t>A view is a virtual table in PostgreSQL.</a:t>
            </a:r>
          </a:p>
          <a:p>
            <a:pPr marL="155539" indent="-155539">
              <a:lnSpc>
                <a:spcPct val="150000"/>
              </a:lnSpc>
              <a:buFont typeface="Wingdings" panose="05000000000000000000" pitchFamily="2" charset="2"/>
              <a:buChar char="ü"/>
            </a:pPr>
            <a:r>
              <a:rPr lang="en-US" sz="1089" dirty="0">
                <a:solidFill>
                  <a:srgbClr val="16184E"/>
                </a:solidFill>
              </a:rPr>
              <a:t>It’s a saved SQL query that you can treat like a regular table.</a:t>
            </a:r>
            <a:endParaRPr lang="en-IN" sz="1089" dirty="0">
              <a:solidFill>
                <a:srgbClr val="16184E"/>
              </a:solidFill>
            </a:endParaRPr>
          </a:p>
        </p:txBody>
      </p:sp>
      <p:sp>
        <p:nvSpPr>
          <p:cNvPr id="8" name="TextBox 7">
            <a:extLst>
              <a:ext uri="{FF2B5EF4-FFF2-40B4-BE49-F238E27FC236}">
                <a16:creationId xmlns:a16="http://schemas.microsoft.com/office/drawing/2014/main" id="{AC3D5434-D5FB-B70E-D1A0-A76ECEA48CF4}"/>
              </a:ext>
            </a:extLst>
          </p:cNvPr>
          <p:cNvSpPr txBox="1"/>
          <p:nvPr/>
        </p:nvSpPr>
        <p:spPr bwMode="ltGray">
          <a:xfrm>
            <a:off x="2070269" y="2313368"/>
            <a:ext cx="3936226" cy="57099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nSpc>
                <a:spcPct val="150000"/>
              </a:lnSpc>
            </a:pPr>
            <a:r>
              <a:rPr lang="en-IN" sz="1089" dirty="0"/>
              <a:t>CREATE VIEW </a:t>
            </a:r>
            <a:r>
              <a:rPr lang="en-IN" sz="1089" dirty="0" err="1"/>
              <a:t>active_employees</a:t>
            </a:r>
            <a:r>
              <a:rPr lang="en-IN" sz="1089" dirty="0"/>
              <a:t> AS</a:t>
            </a:r>
          </a:p>
          <a:p>
            <a:pPr>
              <a:lnSpc>
                <a:spcPct val="150000"/>
              </a:lnSpc>
            </a:pPr>
            <a:r>
              <a:rPr lang="en-IN" sz="1089" dirty="0"/>
              <a:t>SELECT * FROM employees WHERE status = 'active';</a:t>
            </a:r>
          </a:p>
        </p:txBody>
      </p:sp>
      <p:sp>
        <p:nvSpPr>
          <p:cNvPr id="11" name="TextBox 10">
            <a:extLst>
              <a:ext uri="{FF2B5EF4-FFF2-40B4-BE49-F238E27FC236}">
                <a16:creationId xmlns:a16="http://schemas.microsoft.com/office/drawing/2014/main" id="{E1A7E488-8289-102F-7DF3-1F1E01BB3968}"/>
              </a:ext>
            </a:extLst>
          </p:cNvPr>
          <p:cNvSpPr txBox="1"/>
          <p:nvPr/>
        </p:nvSpPr>
        <p:spPr bwMode="ltGray">
          <a:xfrm>
            <a:off x="6403611" y="1961947"/>
            <a:ext cx="2594478"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Querying View with select statement</a:t>
            </a:r>
          </a:p>
        </p:txBody>
      </p:sp>
      <p:sp>
        <p:nvSpPr>
          <p:cNvPr id="13" name="TextBox 12">
            <a:extLst>
              <a:ext uri="{FF2B5EF4-FFF2-40B4-BE49-F238E27FC236}">
                <a16:creationId xmlns:a16="http://schemas.microsoft.com/office/drawing/2014/main" id="{95C7DEC6-2E61-2F25-2829-6D278C6A63BF}"/>
              </a:ext>
            </a:extLst>
          </p:cNvPr>
          <p:cNvSpPr txBox="1"/>
          <p:nvPr/>
        </p:nvSpPr>
        <p:spPr bwMode="ltGray">
          <a:xfrm>
            <a:off x="6403611" y="2313368"/>
            <a:ext cx="3718121" cy="511358"/>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nSpc>
                <a:spcPct val="150000"/>
              </a:lnSpc>
            </a:pPr>
            <a:r>
              <a:rPr lang="en-IN" sz="1089" dirty="0"/>
              <a:t>SELECT * FROM </a:t>
            </a:r>
            <a:r>
              <a:rPr lang="en-IN" sz="1089" dirty="0" err="1"/>
              <a:t>active_employees</a:t>
            </a:r>
            <a:endParaRPr lang="en-IN" sz="1089" dirty="0"/>
          </a:p>
          <a:p>
            <a:endParaRPr lang="en-IN" sz="1089" dirty="0"/>
          </a:p>
        </p:txBody>
      </p:sp>
      <p:sp>
        <p:nvSpPr>
          <p:cNvPr id="14" name="Rectangle 13">
            <a:extLst>
              <a:ext uri="{FF2B5EF4-FFF2-40B4-BE49-F238E27FC236}">
                <a16:creationId xmlns:a16="http://schemas.microsoft.com/office/drawing/2014/main" id="{48F7F044-0982-FB6F-CF57-55E61FF208A8}"/>
              </a:ext>
            </a:extLst>
          </p:cNvPr>
          <p:cNvSpPr/>
          <p:nvPr/>
        </p:nvSpPr>
        <p:spPr bwMode="auto">
          <a:xfrm>
            <a:off x="2070269" y="1961947"/>
            <a:ext cx="1412348" cy="251288"/>
          </a:xfrm>
          <a:prstGeom prst="rect">
            <a:avLst/>
          </a:prstGeom>
          <a:ln>
            <a:headEnd/>
            <a:tailEnd/>
          </a:ln>
        </p:spPr>
        <p:style>
          <a:lnRef idx="1">
            <a:schemeClr val="dk1"/>
          </a:lnRef>
          <a:fillRef idx="2">
            <a:schemeClr val="dk1"/>
          </a:fillRef>
          <a:effectRef idx="1">
            <a:schemeClr val="dk1"/>
          </a:effectRef>
          <a:fontRef idx="minor">
            <a:schemeClr val="dk1"/>
          </a:fontRef>
        </p:style>
        <p:txBody>
          <a:bodyPr lIns="91546" tIns="45774" rIns="91546" bIns="45774" rtlCol="0" anchor="ctr">
            <a:noAutofit/>
          </a:bodyPr>
          <a:lstStyle/>
          <a:p>
            <a:pPr algn="ctr" defTabSz="874190" eaLnBrk="0" hangingPunct="0">
              <a:tabLst>
                <a:tab pos="1140623" algn="l"/>
              </a:tabLst>
            </a:pPr>
            <a:r>
              <a:rPr lang="en-US" sz="1089" dirty="0">
                <a:solidFill>
                  <a:schemeClr val="tx1"/>
                </a:solidFill>
              </a:rPr>
              <a:t>Creating Views</a:t>
            </a:r>
            <a:endParaRPr lang="en-IN" sz="1089" dirty="0" err="1">
              <a:solidFill>
                <a:schemeClr val="tx1"/>
              </a:solidFill>
            </a:endParaRPr>
          </a:p>
        </p:txBody>
      </p:sp>
      <p:sp>
        <p:nvSpPr>
          <p:cNvPr id="16" name="TextBox 15">
            <a:extLst>
              <a:ext uri="{FF2B5EF4-FFF2-40B4-BE49-F238E27FC236}">
                <a16:creationId xmlns:a16="http://schemas.microsoft.com/office/drawing/2014/main" id="{5670D9E5-65B2-EEAF-6751-8F0519E54761}"/>
              </a:ext>
            </a:extLst>
          </p:cNvPr>
          <p:cNvSpPr txBox="1"/>
          <p:nvPr/>
        </p:nvSpPr>
        <p:spPr bwMode="ltGray">
          <a:xfrm>
            <a:off x="1762640" y="4367482"/>
            <a:ext cx="6839184" cy="822405"/>
          </a:xfrm>
          <a:prstGeom prst="rect">
            <a:avLst/>
          </a:prstGeom>
          <a:noFill/>
          <a:ln w="6350">
            <a:noFill/>
            <a:miter lim="800000"/>
            <a:headEnd/>
            <a:tailEnd/>
          </a:ln>
        </p:spPr>
        <p:txBody>
          <a:bodyPr wrap="square">
            <a:spAutoFit/>
          </a:bodyPr>
          <a:lstStyle/>
          <a:p>
            <a:pPr marL="155539" indent="-155539">
              <a:lnSpc>
                <a:spcPct val="150000"/>
              </a:lnSpc>
              <a:buFont typeface="Wingdings" panose="05000000000000000000" pitchFamily="2" charset="2"/>
              <a:buChar char="q"/>
            </a:pPr>
            <a:r>
              <a:rPr lang="en-US" sz="1089" dirty="0"/>
              <a:t>It does not store data itself, just the SQL logic.</a:t>
            </a:r>
          </a:p>
          <a:p>
            <a:pPr marL="155539" indent="-155539">
              <a:lnSpc>
                <a:spcPct val="150000"/>
              </a:lnSpc>
              <a:buFont typeface="Wingdings" panose="05000000000000000000" pitchFamily="2" charset="2"/>
              <a:buChar char="q"/>
            </a:pPr>
            <a:r>
              <a:rPr lang="en-US" sz="1089" dirty="0"/>
              <a:t>When you query a view, PostgreSQL runs the underlying SELECT statement.</a:t>
            </a:r>
          </a:p>
          <a:p>
            <a:pPr marL="155539" indent="-155539">
              <a:lnSpc>
                <a:spcPct val="150000"/>
              </a:lnSpc>
              <a:buFont typeface="Wingdings" panose="05000000000000000000" pitchFamily="2" charset="2"/>
              <a:buChar char="q"/>
            </a:pPr>
            <a:r>
              <a:rPr lang="en-US" sz="1089" dirty="0"/>
              <a:t>Useful for simplifying complex queries, hiding sensitive columns, or providing read-only access.</a:t>
            </a:r>
          </a:p>
        </p:txBody>
      </p:sp>
      <p:sp>
        <p:nvSpPr>
          <p:cNvPr id="17" name="Rectangle 16">
            <a:extLst>
              <a:ext uri="{FF2B5EF4-FFF2-40B4-BE49-F238E27FC236}">
                <a16:creationId xmlns:a16="http://schemas.microsoft.com/office/drawing/2014/main" id="{2CE729D9-B0BD-2CA5-3AFC-F949E3CEA999}"/>
              </a:ext>
            </a:extLst>
          </p:cNvPr>
          <p:cNvSpPr/>
          <p:nvPr/>
        </p:nvSpPr>
        <p:spPr bwMode="auto">
          <a:xfrm>
            <a:off x="1832002" y="4116194"/>
            <a:ext cx="1412348" cy="251288"/>
          </a:xfrm>
          <a:prstGeom prst="rect">
            <a:avLst/>
          </a:prstGeom>
          <a:ln>
            <a:headEnd/>
            <a:tailEnd/>
          </a:ln>
        </p:spPr>
        <p:style>
          <a:lnRef idx="1">
            <a:schemeClr val="dk1"/>
          </a:lnRef>
          <a:fillRef idx="2">
            <a:schemeClr val="dk1"/>
          </a:fillRef>
          <a:effectRef idx="1">
            <a:schemeClr val="dk1"/>
          </a:effectRef>
          <a:fontRef idx="minor">
            <a:schemeClr val="dk1"/>
          </a:fontRef>
        </p:style>
        <p:txBody>
          <a:bodyPr lIns="91546" tIns="45774" rIns="91546" bIns="45774" rtlCol="0" anchor="ctr">
            <a:noAutofit/>
          </a:bodyPr>
          <a:lstStyle/>
          <a:p>
            <a:pPr algn="ctr" defTabSz="874190" eaLnBrk="0" hangingPunct="0">
              <a:tabLst>
                <a:tab pos="1140623" algn="l"/>
              </a:tabLst>
            </a:pPr>
            <a:r>
              <a:rPr lang="en-US" sz="1089" dirty="0">
                <a:solidFill>
                  <a:schemeClr val="tx1"/>
                </a:solidFill>
              </a:rPr>
              <a:t>Key Points</a:t>
            </a:r>
            <a:endParaRPr lang="en-IN" sz="1089" dirty="0" err="1">
              <a:solidFill>
                <a:schemeClr val="tx1"/>
              </a:solidFill>
            </a:endParaRPr>
          </a:p>
        </p:txBody>
      </p:sp>
    </p:spTree>
    <p:extLst>
      <p:ext uri="{BB962C8B-B14F-4D97-AF65-F5344CB8AC3E}">
        <p14:creationId xmlns:p14="http://schemas.microsoft.com/office/powerpoint/2010/main" val="3798389408"/>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69A3D2-1C25-77C6-DE00-ECE77D43B4E7}"/>
              </a:ext>
            </a:extLst>
          </p:cNvPr>
          <p:cNvSpPr>
            <a:spLocks noGrp="1"/>
          </p:cNvSpPr>
          <p:nvPr>
            <p:ph sz="quarter" idx="10"/>
          </p:nvPr>
        </p:nvSpPr>
        <p:spPr>
          <a:xfrm>
            <a:off x="1850106" y="3327141"/>
            <a:ext cx="2726989" cy="2877983"/>
          </a:xfrm>
        </p:spPr>
        <p:txBody>
          <a:bodyPr/>
          <a:lstStyle/>
          <a:p>
            <a:pPr algn="ctr"/>
            <a:r>
              <a:rPr lang="en-IN" dirty="0">
                <a:solidFill>
                  <a:srgbClr val="16184E"/>
                </a:solidFill>
              </a:rPr>
              <a:t>Abstract complex queries</a:t>
            </a:r>
          </a:p>
        </p:txBody>
      </p:sp>
      <p:sp>
        <p:nvSpPr>
          <p:cNvPr id="6" name="Content Placeholder 5">
            <a:extLst>
              <a:ext uri="{FF2B5EF4-FFF2-40B4-BE49-F238E27FC236}">
                <a16:creationId xmlns:a16="http://schemas.microsoft.com/office/drawing/2014/main" id="{B889CF60-5A50-3D29-D310-DF47333BE57C}"/>
              </a:ext>
            </a:extLst>
          </p:cNvPr>
          <p:cNvSpPr>
            <a:spLocks noGrp="1"/>
          </p:cNvSpPr>
          <p:nvPr>
            <p:ph sz="quarter" idx="11"/>
          </p:nvPr>
        </p:nvSpPr>
        <p:spPr>
          <a:xfrm>
            <a:off x="4732341" y="3326934"/>
            <a:ext cx="2726989" cy="2876726"/>
          </a:xfrm>
        </p:spPr>
        <p:txBody>
          <a:bodyPr/>
          <a:lstStyle/>
          <a:p>
            <a:pPr algn="ctr"/>
            <a:r>
              <a:rPr lang="en-IN" dirty="0">
                <a:solidFill>
                  <a:srgbClr val="16184E"/>
                </a:solidFill>
              </a:rPr>
              <a:t>Enhance security (restrict columns)</a:t>
            </a:r>
          </a:p>
        </p:txBody>
      </p:sp>
      <p:sp>
        <p:nvSpPr>
          <p:cNvPr id="7" name="Content Placeholder 6">
            <a:extLst>
              <a:ext uri="{FF2B5EF4-FFF2-40B4-BE49-F238E27FC236}">
                <a16:creationId xmlns:a16="http://schemas.microsoft.com/office/drawing/2014/main" id="{C9301E6D-67C6-9035-4628-A70C8FCD1644}"/>
              </a:ext>
            </a:extLst>
          </p:cNvPr>
          <p:cNvSpPr>
            <a:spLocks noGrp="1"/>
          </p:cNvSpPr>
          <p:nvPr>
            <p:ph sz="quarter" idx="12"/>
          </p:nvPr>
        </p:nvSpPr>
        <p:spPr>
          <a:xfrm>
            <a:off x="7614578" y="3327141"/>
            <a:ext cx="2726989" cy="2877983"/>
          </a:xfrm>
        </p:spPr>
        <p:txBody>
          <a:bodyPr/>
          <a:lstStyle/>
          <a:p>
            <a:pPr algn="ctr"/>
            <a:r>
              <a:rPr lang="en-IN" dirty="0">
                <a:solidFill>
                  <a:srgbClr val="16184E"/>
                </a:solidFill>
              </a:rPr>
              <a:t>Simplify reporting</a:t>
            </a:r>
          </a:p>
        </p:txBody>
      </p:sp>
      <p:sp>
        <p:nvSpPr>
          <p:cNvPr id="2" name="Slide Number Placeholder 1">
            <a:extLst>
              <a:ext uri="{FF2B5EF4-FFF2-40B4-BE49-F238E27FC236}">
                <a16:creationId xmlns:a16="http://schemas.microsoft.com/office/drawing/2014/main" id="{87F9FFF5-F75A-2ADC-5343-222853088675}"/>
              </a:ext>
            </a:extLst>
          </p:cNvPr>
          <p:cNvSpPr>
            <a:spLocks noGrp="1"/>
          </p:cNvSpPr>
          <p:nvPr>
            <p:ph type="sldNum" sz="quarter" idx="4"/>
          </p:nvPr>
        </p:nvSpPr>
        <p:spPr/>
        <p:txBody>
          <a:bodyPr/>
          <a:lstStyle/>
          <a:p>
            <a:fld id="{D71DA9FD-6EF8-4CC5-AF9B-B6159B5B937C}" type="slidenum">
              <a:rPr lang="en-GB" noProof="1" smtClean="0"/>
              <a:pPr/>
              <a:t>49</a:t>
            </a:fld>
            <a:endParaRPr lang="en-GB" noProof="1"/>
          </a:p>
        </p:txBody>
      </p:sp>
      <p:sp>
        <p:nvSpPr>
          <p:cNvPr id="3" name="Footer Placeholder 2">
            <a:extLst>
              <a:ext uri="{FF2B5EF4-FFF2-40B4-BE49-F238E27FC236}">
                <a16:creationId xmlns:a16="http://schemas.microsoft.com/office/drawing/2014/main" id="{ADA60D1B-70C8-5F16-1B7E-F4762A888960}"/>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4" name="Title 3">
            <a:extLst>
              <a:ext uri="{FF2B5EF4-FFF2-40B4-BE49-F238E27FC236}">
                <a16:creationId xmlns:a16="http://schemas.microsoft.com/office/drawing/2014/main" id="{B4E17F85-5503-E80E-7275-D8A125560DCE}"/>
              </a:ext>
            </a:extLst>
          </p:cNvPr>
          <p:cNvSpPr>
            <a:spLocks noGrp="1"/>
          </p:cNvSpPr>
          <p:nvPr>
            <p:ph type="title"/>
          </p:nvPr>
        </p:nvSpPr>
        <p:spPr/>
        <p:txBody>
          <a:bodyPr/>
          <a:lstStyle/>
          <a:p>
            <a:r>
              <a:rPr lang="en-US" dirty="0"/>
              <a:t>When &amp; Why to Use Views</a:t>
            </a:r>
            <a:endParaRPr lang="en-IN" dirty="0"/>
          </a:p>
        </p:txBody>
      </p:sp>
      <p:pic>
        <p:nvPicPr>
          <p:cNvPr id="9" name="Picture 8">
            <a:extLst>
              <a:ext uri="{FF2B5EF4-FFF2-40B4-BE49-F238E27FC236}">
                <a16:creationId xmlns:a16="http://schemas.microsoft.com/office/drawing/2014/main" id="{5187C9DD-71ED-D8ED-47FE-8A8EBAB6DD59}"/>
              </a:ext>
            </a:extLst>
          </p:cNvPr>
          <p:cNvPicPr>
            <a:picLocks noChangeAspect="1"/>
          </p:cNvPicPr>
          <p:nvPr/>
        </p:nvPicPr>
        <p:blipFill>
          <a:blip r:embed="rId2">
            <a:duotone>
              <a:schemeClr val="accent1">
                <a:shade val="45000"/>
                <a:satMod val="135000"/>
              </a:schemeClr>
              <a:prstClr val="white"/>
            </a:duotone>
          </a:blip>
          <a:stretch>
            <a:fillRect/>
          </a:stretch>
        </p:blipFill>
        <p:spPr>
          <a:xfrm>
            <a:off x="2642076" y="1856197"/>
            <a:ext cx="1143049" cy="1143049"/>
          </a:xfrm>
          <a:prstGeom prst="rect">
            <a:avLst/>
          </a:prstGeom>
        </p:spPr>
      </p:pic>
      <p:pic>
        <p:nvPicPr>
          <p:cNvPr id="11" name="Picture 10">
            <a:extLst>
              <a:ext uri="{FF2B5EF4-FFF2-40B4-BE49-F238E27FC236}">
                <a16:creationId xmlns:a16="http://schemas.microsoft.com/office/drawing/2014/main" id="{FAC98801-5CE7-7455-B428-52E5F8BD3428}"/>
              </a:ext>
            </a:extLst>
          </p:cNvPr>
          <p:cNvPicPr>
            <a:picLocks noChangeAspect="1"/>
          </p:cNvPicPr>
          <p:nvPr/>
        </p:nvPicPr>
        <p:blipFill>
          <a:blip r:embed="rId3">
            <a:duotone>
              <a:schemeClr val="accent1">
                <a:shade val="45000"/>
                <a:satMod val="135000"/>
              </a:schemeClr>
              <a:prstClr val="white"/>
            </a:duotone>
          </a:blip>
          <a:stretch>
            <a:fillRect/>
          </a:stretch>
        </p:blipFill>
        <p:spPr>
          <a:xfrm>
            <a:off x="5503477" y="1844959"/>
            <a:ext cx="1143049" cy="1143049"/>
          </a:xfrm>
          <a:prstGeom prst="rect">
            <a:avLst/>
          </a:prstGeom>
        </p:spPr>
      </p:pic>
      <p:pic>
        <p:nvPicPr>
          <p:cNvPr id="13" name="Picture 12">
            <a:extLst>
              <a:ext uri="{FF2B5EF4-FFF2-40B4-BE49-F238E27FC236}">
                <a16:creationId xmlns:a16="http://schemas.microsoft.com/office/drawing/2014/main" id="{4413E719-DD30-737E-D6F1-9F35BA148842}"/>
              </a:ext>
            </a:extLst>
          </p:cNvPr>
          <p:cNvPicPr>
            <a:picLocks noChangeAspect="1"/>
          </p:cNvPicPr>
          <p:nvPr/>
        </p:nvPicPr>
        <p:blipFill>
          <a:blip r:embed="rId4">
            <a:duotone>
              <a:schemeClr val="accent1">
                <a:shade val="45000"/>
                <a:satMod val="135000"/>
              </a:schemeClr>
              <a:prstClr val="white"/>
            </a:duotone>
          </a:blip>
          <a:stretch>
            <a:fillRect/>
          </a:stretch>
        </p:blipFill>
        <p:spPr>
          <a:xfrm>
            <a:off x="8506825" y="1939614"/>
            <a:ext cx="1048395" cy="1048395"/>
          </a:xfrm>
          <a:prstGeom prst="rect">
            <a:avLst/>
          </a:prstGeom>
        </p:spPr>
      </p:pic>
    </p:spTree>
    <p:extLst>
      <p:ext uri="{BB962C8B-B14F-4D97-AF65-F5344CB8AC3E}">
        <p14:creationId xmlns:p14="http://schemas.microsoft.com/office/powerpoint/2010/main" val="1271563692"/>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83756-F418-BCA0-E196-D0B03DFF1EA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5B07A8-36B3-1AC2-49C8-1C32633B1317}"/>
              </a:ext>
            </a:extLst>
          </p:cNvPr>
          <p:cNvSpPr>
            <a:spLocks noGrp="1"/>
          </p:cNvSpPr>
          <p:nvPr>
            <p:ph type="sldNum" sz="quarter" idx="4"/>
          </p:nvPr>
        </p:nvSpPr>
        <p:spPr/>
        <p:txBody>
          <a:bodyPr/>
          <a:lstStyle/>
          <a:p>
            <a:fld id="{D71DA9FD-6EF8-4CC5-AF9B-B6159B5B937C}" type="slidenum">
              <a:rPr lang="en-GB" noProof="1" smtClean="0"/>
              <a:pPr/>
              <a:t>5</a:t>
            </a:fld>
            <a:endParaRPr lang="en-GB" noProof="1"/>
          </a:p>
        </p:txBody>
      </p:sp>
      <p:sp>
        <p:nvSpPr>
          <p:cNvPr id="16" name="Title 15">
            <a:extLst>
              <a:ext uri="{FF2B5EF4-FFF2-40B4-BE49-F238E27FC236}">
                <a16:creationId xmlns:a16="http://schemas.microsoft.com/office/drawing/2014/main" id="{B676BAE4-9CD8-3A56-E1F8-ADDA29542413}"/>
              </a:ext>
            </a:extLst>
          </p:cNvPr>
          <p:cNvSpPr>
            <a:spLocks noGrp="1"/>
          </p:cNvSpPr>
          <p:nvPr>
            <p:ph type="title"/>
          </p:nvPr>
        </p:nvSpPr>
        <p:spPr/>
        <p:txBody>
          <a:bodyPr/>
          <a:lstStyle/>
          <a:p>
            <a:r>
              <a:rPr lang="en-US" dirty="0"/>
              <a:t>Intermediate Track Learning Path</a:t>
            </a:r>
          </a:p>
        </p:txBody>
      </p:sp>
      <p:grpSp>
        <p:nvGrpSpPr>
          <p:cNvPr id="24" name="Group 23">
            <a:extLst>
              <a:ext uri="{FF2B5EF4-FFF2-40B4-BE49-F238E27FC236}">
                <a16:creationId xmlns:a16="http://schemas.microsoft.com/office/drawing/2014/main" id="{AE2BA074-A41E-6E34-7BB0-37084F7CE5E3}"/>
              </a:ext>
            </a:extLst>
          </p:cNvPr>
          <p:cNvGrpSpPr/>
          <p:nvPr/>
        </p:nvGrpSpPr>
        <p:grpSpPr>
          <a:xfrm>
            <a:off x="379203" y="4255889"/>
            <a:ext cx="6832132" cy="304800"/>
            <a:chOff x="402457" y="2711586"/>
            <a:chExt cx="5006055" cy="228600"/>
          </a:xfrm>
        </p:grpSpPr>
        <p:sp>
          <p:nvSpPr>
            <p:cNvPr id="4" name="Content Placeholder 20">
              <a:extLst>
                <a:ext uri="{FF2B5EF4-FFF2-40B4-BE49-F238E27FC236}">
                  <a16:creationId xmlns:a16="http://schemas.microsoft.com/office/drawing/2014/main" id="{94EC512B-D1C2-6EB6-2174-F0470E908C9E}"/>
                </a:ext>
              </a:extLst>
            </p:cNvPr>
            <p:cNvSpPr txBox="1">
              <a:spLocks/>
            </p:cNvSpPr>
            <p:nvPr/>
          </p:nvSpPr>
          <p:spPr>
            <a:xfrm>
              <a:off x="741023" y="2711586"/>
              <a:ext cx="4667489" cy="228600"/>
            </a:xfrm>
            <a:prstGeom prst="roundRect">
              <a:avLst>
                <a:gd name="adj" fmla="val 50000"/>
              </a:avLst>
            </a:prstGeom>
            <a:gradFill flip="none" rotWithShape="1">
              <a:gsLst>
                <a:gs pos="0">
                  <a:schemeClr val="accent2">
                    <a:lumMod val="75000"/>
                  </a:schemeClr>
                </a:gs>
                <a:gs pos="100000">
                  <a:srgbClr val="1E2A78"/>
                </a:gs>
              </a:gsLst>
              <a:lin ang="0" scaled="1"/>
              <a:tileRect/>
            </a:gradFill>
            <a:effectLst/>
          </p:spPr>
          <p:txBody>
            <a:bodyPr anchor="ctr"/>
            <a:lstStyle>
              <a:lvl1pPr algn="l" rtl="0" eaLnBrk="1" fontAlgn="base" hangingPunct="1">
                <a:lnSpc>
                  <a:spcPct val="100000"/>
                </a:lnSpc>
                <a:spcBef>
                  <a:spcPts val="0"/>
                </a:spcBef>
                <a:spcAft>
                  <a:spcPts val="0"/>
                </a:spcAft>
                <a:defRPr sz="1200" kern="1200" baseline="0">
                  <a:solidFill>
                    <a:srgbClr val="00A3E0"/>
                  </a:solidFill>
                  <a:latin typeface="+mn-lt"/>
                  <a:ea typeface="ＭＳ Ｐゴシック" pitchFamily="-109" charset="-128"/>
                  <a:cs typeface="ＭＳ Ｐゴシック" pitchFamily="-109" charset="-128"/>
                </a:defRPr>
              </a:lvl1pPr>
              <a:lvl2pPr algn="l" rtl="0" eaLnBrk="1" fontAlgn="base" hangingPunct="1">
                <a:lnSpc>
                  <a:spcPct val="100000"/>
                </a:lnSpc>
                <a:spcBef>
                  <a:spcPts val="0"/>
                </a:spcBef>
                <a:spcAft>
                  <a:spcPts val="0"/>
                </a:spcAft>
                <a:defRPr sz="1200" kern="1200" baseline="0">
                  <a:solidFill>
                    <a:schemeClr val="tx1"/>
                  </a:solidFill>
                  <a:latin typeface="+mn-lt"/>
                  <a:ea typeface="ＭＳ Ｐゴシック" pitchFamily="-109" charset="-128"/>
                </a:defRPr>
              </a:lvl2pPr>
              <a:lvl3pPr marL="252000" indent="-252000" algn="l" rtl="0" eaLnBrk="1" fontAlgn="base" hangingPunct="1">
                <a:lnSpc>
                  <a:spcPct val="100000"/>
                </a:lnSpc>
                <a:spcBef>
                  <a:spcPts val="0"/>
                </a:spcBef>
                <a:spcAft>
                  <a:spcPts val="0"/>
                </a:spcAft>
                <a:buFont typeface="Arial" charset="0"/>
                <a:buChar char="—"/>
                <a:defRPr sz="1200" kern="1200" baseline="0">
                  <a:solidFill>
                    <a:schemeClr val="tx1"/>
                  </a:solidFill>
                  <a:latin typeface="+mn-lt"/>
                  <a:ea typeface="Deutsche Bank Text" panose="020B0503020202030204" pitchFamily="34" charset="0"/>
                  <a:cs typeface="Deutsche Bank Text" panose="020B0503020202030204" pitchFamily="34" charset="0"/>
                </a:defRPr>
              </a:lvl3pPr>
              <a:lvl4pPr marL="468000" indent="-216000"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4pPr>
              <a:lvl5pPr marL="717550" indent="-227013"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5pPr>
              <a:lvl6pPr marL="882969"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6pPr>
              <a:lvl7pPr marL="1225221"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7pPr>
              <a:lvl8pPr marL="1567475"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8pPr>
              <a:lvl9pPr marL="1909729"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9pPr>
            </a:lstStyle>
            <a:p>
              <a:pPr defTabSz="1219170">
                <a:spcAft>
                  <a:spcPts val="800"/>
                </a:spcAft>
                <a:tabLst>
                  <a:tab pos="609585" algn="l"/>
                </a:tabLst>
              </a:pPr>
              <a:r>
                <a:rPr lang="en-US" sz="1600" dirty="0">
                  <a:solidFill>
                    <a:schemeClr val="bg1"/>
                  </a:solidFill>
                </a:rPr>
                <a:t>Intermediate Track Synopsis</a:t>
              </a:r>
              <a:endParaRPr lang="en-US" sz="1333" dirty="0">
                <a:solidFill>
                  <a:schemeClr val="bg1"/>
                </a:solidFill>
              </a:endParaRPr>
            </a:p>
          </p:txBody>
        </p:sp>
        <p:sp>
          <p:nvSpPr>
            <p:cNvPr id="5" name="Freeform: Shape 4">
              <a:extLst>
                <a:ext uri="{FF2B5EF4-FFF2-40B4-BE49-F238E27FC236}">
                  <a16:creationId xmlns:a16="http://schemas.microsoft.com/office/drawing/2014/main" id="{52FECAD4-3882-4E4A-E274-E834DFAFDFEE}"/>
                </a:ext>
              </a:extLst>
            </p:cNvPr>
            <p:cNvSpPr/>
            <p:nvPr/>
          </p:nvSpPr>
          <p:spPr bwMode="auto">
            <a:xfrm rot="2700000">
              <a:off x="402457" y="2719644"/>
              <a:ext cx="212484" cy="212484"/>
            </a:xfrm>
            <a:custGeom>
              <a:avLst/>
              <a:gdLst>
                <a:gd name="connsiteX0" fmla="*/ 105665 w 274547"/>
                <a:gd name="connsiteY0" fmla="*/ 82450 h 274547"/>
                <a:gd name="connsiteX1" fmla="*/ 145463 w 274547"/>
                <a:gd name="connsiteY1" fmla="*/ 122248 h 274547"/>
                <a:gd name="connsiteX2" fmla="*/ 158730 w 274547"/>
                <a:gd name="connsiteY2" fmla="*/ 122248 h 274547"/>
                <a:gd name="connsiteX3" fmla="*/ 160388 w 274547"/>
                <a:gd name="connsiteY3" fmla="*/ 120590 h 274547"/>
                <a:gd name="connsiteX4" fmla="*/ 200186 w 274547"/>
                <a:gd name="connsiteY4" fmla="*/ 160388 h 274547"/>
                <a:gd name="connsiteX5" fmla="*/ 213452 w 274547"/>
                <a:gd name="connsiteY5" fmla="*/ 160388 h 274547"/>
                <a:gd name="connsiteX6" fmla="*/ 236667 w 274547"/>
                <a:gd name="connsiteY6" fmla="*/ 137172 h 274547"/>
                <a:gd name="connsiteX7" fmla="*/ 236667 w 274547"/>
                <a:gd name="connsiteY7" fmla="*/ 123907 h 274547"/>
                <a:gd name="connsiteX8" fmla="*/ 205160 w 274547"/>
                <a:gd name="connsiteY8" fmla="*/ 92400 h 274547"/>
                <a:gd name="connsiteX9" fmla="*/ 140489 w 274547"/>
                <a:gd name="connsiteY9" fmla="*/ 47627 h 274547"/>
                <a:gd name="connsiteX10" fmla="*/ 89083 w 274547"/>
                <a:gd name="connsiteY10" fmla="*/ 99032 h 274547"/>
                <a:gd name="connsiteX11" fmla="*/ 128881 w 274547"/>
                <a:gd name="connsiteY11" fmla="*/ 138831 h 274547"/>
                <a:gd name="connsiteX12" fmla="*/ 138831 w 274547"/>
                <a:gd name="connsiteY12" fmla="*/ 128881 h 274547"/>
                <a:gd name="connsiteX13" fmla="*/ 99032 w 274547"/>
                <a:gd name="connsiteY13" fmla="*/ 89083 h 274547"/>
                <a:gd name="connsiteX14" fmla="*/ 47627 w 274547"/>
                <a:gd name="connsiteY14" fmla="*/ 140489 h 274547"/>
                <a:gd name="connsiteX15" fmla="*/ 92399 w 274547"/>
                <a:gd name="connsiteY15" fmla="*/ 205161 h 274547"/>
                <a:gd name="connsiteX16" fmla="*/ 123906 w 274547"/>
                <a:gd name="connsiteY16" fmla="*/ 236668 h 274547"/>
                <a:gd name="connsiteX17" fmla="*/ 137172 w 274547"/>
                <a:gd name="connsiteY17" fmla="*/ 236667 h 274547"/>
                <a:gd name="connsiteX18" fmla="*/ 160387 w 274547"/>
                <a:gd name="connsiteY18" fmla="*/ 213452 h 274547"/>
                <a:gd name="connsiteX19" fmla="*/ 160388 w 274547"/>
                <a:gd name="connsiteY19" fmla="*/ 200186 h 274547"/>
                <a:gd name="connsiteX20" fmla="*/ 120590 w 274547"/>
                <a:gd name="connsiteY20" fmla="*/ 160388 h 274547"/>
                <a:gd name="connsiteX21" fmla="*/ 122248 w 274547"/>
                <a:gd name="connsiteY21" fmla="*/ 158730 h 274547"/>
                <a:gd name="connsiteX22" fmla="*/ 122247 w 274547"/>
                <a:gd name="connsiteY22" fmla="*/ 145464 h 274547"/>
                <a:gd name="connsiteX23" fmla="*/ 82449 w 274547"/>
                <a:gd name="connsiteY23" fmla="*/ 105666 h 274547"/>
                <a:gd name="connsiteX24" fmla="*/ 85766 w 274547"/>
                <a:gd name="connsiteY24" fmla="*/ 62551 h 274547"/>
                <a:gd name="connsiteX25" fmla="*/ 99032 w 274547"/>
                <a:gd name="connsiteY25" fmla="*/ 75817 h 274547"/>
                <a:gd name="connsiteX26" fmla="*/ 120589 w 274547"/>
                <a:gd name="connsiteY26" fmla="*/ 54259 h 274547"/>
                <a:gd name="connsiteX27" fmla="*/ 107323 w 274547"/>
                <a:gd name="connsiteY27" fmla="*/ 40993 h 274547"/>
                <a:gd name="connsiteX28" fmla="*/ 40993 w 274547"/>
                <a:gd name="connsiteY28" fmla="*/ 107323 h 274547"/>
                <a:gd name="connsiteX29" fmla="*/ 54259 w 274547"/>
                <a:gd name="connsiteY29" fmla="*/ 120589 h 274547"/>
                <a:gd name="connsiteX30" fmla="*/ 75817 w 274547"/>
                <a:gd name="connsiteY30" fmla="*/ 99032 h 274547"/>
                <a:gd name="connsiteX31" fmla="*/ 62551 w 274547"/>
                <a:gd name="connsiteY31" fmla="*/ 85766 h 274547"/>
                <a:gd name="connsiteX32" fmla="*/ 6666 w 274547"/>
                <a:gd name="connsiteY32" fmla="*/ 6665 h 274547"/>
                <a:gd name="connsiteX33" fmla="*/ 22757 w 274547"/>
                <a:gd name="connsiteY33" fmla="*/ 0 h 274547"/>
                <a:gd name="connsiteX34" fmla="*/ 251790 w 274547"/>
                <a:gd name="connsiteY34" fmla="*/ 0 h 274547"/>
                <a:gd name="connsiteX35" fmla="*/ 274547 w 274547"/>
                <a:gd name="connsiteY35" fmla="*/ 22757 h 274547"/>
                <a:gd name="connsiteX36" fmla="*/ 274547 w 274547"/>
                <a:gd name="connsiteY36" fmla="*/ 251790 h 274547"/>
                <a:gd name="connsiteX37" fmla="*/ 251790 w 274547"/>
                <a:gd name="connsiteY37" fmla="*/ 274547 h 274547"/>
                <a:gd name="connsiteX38" fmla="*/ 22757 w 274547"/>
                <a:gd name="connsiteY38" fmla="*/ 274547 h 274547"/>
                <a:gd name="connsiteX39" fmla="*/ 0 w 274547"/>
                <a:gd name="connsiteY39" fmla="*/ 251790 h 274547"/>
                <a:gd name="connsiteX40" fmla="*/ 0 w 274547"/>
                <a:gd name="connsiteY40" fmla="*/ 22757 h 274547"/>
                <a:gd name="connsiteX41" fmla="*/ 6666 w 274547"/>
                <a:gd name="connsiteY41" fmla="*/ 6665 h 27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4547" h="274547">
                  <a:moveTo>
                    <a:pt x="105665" y="82450"/>
                  </a:moveTo>
                  <a:lnTo>
                    <a:pt x="145463" y="122248"/>
                  </a:lnTo>
                  <a:cubicBezTo>
                    <a:pt x="149111" y="125896"/>
                    <a:pt x="155081" y="125897"/>
                    <a:pt x="158730" y="122248"/>
                  </a:cubicBezTo>
                  <a:lnTo>
                    <a:pt x="160388" y="120590"/>
                  </a:lnTo>
                  <a:lnTo>
                    <a:pt x="200186" y="160388"/>
                  </a:lnTo>
                  <a:cubicBezTo>
                    <a:pt x="203834" y="164036"/>
                    <a:pt x="209804" y="164036"/>
                    <a:pt x="213452" y="160388"/>
                  </a:cubicBezTo>
                  <a:lnTo>
                    <a:pt x="236667" y="137172"/>
                  </a:lnTo>
                  <a:cubicBezTo>
                    <a:pt x="240315" y="133524"/>
                    <a:pt x="240315" y="127555"/>
                    <a:pt x="236667" y="123907"/>
                  </a:cubicBezTo>
                  <a:lnTo>
                    <a:pt x="205160" y="92400"/>
                  </a:lnTo>
                  <a:lnTo>
                    <a:pt x="140489" y="47627"/>
                  </a:lnTo>
                  <a:close/>
                  <a:moveTo>
                    <a:pt x="89083" y="99032"/>
                  </a:moveTo>
                  <a:lnTo>
                    <a:pt x="128881" y="138831"/>
                  </a:lnTo>
                  <a:lnTo>
                    <a:pt x="138831" y="128881"/>
                  </a:lnTo>
                  <a:lnTo>
                    <a:pt x="99032" y="89083"/>
                  </a:lnTo>
                  <a:close/>
                  <a:moveTo>
                    <a:pt x="47627" y="140489"/>
                  </a:moveTo>
                  <a:lnTo>
                    <a:pt x="92399" y="205161"/>
                  </a:lnTo>
                  <a:lnTo>
                    <a:pt x="123906" y="236668"/>
                  </a:lnTo>
                  <a:cubicBezTo>
                    <a:pt x="127554" y="240316"/>
                    <a:pt x="133524" y="240316"/>
                    <a:pt x="137172" y="236667"/>
                  </a:cubicBezTo>
                  <a:lnTo>
                    <a:pt x="160387" y="213452"/>
                  </a:lnTo>
                  <a:cubicBezTo>
                    <a:pt x="164036" y="209804"/>
                    <a:pt x="164036" y="203834"/>
                    <a:pt x="160388" y="200186"/>
                  </a:cubicBezTo>
                  <a:lnTo>
                    <a:pt x="120590" y="160388"/>
                  </a:lnTo>
                  <a:lnTo>
                    <a:pt x="122248" y="158730"/>
                  </a:lnTo>
                  <a:cubicBezTo>
                    <a:pt x="125896" y="155082"/>
                    <a:pt x="125895" y="149112"/>
                    <a:pt x="122247" y="145464"/>
                  </a:cubicBezTo>
                  <a:lnTo>
                    <a:pt x="82449" y="105666"/>
                  </a:lnTo>
                  <a:close/>
                  <a:moveTo>
                    <a:pt x="85766" y="62551"/>
                  </a:moveTo>
                  <a:lnTo>
                    <a:pt x="99032" y="75817"/>
                  </a:lnTo>
                  <a:lnTo>
                    <a:pt x="120589" y="54259"/>
                  </a:lnTo>
                  <a:lnTo>
                    <a:pt x="107323" y="40993"/>
                  </a:lnTo>
                  <a:close/>
                  <a:moveTo>
                    <a:pt x="40993" y="107323"/>
                  </a:moveTo>
                  <a:lnTo>
                    <a:pt x="54259" y="120589"/>
                  </a:lnTo>
                  <a:lnTo>
                    <a:pt x="75817" y="99032"/>
                  </a:lnTo>
                  <a:lnTo>
                    <a:pt x="62551" y="85766"/>
                  </a:lnTo>
                  <a:close/>
                  <a:moveTo>
                    <a:pt x="6666" y="6665"/>
                  </a:moveTo>
                  <a:cubicBezTo>
                    <a:pt x="10784" y="2547"/>
                    <a:pt x="16473" y="0"/>
                    <a:pt x="22757" y="0"/>
                  </a:cubicBezTo>
                  <a:lnTo>
                    <a:pt x="251790" y="0"/>
                  </a:lnTo>
                  <a:cubicBezTo>
                    <a:pt x="264358" y="0"/>
                    <a:pt x="274547" y="10189"/>
                    <a:pt x="274547" y="22757"/>
                  </a:cubicBezTo>
                  <a:lnTo>
                    <a:pt x="274547" y="251790"/>
                  </a:lnTo>
                  <a:cubicBezTo>
                    <a:pt x="274547" y="264358"/>
                    <a:pt x="264358" y="274547"/>
                    <a:pt x="251790" y="274547"/>
                  </a:cubicBezTo>
                  <a:lnTo>
                    <a:pt x="22757" y="274547"/>
                  </a:lnTo>
                  <a:cubicBezTo>
                    <a:pt x="10189" y="274547"/>
                    <a:pt x="0" y="264358"/>
                    <a:pt x="0" y="251790"/>
                  </a:cubicBezTo>
                  <a:lnTo>
                    <a:pt x="0" y="22757"/>
                  </a:lnTo>
                  <a:cubicBezTo>
                    <a:pt x="0" y="16473"/>
                    <a:pt x="2548" y="10783"/>
                    <a:pt x="6666" y="6665"/>
                  </a:cubicBezTo>
                  <a:close/>
                </a:path>
              </a:pathLst>
            </a:custGeom>
            <a:solidFill>
              <a:schemeClr val="accent2">
                <a:lumMod val="75000"/>
              </a:schemeClr>
            </a:solidFill>
            <a:ln w="12700">
              <a:noFill/>
              <a:miter lim="800000"/>
              <a:headEnd/>
              <a:tailEnd/>
            </a:ln>
          </p:spPr>
          <p:txBody>
            <a:bodyPr wrap="square"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grpSp>
      <p:sp>
        <p:nvSpPr>
          <p:cNvPr id="18" name="Content Placeholder 20">
            <a:extLst>
              <a:ext uri="{FF2B5EF4-FFF2-40B4-BE49-F238E27FC236}">
                <a16:creationId xmlns:a16="http://schemas.microsoft.com/office/drawing/2014/main" id="{9A4BE931-0118-27C9-807E-5F43FFB216B5}"/>
              </a:ext>
            </a:extLst>
          </p:cNvPr>
          <p:cNvSpPr txBox="1">
            <a:spLocks/>
          </p:cNvSpPr>
          <p:nvPr/>
        </p:nvSpPr>
        <p:spPr>
          <a:xfrm>
            <a:off x="379203" y="4677451"/>
            <a:ext cx="6832132" cy="1351485"/>
          </a:xfrm>
          <a:prstGeom prst="rect">
            <a:avLst/>
          </a:prstGeom>
          <a:solidFill>
            <a:schemeClr val="accent4">
              <a:lumMod val="50000"/>
              <a:alpha val="0"/>
            </a:schemeClr>
          </a:solidFill>
          <a:effectLst/>
        </p:spPr>
        <p:txBody>
          <a:bodyPr lIns="60960" tIns="60960" rIns="60960" bIns="60960"/>
          <a:lstStyle>
            <a:lvl1pPr algn="l" rtl="0" eaLnBrk="1" fontAlgn="base" hangingPunct="1">
              <a:lnSpc>
                <a:spcPct val="100000"/>
              </a:lnSpc>
              <a:spcBef>
                <a:spcPts val="0"/>
              </a:spcBef>
              <a:spcAft>
                <a:spcPts val="0"/>
              </a:spcAft>
              <a:defRPr sz="1200" kern="1200" baseline="0">
                <a:solidFill>
                  <a:srgbClr val="00A3E0"/>
                </a:solidFill>
                <a:latin typeface="+mn-lt"/>
                <a:ea typeface="ＭＳ Ｐゴシック" pitchFamily="-109" charset="-128"/>
                <a:cs typeface="ＭＳ Ｐゴシック" pitchFamily="-109" charset="-128"/>
              </a:defRPr>
            </a:lvl1pPr>
            <a:lvl2pPr algn="l" rtl="0" eaLnBrk="1" fontAlgn="base" hangingPunct="1">
              <a:lnSpc>
                <a:spcPct val="100000"/>
              </a:lnSpc>
              <a:spcBef>
                <a:spcPts val="0"/>
              </a:spcBef>
              <a:spcAft>
                <a:spcPts val="0"/>
              </a:spcAft>
              <a:defRPr sz="1200" kern="1200" baseline="0">
                <a:solidFill>
                  <a:schemeClr val="tx1"/>
                </a:solidFill>
                <a:latin typeface="+mn-lt"/>
                <a:ea typeface="ＭＳ Ｐゴシック" pitchFamily="-109" charset="-128"/>
              </a:defRPr>
            </a:lvl2pPr>
            <a:lvl3pPr marL="252000" indent="-252000" algn="l" rtl="0" eaLnBrk="1" fontAlgn="base" hangingPunct="1">
              <a:lnSpc>
                <a:spcPct val="100000"/>
              </a:lnSpc>
              <a:spcBef>
                <a:spcPts val="0"/>
              </a:spcBef>
              <a:spcAft>
                <a:spcPts val="0"/>
              </a:spcAft>
              <a:buFont typeface="Arial" charset="0"/>
              <a:buChar char="—"/>
              <a:defRPr sz="1200" kern="1200" baseline="0">
                <a:solidFill>
                  <a:schemeClr val="tx1"/>
                </a:solidFill>
                <a:latin typeface="+mn-lt"/>
                <a:ea typeface="Deutsche Bank Text" panose="020B0503020202030204" pitchFamily="34" charset="0"/>
                <a:cs typeface="Deutsche Bank Text" panose="020B0503020202030204" pitchFamily="34" charset="0"/>
              </a:defRPr>
            </a:lvl3pPr>
            <a:lvl4pPr marL="468000" indent="-216000"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4pPr>
            <a:lvl5pPr marL="717550" indent="-227013"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5pPr>
            <a:lvl6pPr marL="882969"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6pPr>
            <a:lvl7pPr marL="1225221"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7pPr>
            <a:lvl8pPr marL="1567475"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8pPr>
            <a:lvl9pPr marL="1909729"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9pPr>
          </a:lstStyle>
          <a:p>
            <a:pPr marL="0" lvl="1" defTabSz="1219170">
              <a:spcAft>
                <a:spcPts val="800"/>
              </a:spcAft>
            </a:pPr>
            <a:r>
              <a:rPr lang="en-US" sz="1067" dirty="0">
                <a:solidFill>
                  <a:schemeClr val="tx2"/>
                </a:solidFill>
              </a:rPr>
              <a:t>This comprehensive intermediate-level course is designed to empower learners with the practical skills required to build robust full-stack web applications. Starting with front-end development, participants will explore the fundamentals of creating dynamic, responsive user interfaces using HTML, CSS, JavaScript, and React.js.</a:t>
            </a:r>
          </a:p>
          <a:p>
            <a:pPr marL="0" lvl="1" defTabSz="1219170">
              <a:spcAft>
                <a:spcPts val="800"/>
              </a:spcAft>
            </a:pPr>
            <a:r>
              <a:rPr lang="en-US" sz="1067" dirty="0">
                <a:solidFill>
                  <a:schemeClr val="tx2"/>
                </a:solidFill>
              </a:rPr>
              <a:t>The journey continues with back-end development using Java and Spring Boot. Learners will gain hands-on experience in designing and implementing secure, scalable RESTful APIs, alongside integrating PostgreSQL for efficient data storage and retrieval</a:t>
            </a:r>
          </a:p>
        </p:txBody>
      </p:sp>
      <p:grpSp>
        <p:nvGrpSpPr>
          <p:cNvPr id="244" name="Group 243">
            <a:extLst>
              <a:ext uri="{FF2B5EF4-FFF2-40B4-BE49-F238E27FC236}">
                <a16:creationId xmlns:a16="http://schemas.microsoft.com/office/drawing/2014/main" id="{6A5CEDCE-075D-070F-F6C3-0F9FB860D411}"/>
              </a:ext>
            </a:extLst>
          </p:cNvPr>
          <p:cNvGrpSpPr/>
          <p:nvPr/>
        </p:nvGrpSpPr>
        <p:grpSpPr>
          <a:xfrm>
            <a:off x="7488905" y="4255889"/>
            <a:ext cx="4420064" cy="304800"/>
            <a:chOff x="5616679" y="2706657"/>
            <a:chExt cx="3315048" cy="228600"/>
          </a:xfrm>
        </p:grpSpPr>
        <p:sp>
          <p:nvSpPr>
            <p:cNvPr id="7" name="Content Placeholder 20">
              <a:extLst>
                <a:ext uri="{FF2B5EF4-FFF2-40B4-BE49-F238E27FC236}">
                  <a16:creationId xmlns:a16="http://schemas.microsoft.com/office/drawing/2014/main" id="{557615EF-D192-8C94-32CD-595503625D51}"/>
                </a:ext>
              </a:extLst>
            </p:cNvPr>
            <p:cNvSpPr txBox="1">
              <a:spLocks/>
            </p:cNvSpPr>
            <p:nvPr/>
          </p:nvSpPr>
          <p:spPr>
            <a:xfrm>
              <a:off x="5945532" y="2706657"/>
              <a:ext cx="2986195" cy="228600"/>
            </a:xfrm>
            <a:prstGeom prst="roundRect">
              <a:avLst>
                <a:gd name="adj" fmla="val 50000"/>
              </a:avLst>
            </a:prstGeom>
            <a:gradFill flip="none" rotWithShape="1">
              <a:gsLst>
                <a:gs pos="0">
                  <a:schemeClr val="accent2">
                    <a:lumMod val="75000"/>
                  </a:schemeClr>
                </a:gs>
                <a:gs pos="100000">
                  <a:srgbClr val="1E2A78"/>
                </a:gs>
              </a:gsLst>
              <a:lin ang="0" scaled="1"/>
              <a:tileRect/>
            </a:gradFill>
            <a:effectLst/>
          </p:spPr>
          <p:txBody>
            <a:bodyPr anchor="ctr"/>
            <a:lstStyle>
              <a:lvl1pPr algn="l" rtl="0" eaLnBrk="1" fontAlgn="base" hangingPunct="1">
                <a:lnSpc>
                  <a:spcPct val="100000"/>
                </a:lnSpc>
                <a:spcBef>
                  <a:spcPts val="0"/>
                </a:spcBef>
                <a:spcAft>
                  <a:spcPts val="0"/>
                </a:spcAft>
                <a:defRPr sz="1200" kern="1200" baseline="0">
                  <a:solidFill>
                    <a:srgbClr val="00A3E0"/>
                  </a:solidFill>
                  <a:latin typeface="+mn-lt"/>
                  <a:ea typeface="ＭＳ Ｐゴシック" pitchFamily="-109" charset="-128"/>
                  <a:cs typeface="ＭＳ Ｐゴシック" pitchFamily="-109" charset="-128"/>
                </a:defRPr>
              </a:lvl1pPr>
              <a:lvl2pPr algn="l" rtl="0" eaLnBrk="1" fontAlgn="base" hangingPunct="1">
                <a:lnSpc>
                  <a:spcPct val="100000"/>
                </a:lnSpc>
                <a:spcBef>
                  <a:spcPts val="0"/>
                </a:spcBef>
                <a:spcAft>
                  <a:spcPts val="0"/>
                </a:spcAft>
                <a:defRPr sz="1200" kern="1200" baseline="0">
                  <a:solidFill>
                    <a:schemeClr val="tx1"/>
                  </a:solidFill>
                  <a:latin typeface="+mn-lt"/>
                  <a:ea typeface="ＭＳ Ｐゴシック" pitchFamily="-109" charset="-128"/>
                </a:defRPr>
              </a:lvl2pPr>
              <a:lvl3pPr marL="252000" indent="-252000" algn="l" rtl="0" eaLnBrk="1" fontAlgn="base" hangingPunct="1">
                <a:lnSpc>
                  <a:spcPct val="100000"/>
                </a:lnSpc>
                <a:spcBef>
                  <a:spcPts val="0"/>
                </a:spcBef>
                <a:spcAft>
                  <a:spcPts val="0"/>
                </a:spcAft>
                <a:buFont typeface="Arial" charset="0"/>
                <a:buChar char="—"/>
                <a:defRPr sz="1200" kern="1200" baseline="0">
                  <a:solidFill>
                    <a:schemeClr val="tx1"/>
                  </a:solidFill>
                  <a:latin typeface="+mn-lt"/>
                  <a:ea typeface="Deutsche Bank Text" panose="020B0503020202030204" pitchFamily="34" charset="0"/>
                  <a:cs typeface="Deutsche Bank Text" panose="020B0503020202030204" pitchFamily="34" charset="0"/>
                </a:defRPr>
              </a:lvl3pPr>
              <a:lvl4pPr marL="468000" indent="-216000"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4pPr>
              <a:lvl5pPr marL="717550" indent="-227013"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5pPr>
              <a:lvl6pPr marL="882969"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6pPr>
              <a:lvl7pPr marL="1225221"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7pPr>
              <a:lvl8pPr marL="1567475"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8pPr>
              <a:lvl9pPr marL="1909729"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9pPr>
            </a:lstStyle>
            <a:p>
              <a:pPr defTabSz="1219170">
                <a:spcAft>
                  <a:spcPts val="800"/>
                </a:spcAft>
                <a:tabLst>
                  <a:tab pos="609585" algn="l"/>
                </a:tabLst>
              </a:pPr>
              <a:r>
                <a:rPr lang="en-US" sz="1600" dirty="0">
                  <a:solidFill>
                    <a:schemeClr val="bg1"/>
                  </a:solidFill>
                </a:rPr>
                <a:t>Intermediate Track Prerequisites</a:t>
              </a:r>
              <a:endParaRPr lang="en-US" sz="1333" dirty="0">
                <a:solidFill>
                  <a:schemeClr val="bg1"/>
                </a:solidFill>
              </a:endParaRPr>
            </a:p>
          </p:txBody>
        </p:sp>
        <p:sp>
          <p:nvSpPr>
            <p:cNvPr id="8" name="Graphic 8" descr="Warning with solid fill">
              <a:extLst>
                <a:ext uri="{FF2B5EF4-FFF2-40B4-BE49-F238E27FC236}">
                  <a16:creationId xmlns:a16="http://schemas.microsoft.com/office/drawing/2014/main" id="{9AE334BB-9F26-2930-390D-5E9E07C192E4}"/>
                </a:ext>
              </a:extLst>
            </p:cNvPr>
            <p:cNvSpPr/>
            <p:nvPr/>
          </p:nvSpPr>
          <p:spPr>
            <a:xfrm>
              <a:off x="5616679" y="2706657"/>
              <a:ext cx="259333" cy="228600"/>
            </a:xfrm>
            <a:custGeom>
              <a:avLst/>
              <a:gdLst>
                <a:gd name="connsiteX0" fmla="*/ 257154 w 258722"/>
                <a:gd name="connsiteY0" fmla="*/ 210063 h 228061"/>
                <a:gd name="connsiteX1" fmla="*/ 139860 w 258722"/>
                <a:gd name="connsiteY1" fmla="*/ 6075 h 228061"/>
                <a:gd name="connsiteX2" fmla="*/ 119162 w 258722"/>
                <a:gd name="connsiteY2" fmla="*/ 6075 h 228061"/>
                <a:gd name="connsiteX3" fmla="*/ 1569 w 258722"/>
                <a:gd name="connsiteY3" fmla="*/ 210063 h 228061"/>
                <a:gd name="connsiteX4" fmla="*/ 12068 w 258722"/>
                <a:gd name="connsiteY4" fmla="*/ 228062 h 228061"/>
                <a:gd name="connsiteX5" fmla="*/ 129361 w 258722"/>
                <a:gd name="connsiteY5" fmla="*/ 228062 h 228061"/>
                <a:gd name="connsiteX6" fmla="*/ 246654 w 258722"/>
                <a:gd name="connsiteY6" fmla="*/ 228062 h 228061"/>
                <a:gd name="connsiteX7" fmla="*/ 257154 w 258722"/>
                <a:gd name="connsiteY7" fmla="*/ 210063 h 228061"/>
                <a:gd name="connsiteX8" fmla="*/ 120362 w 258722"/>
                <a:gd name="connsiteY8" fmla="*/ 54072 h 228061"/>
                <a:gd name="connsiteX9" fmla="*/ 138361 w 258722"/>
                <a:gd name="connsiteY9" fmla="*/ 54072 h 228061"/>
                <a:gd name="connsiteX10" fmla="*/ 138361 w 258722"/>
                <a:gd name="connsiteY10" fmla="*/ 159066 h 228061"/>
                <a:gd name="connsiteX11" fmla="*/ 120362 w 258722"/>
                <a:gd name="connsiteY11" fmla="*/ 159066 h 228061"/>
                <a:gd name="connsiteX12" fmla="*/ 120362 w 258722"/>
                <a:gd name="connsiteY12" fmla="*/ 54072 h 228061"/>
                <a:gd name="connsiteX13" fmla="*/ 129361 w 258722"/>
                <a:gd name="connsiteY13" fmla="*/ 201063 h 228061"/>
                <a:gd name="connsiteX14" fmla="*/ 114362 w 258722"/>
                <a:gd name="connsiteY14" fmla="*/ 186064 h 228061"/>
                <a:gd name="connsiteX15" fmla="*/ 129361 w 258722"/>
                <a:gd name="connsiteY15" fmla="*/ 171065 h 228061"/>
                <a:gd name="connsiteX16" fmla="*/ 144360 w 258722"/>
                <a:gd name="connsiteY16" fmla="*/ 186064 h 228061"/>
                <a:gd name="connsiteX17" fmla="*/ 129361 w 258722"/>
                <a:gd name="connsiteY17" fmla="*/ 201063 h 22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722" h="228061">
                  <a:moveTo>
                    <a:pt x="257154" y="210063"/>
                  </a:moveTo>
                  <a:lnTo>
                    <a:pt x="139860" y="6075"/>
                  </a:lnTo>
                  <a:cubicBezTo>
                    <a:pt x="135361" y="-2025"/>
                    <a:pt x="123661" y="-2025"/>
                    <a:pt x="119162" y="6075"/>
                  </a:cubicBezTo>
                  <a:lnTo>
                    <a:pt x="1569" y="210063"/>
                  </a:lnTo>
                  <a:cubicBezTo>
                    <a:pt x="-2931" y="218162"/>
                    <a:pt x="2769" y="228062"/>
                    <a:pt x="12068" y="228062"/>
                  </a:cubicBezTo>
                  <a:lnTo>
                    <a:pt x="129361" y="228062"/>
                  </a:lnTo>
                  <a:lnTo>
                    <a:pt x="246654" y="228062"/>
                  </a:lnTo>
                  <a:cubicBezTo>
                    <a:pt x="255954" y="228062"/>
                    <a:pt x="261653" y="218162"/>
                    <a:pt x="257154" y="210063"/>
                  </a:cubicBezTo>
                  <a:close/>
                  <a:moveTo>
                    <a:pt x="120362" y="54072"/>
                  </a:moveTo>
                  <a:lnTo>
                    <a:pt x="138361" y="54072"/>
                  </a:lnTo>
                  <a:lnTo>
                    <a:pt x="138361" y="159066"/>
                  </a:lnTo>
                  <a:lnTo>
                    <a:pt x="120362" y="159066"/>
                  </a:lnTo>
                  <a:lnTo>
                    <a:pt x="120362" y="54072"/>
                  </a:lnTo>
                  <a:close/>
                  <a:moveTo>
                    <a:pt x="129361" y="201063"/>
                  </a:moveTo>
                  <a:cubicBezTo>
                    <a:pt x="120962" y="201063"/>
                    <a:pt x="114362" y="194464"/>
                    <a:pt x="114362" y="186064"/>
                  </a:cubicBezTo>
                  <a:cubicBezTo>
                    <a:pt x="114362" y="177665"/>
                    <a:pt x="120962" y="171065"/>
                    <a:pt x="129361" y="171065"/>
                  </a:cubicBezTo>
                  <a:cubicBezTo>
                    <a:pt x="137761" y="171065"/>
                    <a:pt x="144360" y="177665"/>
                    <a:pt x="144360" y="186064"/>
                  </a:cubicBezTo>
                  <a:cubicBezTo>
                    <a:pt x="144360" y="194464"/>
                    <a:pt x="137761" y="201063"/>
                    <a:pt x="129361" y="201063"/>
                  </a:cubicBezTo>
                  <a:close/>
                </a:path>
              </a:pathLst>
            </a:custGeom>
            <a:solidFill>
              <a:schemeClr val="accent2">
                <a:lumMod val="75000"/>
              </a:schemeClr>
            </a:solidFill>
            <a:ln w="2977" cap="flat">
              <a:noFill/>
              <a:prstDash val="solid"/>
              <a:miter/>
            </a:ln>
          </p:spPr>
          <p:txBody>
            <a:bodyPr rtlCol="0" anchor="ctr"/>
            <a:lstStyle/>
            <a:p>
              <a:endParaRPr lang="en-US" sz="2400"/>
            </a:p>
          </p:txBody>
        </p:sp>
      </p:grpSp>
      <p:sp>
        <p:nvSpPr>
          <p:cNvPr id="19" name="Content Placeholder 20">
            <a:extLst>
              <a:ext uri="{FF2B5EF4-FFF2-40B4-BE49-F238E27FC236}">
                <a16:creationId xmlns:a16="http://schemas.microsoft.com/office/drawing/2014/main" id="{B2C99108-4AAA-6D85-E111-942EAE9B1332}"/>
              </a:ext>
            </a:extLst>
          </p:cNvPr>
          <p:cNvSpPr txBox="1">
            <a:spLocks/>
          </p:cNvSpPr>
          <p:nvPr/>
        </p:nvSpPr>
        <p:spPr>
          <a:xfrm>
            <a:off x="7488905" y="4677450"/>
            <a:ext cx="4420064" cy="1351485"/>
          </a:xfrm>
          <a:prstGeom prst="rect">
            <a:avLst/>
          </a:prstGeom>
          <a:solidFill>
            <a:schemeClr val="accent4">
              <a:lumMod val="50000"/>
              <a:alpha val="0"/>
            </a:schemeClr>
          </a:solidFill>
          <a:effectLst/>
        </p:spPr>
        <p:txBody>
          <a:bodyPr lIns="60960" tIns="60960" rIns="60960" bIns="60960"/>
          <a:lstStyle>
            <a:lvl1pPr algn="l" rtl="0" eaLnBrk="1" fontAlgn="base" hangingPunct="1">
              <a:lnSpc>
                <a:spcPct val="100000"/>
              </a:lnSpc>
              <a:spcBef>
                <a:spcPts val="0"/>
              </a:spcBef>
              <a:spcAft>
                <a:spcPts val="0"/>
              </a:spcAft>
              <a:defRPr sz="1200" kern="1200" baseline="0">
                <a:solidFill>
                  <a:srgbClr val="00A3E0"/>
                </a:solidFill>
                <a:latin typeface="+mn-lt"/>
                <a:ea typeface="ＭＳ Ｐゴシック" pitchFamily="-109" charset="-128"/>
                <a:cs typeface="ＭＳ Ｐゴシック" pitchFamily="-109" charset="-128"/>
              </a:defRPr>
            </a:lvl1pPr>
            <a:lvl2pPr algn="l" rtl="0" eaLnBrk="1" fontAlgn="base" hangingPunct="1">
              <a:lnSpc>
                <a:spcPct val="100000"/>
              </a:lnSpc>
              <a:spcBef>
                <a:spcPts val="0"/>
              </a:spcBef>
              <a:spcAft>
                <a:spcPts val="0"/>
              </a:spcAft>
              <a:defRPr sz="1200" kern="1200" baseline="0">
                <a:solidFill>
                  <a:schemeClr val="tx1"/>
                </a:solidFill>
                <a:latin typeface="+mn-lt"/>
                <a:ea typeface="ＭＳ Ｐゴシック" pitchFamily="-109" charset="-128"/>
              </a:defRPr>
            </a:lvl2pPr>
            <a:lvl3pPr marL="252000" indent="-252000" algn="l" rtl="0" eaLnBrk="1" fontAlgn="base" hangingPunct="1">
              <a:lnSpc>
                <a:spcPct val="100000"/>
              </a:lnSpc>
              <a:spcBef>
                <a:spcPts val="0"/>
              </a:spcBef>
              <a:spcAft>
                <a:spcPts val="0"/>
              </a:spcAft>
              <a:buFont typeface="Arial" charset="0"/>
              <a:buChar char="—"/>
              <a:defRPr sz="1200" kern="1200" baseline="0">
                <a:solidFill>
                  <a:schemeClr val="tx1"/>
                </a:solidFill>
                <a:latin typeface="+mn-lt"/>
                <a:ea typeface="Deutsche Bank Text" panose="020B0503020202030204" pitchFamily="34" charset="0"/>
                <a:cs typeface="Deutsche Bank Text" panose="020B0503020202030204" pitchFamily="34" charset="0"/>
              </a:defRPr>
            </a:lvl3pPr>
            <a:lvl4pPr marL="468000" indent="-216000"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4pPr>
            <a:lvl5pPr marL="717550" indent="-227013"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5pPr>
            <a:lvl6pPr marL="882969"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6pPr>
            <a:lvl7pPr marL="1225221"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7pPr>
            <a:lvl8pPr marL="1567475"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8pPr>
            <a:lvl9pPr marL="1909729" indent="-133099" algn="l" rtl="0" eaLnBrk="1" fontAlgn="base" hangingPunct="1">
              <a:spcBef>
                <a:spcPct val="10000"/>
              </a:spcBef>
              <a:spcAft>
                <a:spcPct val="10000"/>
              </a:spcAft>
              <a:buClr>
                <a:schemeClr val="tx2"/>
              </a:buClr>
              <a:buFont typeface="Arial" charset="0"/>
              <a:buChar char="-"/>
              <a:defRPr sz="1017">
                <a:solidFill>
                  <a:schemeClr val="tx1"/>
                </a:solidFill>
                <a:latin typeface="+mn-lt"/>
              </a:defRPr>
            </a:lvl9pPr>
          </a:lstStyle>
          <a:p>
            <a:pPr marL="228594" lvl="1" indent="-228594" defTabSz="1219170">
              <a:buFont typeface="Arial" panose="020B0604020202020204" pitchFamily="34" charset="0"/>
              <a:buChar char="•"/>
            </a:pPr>
            <a:r>
              <a:rPr lang="en-US" sz="1067" dirty="0">
                <a:solidFill>
                  <a:schemeClr val="tx2"/>
                </a:solidFill>
              </a:rPr>
              <a:t>Basic Familiarity of web applications and the need for them.</a:t>
            </a:r>
          </a:p>
          <a:p>
            <a:pPr marL="228594" lvl="1" indent="-228594" defTabSz="1219170">
              <a:buFont typeface="Arial" panose="020B0604020202020204" pitchFamily="34" charset="0"/>
              <a:buChar char="•"/>
            </a:pPr>
            <a:r>
              <a:rPr lang="en-US" sz="1067" dirty="0">
                <a:solidFill>
                  <a:schemeClr val="tx2"/>
                </a:solidFill>
              </a:rPr>
              <a:t>Familiarity with database concepts like tables, schemas etc.</a:t>
            </a:r>
          </a:p>
          <a:p>
            <a:pPr marL="228594" lvl="1" indent="-228594" defTabSz="1219170">
              <a:buFont typeface="Arial" panose="020B0604020202020204" pitchFamily="34" charset="0"/>
              <a:buChar char="•"/>
            </a:pPr>
            <a:r>
              <a:rPr lang="en-US" sz="1067" dirty="0">
                <a:solidFill>
                  <a:schemeClr val="tx2"/>
                </a:solidFill>
              </a:rPr>
              <a:t>Fundamental Understanding of normalization, ACID properties, and SQL syntax.</a:t>
            </a:r>
          </a:p>
          <a:p>
            <a:pPr marL="228594" lvl="1" indent="-228594" defTabSz="1219170">
              <a:buFont typeface="Arial" panose="020B0604020202020204" pitchFamily="34" charset="0"/>
              <a:buChar char="•"/>
            </a:pPr>
            <a:r>
              <a:rPr lang="en-US" sz="1067" dirty="0">
                <a:solidFill>
                  <a:schemeClr val="tx2"/>
                </a:solidFill>
              </a:rPr>
              <a:t>Awareness of source control (e.g., Git) </a:t>
            </a:r>
          </a:p>
        </p:txBody>
      </p:sp>
      <p:grpSp>
        <p:nvGrpSpPr>
          <p:cNvPr id="269" name="Group 268">
            <a:extLst>
              <a:ext uri="{FF2B5EF4-FFF2-40B4-BE49-F238E27FC236}">
                <a16:creationId xmlns:a16="http://schemas.microsoft.com/office/drawing/2014/main" id="{BC7424D2-4AA1-E7B5-72D8-B7966D1457AA}"/>
              </a:ext>
            </a:extLst>
          </p:cNvPr>
          <p:cNvGrpSpPr/>
          <p:nvPr/>
        </p:nvGrpSpPr>
        <p:grpSpPr>
          <a:xfrm>
            <a:off x="429261" y="1367467"/>
            <a:ext cx="11314007" cy="1686480"/>
            <a:chOff x="321945" y="1084592"/>
            <a:chExt cx="8485505" cy="1264860"/>
          </a:xfrm>
          <a:gradFill>
            <a:gsLst>
              <a:gs pos="0">
                <a:schemeClr val="accent2">
                  <a:lumMod val="75000"/>
                </a:schemeClr>
              </a:gs>
              <a:gs pos="100000">
                <a:srgbClr val="1E2A78"/>
              </a:gs>
            </a:gsLst>
            <a:lin ang="0" scaled="1"/>
          </a:gradFill>
        </p:grpSpPr>
        <p:sp>
          <p:nvSpPr>
            <p:cNvPr id="75" name="Arrow: Pentagon 74">
              <a:extLst>
                <a:ext uri="{FF2B5EF4-FFF2-40B4-BE49-F238E27FC236}">
                  <a16:creationId xmlns:a16="http://schemas.microsoft.com/office/drawing/2014/main" id="{FADAB54F-A573-6F10-03E5-1FFF659F59C7}"/>
                </a:ext>
              </a:extLst>
            </p:cNvPr>
            <p:cNvSpPr/>
            <p:nvPr/>
          </p:nvSpPr>
          <p:spPr bwMode="auto">
            <a:xfrm>
              <a:off x="321945" y="1084592"/>
              <a:ext cx="1700407" cy="175904"/>
            </a:xfrm>
            <a:prstGeom prst="homePlate">
              <a:avLst/>
            </a:prstGeom>
            <a:grpFill/>
            <a:ln w="6350">
              <a:noFill/>
              <a:miter lim="800000"/>
              <a:headEnd/>
              <a:tailEnd/>
            </a:ln>
          </p:spPr>
          <p:txBody>
            <a:bodyPr lIns="134551" tIns="67276" rIns="134551" bIns="67276" rtlCol="0" anchor="ctr">
              <a:noAutofit/>
            </a:bodyPr>
            <a:lstStyle/>
            <a:p>
              <a:pPr defTabSz="1284785" eaLnBrk="0" hangingPunct="0">
                <a:tabLst>
                  <a:tab pos="1676358" algn="l"/>
                </a:tabLst>
              </a:pPr>
              <a:endParaRPr lang="en-US" sz="1067" dirty="0">
                <a:solidFill>
                  <a:srgbClr val="FFFFFF"/>
                </a:solidFill>
              </a:endParaRPr>
            </a:p>
          </p:txBody>
        </p:sp>
        <p:sp>
          <p:nvSpPr>
            <p:cNvPr id="125" name="Arrow: Pentagon 124">
              <a:extLst>
                <a:ext uri="{FF2B5EF4-FFF2-40B4-BE49-F238E27FC236}">
                  <a16:creationId xmlns:a16="http://schemas.microsoft.com/office/drawing/2014/main" id="{4D1CD673-0613-98F7-303C-2646C3D31D8B}"/>
                </a:ext>
              </a:extLst>
            </p:cNvPr>
            <p:cNvSpPr/>
            <p:nvPr/>
          </p:nvSpPr>
          <p:spPr bwMode="auto">
            <a:xfrm>
              <a:off x="2022352" y="1084592"/>
              <a:ext cx="1700407" cy="175905"/>
            </a:xfrm>
            <a:prstGeom prst="homePlate">
              <a:avLst/>
            </a:prstGeom>
            <a:grpFill/>
            <a:ln w="6350">
              <a:noFill/>
              <a:miter lim="800000"/>
              <a:headEnd/>
              <a:tailEnd/>
            </a:ln>
          </p:spPr>
          <p:txBody>
            <a:bodyPr lIns="134551" tIns="67276" rIns="134551" bIns="67276" rtlCol="0" anchor="ctr">
              <a:noAutofit/>
            </a:bodyPr>
            <a:lstStyle/>
            <a:p>
              <a:pPr defTabSz="1284785" eaLnBrk="0" hangingPunct="0">
                <a:tabLst>
                  <a:tab pos="1676358" algn="l"/>
                </a:tabLst>
              </a:pPr>
              <a:endParaRPr lang="en-US" sz="1067" dirty="0">
                <a:solidFill>
                  <a:srgbClr val="FFFFFF"/>
                </a:solidFill>
              </a:endParaRPr>
            </a:p>
          </p:txBody>
        </p:sp>
        <p:sp>
          <p:nvSpPr>
            <p:cNvPr id="133" name="Arrow: Pentagon 132">
              <a:extLst>
                <a:ext uri="{FF2B5EF4-FFF2-40B4-BE49-F238E27FC236}">
                  <a16:creationId xmlns:a16="http://schemas.microsoft.com/office/drawing/2014/main" id="{C00A1D18-5F61-69C5-29C8-D4778737FBC4}"/>
                </a:ext>
              </a:extLst>
            </p:cNvPr>
            <p:cNvSpPr/>
            <p:nvPr/>
          </p:nvSpPr>
          <p:spPr bwMode="auto">
            <a:xfrm>
              <a:off x="3710951" y="1084592"/>
              <a:ext cx="1700407" cy="175905"/>
            </a:xfrm>
            <a:prstGeom prst="homePlate">
              <a:avLst/>
            </a:prstGeom>
            <a:grpFill/>
            <a:ln w="6350">
              <a:noFill/>
              <a:miter lim="800000"/>
              <a:headEnd/>
              <a:tailEnd/>
            </a:ln>
          </p:spPr>
          <p:txBody>
            <a:bodyPr lIns="134551" tIns="67276" rIns="134551" bIns="67276" rtlCol="0" anchor="ctr">
              <a:noAutofit/>
            </a:bodyPr>
            <a:lstStyle/>
            <a:p>
              <a:pPr defTabSz="1284785" eaLnBrk="0" hangingPunct="0">
                <a:tabLst>
                  <a:tab pos="1676358" algn="l"/>
                </a:tabLst>
              </a:pPr>
              <a:endParaRPr lang="en-US" sz="1067" dirty="0">
                <a:solidFill>
                  <a:srgbClr val="FFFFFF"/>
                </a:solidFill>
              </a:endParaRPr>
            </a:p>
          </p:txBody>
        </p:sp>
        <p:sp>
          <p:nvSpPr>
            <p:cNvPr id="149" name="Arrow: Pentagon 148">
              <a:extLst>
                <a:ext uri="{FF2B5EF4-FFF2-40B4-BE49-F238E27FC236}">
                  <a16:creationId xmlns:a16="http://schemas.microsoft.com/office/drawing/2014/main" id="{485D9871-B49D-CF86-39FA-FA82007460B8}"/>
                </a:ext>
              </a:extLst>
            </p:cNvPr>
            <p:cNvSpPr/>
            <p:nvPr/>
          </p:nvSpPr>
          <p:spPr bwMode="auto">
            <a:xfrm>
              <a:off x="5411359" y="1084592"/>
              <a:ext cx="1700407" cy="175905"/>
            </a:xfrm>
            <a:prstGeom prst="homePlate">
              <a:avLst/>
            </a:prstGeom>
            <a:grpFill/>
            <a:ln w="6350">
              <a:noFill/>
              <a:miter lim="800000"/>
              <a:headEnd/>
              <a:tailEnd/>
            </a:ln>
          </p:spPr>
          <p:txBody>
            <a:bodyPr lIns="134551" tIns="67276" rIns="134551" bIns="67276" rtlCol="0" anchor="ctr">
              <a:noAutofit/>
            </a:bodyPr>
            <a:lstStyle/>
            <a:p>
              <a:pPr defTabSz="1284785" eaLnBrk="0" hangingPunct="0">
                <a:tabLst>
                  <a:tab pos="1676358" algn="l"/>
                </a:tabLst>
              </a:pPr>
              <a:endParaRPr lang="en-US" sz="1067" dirty="0">
                <a:solidFill>
                  <a:srgbClr val="FFFFFF"/>
                </a:solidFill>
              </a:endParaRPr>
            </a:p>
          </p:txBody>
        </p:sp>
        <p:sp>
          <p:nvSpPr>
            <p:cNvPr id="157" name="Arrow: Pentagon 156">
              <a:extLst>
                <a:ext uri="{FF2B5EF4-FFF2-40B4-BE49-F238E27FC236}">
                  <a16:creationId xmlns:a16="http://schemas.microsoft.com/office/drawing/2014/main" id="{E3659AA1-B06D-DE9A-D9A2-3B23DAC869B2}"/>
                </a:ext>
              </a:extLst>
            </p:cNvPr>
            <p:cNvSpPr/>
            <p:nvPr/>
          </p:nvSpPr>
          <p:spPr bwMode="auto">
            <a:xfrm>
              <a:off x="7107043" y="1084592"/>
              <a:ext cx="1700407" cy="175905"/>
            </a:xfrm>
            <a:prstGeom prst="homePlate">
              <a:avLst/>
            </a:prstGeom>
            <a:grpFill/>
            <a:ln w="6350">
              <a:noFill/>
              <a:miter lim="800000"/>
              <a:headEnd/>
              <a:tailEnd/>
            </a:ln>
          </p:spPr>
          <p:txBody>
            <a:bodyPr lIns="134551" tIns="67276" rIns="134551" bIns="67276" rtlCol="0" anchor="ctr">
              <a:noAutofit/>
            </a:bodyPr>
            <a:lstStyle/>
            <a:p>
              <a:pPr defTabSz="1284785" eaLnBrk="0" hangingPunct="0">
                <a:tabLst>
                  <a:tab pos="1676358" algn="l"/>
                </a:tabLst>
              </a:pPr>
              <a:endParaRPr lang="en-US" sz="1067" dirty="0">
                <a:solidFill>
                  <a:srgbClr val="FFFFFF"/>
                </a:solidFill>
              </a:endParaRPr>
            </a:p>
          </p:txBody>
        </p:sp>
        <p:sp>
          <p:nvSpPr>
            <p:cNvPr id="205" name="Arrow: Pentagon 204">
              <a:extLst>
                <a:ext uri="{FF2B5EF4-FFF2-40B4-BE49-F238E27FC236}">
                  <a16:creationId xmlns:a16="http://schemas.microsoft.com/office/drawing/2014/main" id="{B77020FE-1443-9906-D917-8B7EBBE58A0E}"/>
                </a:ext>
              </a:extLst>
            </p:cNvPr>
            <p:cNvSpPr/>
            <p:nvPr/>
          </p:nvSpPr>
          <p:spPr bwMode="auto">
            <a:xfrm>
              <a:off x="321945" y="2173547"/>
              <a:ext cx="1700407" cy="175905"/>
            </a:xfrm>
            <a:prstGeom prst="homePlate">
              <a:avLst/>
            </a:prstGeom>
            <a:grpFill/>
            <a:ln w="6350">
              <a:noFill/>
              <a:miter lim="800000"/>
              <a:headEnd/>
              <a:tailEnd/>
            </a:ln>
          </p:spPr>
          <p:txBody>
            <a:bodyPr lIns="134551" tIns="67276" rIns="134551" bIns="67276" rtlCol="0" anchor="ctr">
              <a:noAutofit/>
            </a:bodyPr>
            <a:lstStyle/>
            <a:p>
              <a:pPr defTabSz="1284785" eaLnBrk="0" hangingPunct="0">
                <a:tabLst>
                  <a:tab pos="1676358" algn="l"/>
                </a:tabLst>
              </a:pPr>
              <a:endParaRPr lang="en-US" sz="1067" dirty="0">
                <a:solidFill>
                  <a:srgbClr val="FFFFFF"/>
                </a:solidFill>
              </a:endParaRPr>
            </a:p>
          </p:txBody>
        </p:sp>
        <p:sp>
          <p:nvSpPr>
            <p:cNvPr id="213" name="Arrow: Pentagon 212">
              <a:extLst>
                <a:ext uri="{FF2B5EF4-FFF2-40B4-BE49-F238E27FC236}">
                  <a16:creationId xmlns:a16="http://schemas.microsoft.com/office/drawing/2014/main" id="{91878496-CC64-3232-A317-3C182C0418D3}"/>
                </a:ext>
              </a:extLst>
            </p:cNvPr>
            <p:cNvSpPr/>
            <p:nvPr/>
          </p:nvSpPr>
          <p:spPr bwMode="auto">
            <a:xfrm>
              <a:off x="2022352" y="2173547"/>
              <a:ext cx="1700407" cy="175905"/>
            </a:xfrm>
            <a:prstGeom prst="homePlate">
              <a:avLst/>
            </a:prstGeom>
            <a:grpFill/>
            <a:ln w="6350">
              <a:noFill/>
              <a:miter lim="800000"/>
              <a:headEnd/>
              <a:tailEnd/>
            </a:ln>
          </p:spPr>
          <p:txBody>
            <a:bodyPr lIns="134551" tIns="67276" rIns="134551" bIns="67276" rtlCol="0" anchor="ctr">
              <a:noAutofit/>
            </a:bodyPr>
            <a:lstStyle/>
            <a:p>
              <a:pPr defTabSz="1284785" eaLnBrk="0" hangingPunct="0">
                <a:tabLst>
                  <a:tab pos="1676358" algn="l"/>
                </a:tabLst>
              </a:pPr>
              <a:endParaRPr lang="en-US" sz="1067" dirty="0">
                <a:solidFill>
                  <a:srgbClr val="FFFFFF"/>
                </a:solidFill>
              </a:endParaRPr>
            </a:p>
          </p:txBody>
        </p:sp>
        <p:sp>
          <p:nvSpPr>
            <p:cNvPr id="221" name="Arrow: Pentagon 220">
              <a:extLst>
                <a:ext uri="{FF2B5EF4-FFF2-40B4-BE49-F238E27FC236}">
                  <a16:creationId xmlns:a16="http://schemas.microsoft.com/office/drawing/2014/main" id="{46660BDB-4612-AAA3-7882-0F96FAD90F37}"/>
                </a:ext>
              </a:extLst>
            </p:cNvPr>
            <p:cNvSpPr/>
            <p:nvPr/>
          </p:nvSpPr>
          <p:spPr bwMode="auto">
            <a:xfrm>
              <a:off x="3710951" y="2173547"/>
              <a:ext cx="1700407" cy="175905"/>
            </a:xfrm>
            <a:prstGeom prst="homePlate">
              <a:avLst/>
            </a:prstGeom>
            <a:grpFill/>
            <a:ln w="6350">
              <a:noFill/>
              <a:miter lim="800000"/>
              <a:headEnd/>
              <a:tailEnd/>
            </a:ln>
          </p:spPr>
          <p:txBody>
            <a:bodyPr lIns="134551" tIns="67276" rIns="134551" bIns="67276" rtlCol="0" anchor="ctr">
              <a:noAutofit/>
            </a:bodyPr>
            <a:lstStyle/>
            <a:p>
              <a:pPr defTabSz="1284785" eaLnBrk="0" hangingPunct="0">
                <a:tabLst>
                  <a:tab pos="1676358" algn="l"/>
                </a:tabLst>
              </a:pPr>
              <a:endParaRPr lang="en-US" sz="1067" dirty="0">
                <a:solidFill>
                  <a:srgbClr val="FFFFFF"/>
                </a:solidFill>
              </a:endParaRPr>
            </a:p>
          </p:txBody>
        </p:sp>
        <p:sp>
          <p:nvSpPr>
            <p:cNvPr id="229" name="Arrow: Pentagon 228">
              <a:extLst>
                <a:ext uri="{FF2B5EF4-FFF2-40B4-BE49-F238E27FC236}">
                  <a16:creationId xmlns:a16="http://schemas.microsoft.com/office/drawing/2014/main" id="{0770BD0D-DB20-72B6-D162-C29447CADC37}"/>
                </a:ext>
              </a:extLst>
            </p:cNvPr>
            <p:cNvSpPr/>
            <p:nvPr/>
          </p:nvSpPr>
          <p:spPr bwMode="auto">
            <a:xfrm>
              <a:off x="5411359" y="2173547"/>
              <a:ext cx="1700407" cy="175905"/>
            </a:xfrm>
            <a:prstGeom prst="homePlate">
              <a:avLst/>
            </a:prstGeom>
            <a:grpFill/>
            <a:ln w="6350">
              <a:noFill/>
              <a:miter lim="800000"/>
              <a:headEnd/>
              <a:tailEnd/>
            </a:ln>
          </p:spPr>
          <p:txBody>
            <a:bodyPr lIns="134551" tIns="67276" rIns="134551" bIns="67276" rtlCol="0" anchor="ctr">
              <a:noAutofit/>
            </a:bodyPr>
            <a:lstStyle/>
            <a:p>
              <a:pPr defTabSz="1284785" eaLnBrk="0" hangingPunct="0">
                <a:tabLst>
                  <a:tab pos="1676358" algn="l"/>
                </a:tabLst>
              </a:pPr>
              <a:endParaRPr lang="en-US" sz="1067" dirty="0">
                <a:solidFill>
                  <a:srgbClr val="FFFFFF"/>
                </a:solidFill>
              </a:endParaRPr>
            </a:p>
          </p:txBody>
        </p:sp>
        <p:sp>
          <p:nvSpPr>
            <p:cNvPr id="237" name="Arrow: Pentagon 236">
              <a:extLst>
                <a:ext uri="{FF2B5EF4-FFF2-40B4-BE49-F238E27FC236}">
                  <a16:creationId xmlns:a16="http://schemas.microsoft.com/office/drawing/2014/main" id="{4FC0AC8A-83F1-BF9C-BECD-4F549EB82D9E}"/>
                </a:ext>
              </a:extLst>
            </p:cNvPr>
            <p:cNvSpPr/>
            <p:nvPr/>
          </p:nvSpPr>
          <p:spPr bwMode="auto">
            <a:xfrm>
              <a:off x="7107043" y="2173547"/>
              <a:ext cx="1700407" cy="175905"/>
            </a:xfrm>
            <a:prstGeom prst="homePlate">
              <a:avLst/>
            </a:prstGeom>
            <a:grpFill/>
            <a:ln w="6350">
              <a:noFill/>
              <a:miter lim="800000"/>
              <a:headEnd/>
              <a:tailEnd/>
            </a:ln>
          </p:spPr>
          <p:txBody>
            <a:bodyPr lIns="134551" tIns="67276" rIns="134551" bIns="67276" rtlCol="0" anchor="ctr">
              <a:noAutofit/>
            </a:bodyPr>
            <a:lstStyle/>
            <a:p>
              <a:pPr defTabSz="1284785" eaLnBrk="0" hangingPunct="0">
                <a:tabLst>
                  <a:tab pos="1676358" algn="l"/>
                </a:tabLst>
              </a:pPr>
              <a:endParaRPr lang="en-US" sz="1067" dirty="0">
                <a:solidFill>
                  <a:srgbClr val="FFFFFF"/>
                </a:solidFill>
              </a:endParaRPr>
            </a:p>
          </p:txBody>
        </p:sp>
      </p:grpSp>
      <p:sp>
        <p:nvSpPr>
          <p:cNvPr id="86" name="Rectangle 85">
            <a:extLst>
              <a:ext uri="{FF2B5EF4-FFF2-40B4-BE49-F238E27FC236}">
                <a16:creationId xmlns:a16="http://schemas.microsoft.com/office/drawing/2014/main" id="{9EFC7823-2D41-50C4-B4B6-7EB56BBF95C0}"/>
              </a:ext>
            </a:extLst>
          </p:cNvPr>
          <p:cNvSpPr/>
          <p:nvPr/>
        </p:nvSpPr>
        <p:spPr bwMode="auto">
          <a:xfrm>
            <a:off x="1321811" y="1369405"/>
            <a:ext cx="482107" cy="234539"/>
          </a:xfrm>
          <a:prstGeom prst="rect">
            <a:avLst/>
          </a:prstGeom>
          <a:noFill/>
          <a:ln w="6350">
            <a:noFill/>
            <a:miter lim="800000"/>
            <a:headEnd/>
            <a:tailEnd/>
          </a:ln>
        </p:spPr>
        <p:txBody>
          <a:bodyPr wrap="none" lIns="60960" tIns="60960" rIns="60960" bIns="60960" rtlCol="0" anchor="ctr">
            <a:noAutofit/>
          </a:bodyPr>
          <a:lstStyle/>
          <a:p>
            <a:pPr algn="ctr" defTabSz="1284785" eaLnBrk="0" hangingPunct="0">
              <a:tabLst>
                <a:tab pos="1676358" algn="l"/>
              </a:tabLst>
            </a:pPr>
            <a:r>
              <a:rPr lang="en-US" sz="800" i="1" dirty="0">
                <a:solidFill>
                  <a:srgbClr val="FFFFFF"/>
                </a:solidFill>
              </a:rPr>
              <a:t>Day 1</a:t>
            </a:r>
          </a:p>
        </p:txBody>
      </p:sp>
      <p:sp>
        <p:nvSpPr>
          <p:cNvPr id="76" name="Oval 75">
            <a:extLst>
              <a:ext uri="{FF2B5EF4-FFF2-40B4-BE49-F238E27FC236}">
                <a16:creationId xmlns:a16="http://schemas.microsoft.com/office/drawing/2014/main" id="{6590F2E0-B58E-75CF-4334-DC80A25FD5BF}"/>
              </a:ext>
            </a:extLst>
          </p:cNvPr>
          <p:cNvSpPr/>
          <p:nvPr/>
        </p:nvSpPr>
        <p:spPr bwMode="auto">
          <a:xfrm>
            <a:off x="670314" y="115898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95" name="Rectangle 94">
            <a:extLst>
              <a:ext uri="{FF2B5EF4-FFF2-40B4-BE49-F238E27FC236}">
                <a16:creationId xmlns:a16="http://schemas.microsoft.com/office/drawing/2014/main" id="{175B9CC3-E2F4-160F-F976-1E256D3AF2D9}"/>
              </a:ext>
            </a:extLst>
          </p:cNvPr>
          <p:cNvSpPr/>
          <p:nvPr/>
        </p:nvSpPr>
        <p:spPr bwMode="auto">
          <a:xfrm>
            <a:off x="429260" y="1830847"/>
            <a:ext cx="1133605" cy="739503"/>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Introduction to Relational Databases &amp; </a:t>
            </a:r>
            <a:r>
              <a:rPr lang="en-US" sz="933" dirty="0" err="1">
                <a:solidFill>
                  <a:schemeClr val="tx2"/>
                </a:solidFill>
              </a:rPr>
              <a:t>PostGreSQL</a:t>
            </a:r>
            <a:endParaRPr lang="en-US" sz="933" dirty="0">
              <a:solidFill>
                <a:schemeClr val="tx2"/>
              </a:solidFill>
            </a:endParaRPr>
          </a:p>
        </p:txBody>
      </p:sp>
      <p:sp>
        <p:nvSpPr>
          <p:cNvPr id="121" name="Oval 120">
            <a:extLst>
              <a:ext uri="{FF2B5EF4-FFF2-40B4-BE49-F238E27FC236}">
                <a16:creationId xmlns:a16="http://schemas.microsoft.com/office/drawing/2014/main" id="{93AAF09F-851D-AD7D-C509-2BBBE5869167}"/>
              </a:ext>
            </a:extLst>
          </p:cNvPr>
          <p:cNvSpPr/>
          <p:nvPr/>
        </p:nvSpPr>
        <p:spPr bwMode="auto">
          <a:xfrm>
            <a:off x="1803920" y="115898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122" name="Rectangle 121">
            <a:extLst>
              <a:ext uri="{FF2B5EF4-FFF2-40B4-BE49-F238E27FC236}">
                <a16:creationId xmlns:a16="http://schemas.microsoft.com/office/drawing/2014/main" id="{F076601E-9CAE-5CA5-605D-6BFD60A60C99}"/>
              </a:ext>
            </a:extLst>
          </p:cNvPr>
          <p:cNvSpPr/>
          <p:nvPr/>
        </p:nvSpPr>
        <p:spPr bwMode="auto">
          <a:xfrm>
            <a:off x="1562866" y="1830847"/>
            <a:ext cx="1133605" cy="739504"/>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PostgreSQL Advanced Concepts</a:t>
            </a:r>
          </a:p>
        </p:txBody>
      </p:sp>
      <p:sp>
        <p:nvSpPr>
          <p:cNvPr id="126" name="Rectangle 125">
            <a:extLst>
              <a:ext uri="{FF2B5EF4-FFF2-40B4-BE49-F238E27FC236}">
                <a16:creationId xmlns:a16="http://schemas.microsoft.com/office/drawing/2014/main" id="{579A0D73-0CD1-E70E-516D-994AAE57FE7A}"/>
              </a:ext>
            </a:extLst>
          </p:cNvPr>
          <p:cNvSpPr/>
          <p:nvPr/>
        </p:nvSpPr>
        <p:spPr bwMode="auto">
          <a:xfrm>
            <a:off x="3589020" y="1369405"/>
            <a:ext cx="482107" cy="234540"/>
          </a:xfrm>
          <a:prstGeom prst="rect">
            <a:avLst/>
          </a:prstGeom>
          <a:noFill/>
          <a:ln w="6350">
            <a:noFill/>
            <a:miter lim="800000"/>
            <a:headEnd/>
            <a:tailEnd/>
          </a:ln>
        </p:spPr>
        <p:txBody>
          <a:bodyPr wrap="none" lIns="60960" tIns="60960" rIns="60960" bIns="60960" rtlCol="0" anchor="ctr">
            <a:noAutofit/>
          </a:bodyPr>
          <a:lstStyle/>
          <a:p>
            <a:pPr algn="ctr" defTabSz="1284785" eaLnBrk="0" hangingPunct="0">
              <a:tabLst>
                <a:tab pos="1676358" algn="l"/>
              </a:tabLst>
            </a:pPr>
            <a:r>
              <a:rPr lang="en-US" sz="800" i="1" dirty="0">
                <a:solidFill>
                  <a:srgbClr val="FFFFFF"/>
                </a:solidFill>
              </a:rPr>
              <a:t>Day 2</a:t>
            </a:r>
          </a:p>
        </p:txBody>
      </p:sp>
      <p:sp>
        <p:nvSpPr>
          <p:cNvPr id="128" name="Oval 127">
            <a:extLst>
              <a:ext uri="{FF2B5EF4-FFF2-40B4-BE49-F238E27FC236}">
                <a16:creationId xmlns:a16="http://schemas.microsoft.com/office/drawing/2014/main" id="{E7BED0B2-BE81-11B9-010B-D084DED34118}"/>
              </a:ext>
            </a:extLst>
          </p:cNvPr>
          <p:cNvSpPr/>
          <p:nvPr/>
        </p:nvSpPr>
        <p:spPr bwMode="auto">
          <a:xfrm>
            <a:off x="2937524" y="115898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129" name="Rectangle 128">
            <a:extLst>
              <a:ext uri="{FF2B5EF4-FFF2-40B4-BE49-F238E27FC236}">
                <a16:creationId xmlns:a16="http://schemas.microsoft.com/office/drawing/2014/main" id="{26E9C6D8-E499-E60C-13B2-04AB445067E0}"/>
              </a:ext>
            </a:extLst>
          </p:cNvPr>
          <p:cNvSpPr/>
          <p:nvPr/>
        </p:nvSpPr>
        <p:spPr bwMode="auto">
          <a:xfrm>
            <a:off x="2696470" y="1830847"/>
            <a:ext cx="1133605" cy="739503"/>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JAVA </a:t>
            </a:r>
            <a:br>
              <a:rPr lang="en-US" sz="933" dirty="0">
                <a:solidFill>
                  <a:schemeClr val="tx2"/>
                </a:solidFill>
              </a:rPr>
            </a:br>
            <a:r>
              <a:rPr lang="en-US" sz="933" dirty="0">
                <a:solidFill>
                  <a:schemeClr val="tx2"/>
                </a:solidFill>
              </a:rPr>
              <a:t>Module 1</a:t>
            </a:r>
          </a:p>
        </p:txBody>
      </p:sp>
      <p:sp>
        <p:nvSpPr>
          <p:cNvPr id="130" name="Oval 129">
            <a:extLst>
              <a:ext uri="{FF2B5EF4-FFF2-40B4-BE49-F238E27FC236}">
                <a16:creationId xmlns:a16="http://schemas.microsoft.com/office/drawing/2014/main" id="{9F1B7711-3ECA-83D8-57B8-EEAA2201915E}"/>
              </a:ext>
            </a:extLst>
          </p:cNvPr>
          <p:cNvSpPr/>
          <p:nvPr/>
        </p:nvSpPr>
        <p:spPr bwMode="auto">
          <a:xfrm>
            <a:off x="4071129" y="115898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131" name="Rectangle 130">
            <a:extLst>
              <a:ext uri="{FF2B5EF4-FFF2-40B4-BE49-F238E27FC236}">
                <a16:creationId xmlns:a16="http://schemas.microsoft.com/office/drawing/2014/main" id="{FD4B79D8-036C-B467-1833-59F8ED04757E}"/>
              </a:ext>
            </a:extLst>
          </p:cNvPr>
          <p:cNvSpPr/>
          <p:nvPr/>
        </p:nvSpPr>
        <p:spPr bwMode="auto">
          <a:xfrm>
            <a:off x="3830075" y="1830847"/>
            <a:ext cx="1133605" cy="739504"/>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JAVA</a:t>
            </a:r>
            <a:br>
              <a:rPr lang="en-US" sz="933" dirty="0">
                <a:solidFill>
                  <a:schemeClr val="tx2"/>
                </a:solidFill>
              </a:rPr>
            </a:br>
            <a:r>
              <a:rPr lang="en-US" sz="933" dirty="0">
                <a:solidFill>
                  <a:schemeClr val="tx2"/>
                </a:solidFill>
              </a:rPr>
              <a:t>Module 2</a:t>
            </a:r>
          </a:p>
        </p:txBody>
      </p:sp>
      <p:sp>
        <p:nvSpPr>
          <p:cNvPr id="134" name="Rectangle 133">
            <a:extLst>
              <a:ext uri="{FF2B5EF4-FFF2-40B4-BE49-F238E27FC236}">
                <a16:creationId xmlns:a16="http://schemas.microsoft.com/office/drawing/2014/main" id="{82FBCD6D-38FB-CE49-E656-0ED1FCA85A4B}"/>
              </a:ext>
            </a:extLst>
          </p:cNvPr>
          <p:cNvSpPr/>
          <p:nvPr/>
        </p:nvSpPr>
        <p:spPr bwMode="auto">
          <a:xfrm>
            <a:off x="5840485" y="1369405"/>
            <a:ext cx="482107" cy="234540"/>
          </a:xfrm>
          <a:prstGeom prst="rect">
            <a:avLst/>
          </a:prstGeom>
          <a:noFill/>
          <a:ln w="6350">
            <a:noFill/>
            <a:miter lim="800000"/>
            <a:headEnd/>
            <a:tailEnd/>
          </a:ln>
        </p:spPr>
        <p:txBody>
          <a:bodyPr wrap="none" lIns="60960" tIns="60960" rIns="60960" bIns="60960" rtlCol="0" anchor="ctr">
            <a:noAutofit/>
          </a:bodyPr>
          <a:lstStyle/>
          <a:p>
            <a:pPr algn="ctr" defTabSz="1284785" eaLnBrk="0" hangingPunct="0">
              <a:tabLst>
                <a:tab pos="1676358" algn="l"/>
              </a:tabLst>
            </a:pPr>
            <a:r>
              <a:rPr lang="en-US" sz="800" i="1" dirty="0">
                <a:solidFill>
                  <a:srgbClr val="FFFFFF"/>
                </a:solidFill>
              </a:rPr>
              <a:t>Day 3</a:t>
            </a:r>
          </a:p>
        </p:txBody>
      </p:sp>
      <p:sp>
        <p:nvSpPr>
          <p:cNvPr id="136" name="Oval 135">
            <a:extLst>
              <a:ext uri="{FF2B5EF4-FFF2-40B4-BE49-F238E27FC236}">
                <a16:creationId xmlns:a16="http://schemas.microsoft.com/office/drawing/2014/main" id="{ED88C80D-B334-25D6-36CF-C48028692A15}"/>
              </a:ext>
            </a:extLst>
          </p:cNvPr>
          <p:cNvSpPr/>
          <p:nvPr/>
        </p:nvSpPr>
        <p:spPr bwMode="auto">
          <a:xfrm>
            <a:off x="5188989" y="115898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137" name="Rectangle 136">
            <a:extLst>
              <a:ext uri="{FF2B5EF4-FFF2-40B4-BE49-F238E27FC236}">
                <a16:creationId xmlns:a16="http://schemas.microsoft.com/office/drawing/2014/main" id="{15603E20-4CFA-3C00-5B2F-02BA6A092773}"/>
              </a:ext>
            </a:extLst>
          </p:cNvPr>
          <p:cNvSpPr/>
          <p:nvPr/>
        </p:nvSpPr>
        <p:spPr bwMode="auto">
          <a:xfrm>
            <a:off x="4947935" y="1830847"/>
            <a:ext cx="1133605" cy="739503"/>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JAVA</a:t>
            </a:r>
            <a:br>
              <a:rPr lang="en-US" sz="933" dirty="0">
                <a:solidFill>
                  <a:schemeClr val="tx2"/>
                </a:solidFill>
              </a:rPr>
            </a:br>
            <a:r>
              <a:rPr lang="en-US" sz="933" dirty="0">
                <a:solidFill>
                  <a:schemeClr val="tx2"/>
                </a:solidFill>
              </a:rPr>
              <a:t>Module 3</a:t>
            </a:r>
          </a:p>
        </p:txBody>
      </p:sp>
      <p:sp>
        <p:nvSpPr>
          <p:cNvPr id="138" name="Oval 137">
            <a:extLst>
              <a:ext uri="{FF2B5EF4-FFF2-40B4-BE49-F238E27FC236}">
                <a16:creationId xmlns:a16="http://schemas.microsoft.com/office/drawing/2014/main" id="{83D4C01A-586C-3187-9D86-02BE8526FCCA}"/>
              </a:ext>
            </a:extLst>
          </p:cNvPr>
          <p:cNvSpPr/>
          <p:nvPr/>
        </p:nvSpPr>
        <p:spPr bwMode="auto">
          <a:xfrm>
            <a:off x="6322594" y="115898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139" name="Rectangle 138">
            <a:extLst>
              <a:ext uri="{FF2B5EF4-FFF2-40B4-BE49-F238E27FC236}">
                <a16:creationId xmlns:a16="http://schemas.microsoft.com/office/drawing/2014/main" id="{0AAA91FF-ECE1-51CE-555B-6AE00D017DB2}"/>
              </a:ext>
            </a:extLst>
          </p:cNvPr>
          <p:cNvSpPr/>
          <p:nvPr/>
        </p:nvSpPr>
        <p:spPr bwMode="auto">
          <a:xfrm>
            <a:off x="6081540" y="1830847"/>
            <a:ext cx="1133605" cy="739504"/>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JAVA</a:t>
            </a:r>
            <a:br>
              <a:rPr lang="en-US" sz="933" dirty="0">
                <a:solidFill>
                  <a:schemeClr val="tx2"/>
                </a:solidFill>
              </a:rPr>
            </a:br>
            <a:r>
              <a:rPr lang="en-US" sz="933" dirty="0">
                <a:solidFill>
                  <a:schemeClr val="tx2"/>
                </a:solidFill>
              </a:rPr>
              <a:t>Module 4</a:t>
            </a:r>
          </a:p>
        </p:txBody>
      </p:sp>
      <p:sp>
        <p:nvSpPr>
          <p:cNvPr id="150" name="Rectangle 149">
            <a:extLst>
              <a:ext uri="{FF2B5EF4-FFF2-40B4-BE49-F238E27FC236}">
                <a16:creationId xmlns:a16="http://schemas.microsoft.com/office/drawing/2014/main" id="{A7A0F7F6-D8A7-D232-C3E7-6DFD6730BC83}"/>
              </a:ext>
            </a:extLst>
          </p:cNvPr>
          <p:cNvSpPr/>
          <p:nvPr/>
        </p:nvSpPr>
        <p:spPr bwMode="auto">
          <a:xfrm>
            <a:off x="8107696" y="1369405"/>
            <a:ext cx="482107" cy="234540"/>
          </a:xfrm>
          <a:prstGeom prst="rect">
            <a:avLst/>
          </a:prstGeom>
          <a:noFill/>
          <a:ln w="6350">
            <a:noFill/>
            <a:miter lim="800000"/>
            <a:headEnd/>
            <a:tailEnd/>
          </a:ln>
        </p:spPr>
        <p:txBody>
          <a:bodyPr wrap="none" lIns="60960" tIns="60960" rIns="60960" bIns="60960" rtlCol="0" anchor="ctr">
            <a:noAutofit/>
          </a:bodyPr>
          <a:lstStyle/>
          <a:p>
            <a:pPr algn="ctr" defTabSz="1284785" eaLnBrk="0" hangingPunct="0">
              <a:tabLst>
                <a:tab pos="1676358" algn="l"/>
              </a:tabLst>
            </a:pPr>
            <a:r>
              <a:rPr lang="en-US" sz="800" i="1" dirty="0">
                <a:solidFill>
                  <a:srgbClr val="FFFFFF"/>
                </a:solidFill>
              </a:rPr>
              <a:t>Day 4</a:t>
            </a:r>
          </a:p>
        </p:txBody>
      </p:sp>
      <p:sp>
        <p:nvSpPr>
          <p:cNvPr id="152" name="Oval 151">
            <a:extLst>
              <a:ext uri="{FF2B5EF4-FFF2-40B4-BE49-F238E27FC236}">
                <a16:creationId xmlns:a16="http://schemas.microsoft.com/office/drawing/2014/main" id="{076D2D45-2F7D-D13C-5CFC-51A6308AA1A9}"/>
              </a:ext>
            </a:extLst>
          </p:cNvPr>
          <p:cNvSpPr/>
          <p:nvPr/>
        </p:nvSpPr>
        <p:spPr bwMode="auto">
          <a:xfrm>
            <a:off x="7456200" y="115898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153" name="Rectangle 152">
            <a:extLst>
              <a:ext uri="{FF2B5EF4-FFF2-40B4-BE49-F238E27FC236}">
                <a16:creationId xmlns:a16="http://schemas.microsoft.com/office/drawing/2014/main" id="{28C36333-B437-A0BA-61DC-AA40637E1BAE}"/>
              </a:ext>
            </a:extLst>
          </p:cNvPr>
          <p:cNvSpPr/>
          <p:nvPr/>
        </p:nvSpPr>
        <p:spPr bwMode="auto">
          <a:xfrm>
            <a:off x="7215146" y="1830847"/>
            <a:ext cx="1133605" cy="739503"/>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JAVA</a:t>
            </a:r>
            <a:br>
              <a:rPr lang="en-US" sz="933" dirty="0">
                <a:solidFill>
                  <a:schemeClr val="tx2"/>
                </a:solidFill>
              </a:rPr>
            </a:br>
            <a:r>
              <a:rPr lang="en-US" sz="933" dirty="0">
                <a:solidFill>
                  <a:schemeClr val="tx2"/>
                </a:solidFill>
              </a:rPr>
              <a:t>Module 5</a:t>
            </a:r>
          </a:p>
        </p:txBody>
      </p:sp>
      <p:sp>
        <p:nvSpPr>
          <p:cNvPr id="154" name="Oval 153">
            <a:extLst>
              <a:ext uri="{FF2B5EF4-FFF2-40B4-BE49-F238E27FC236}">
                <a16:creationId xmlns:a16="http://schemas.microsoft.com/office/drawing/2014/main" id="{98B00397-630D-1584-0EBE-9E1B41EF3D96}"/>
              </a:ext>
            </a:extLst>
          </p:cNvPr>
          <p:cNvSpPr/>
          <p:nvPr/>
        </p:nvSpPr>
        <p:spPr bwMode="auto">
          <a:xfrm>
            <a:off x="8589805" y="115898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155" name="Rectangle 154">
            <a:extLst>
              <a:ext uri="{FF2B5EF4-FFF2-40B4-BE49-F238E27FC236}">
                <a16:creationId xmlns:a16="http://schemas.microsoft.com/office/drawing/2014/main" id="{BAB901A0-F2C5-AFF4-5338-43B416E0D2BF}"/>
              </a:ext>
            </a:extLst>
          </p:cNvPr>
          <p:cNvSpPr/>
          <p:nvPr/>
        </p:nvSpPr>
        <p:spPr bwMode="auto">
          <a:xfrm>
            <a:off x="8348751" y="1830847"/>
            <a:ext cx="1133605" cy="739504"/>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JAVA</a:t>
            </a:r>
            <a:br>
              <a:rPr lang="en-US" sz="933" dirty="0">
                <a:solidFill>
                  <a:schemeClr val="tx2"/>
                </a:solidFill>
              </a:rPr>
            </a:br>
            <a:r>
              <a:rPr lang="en-US" sz="933" dirty="0">
                <a:solidFill>
                  <a:schemeClr val="tx2"/>
                </a:solidFill>
              </a:rPr>
              <a:t>Module 6</a:t>
            </a:r>
          </a:p>
        </p:txBody>
      </p:sp>
      <p:sp>
        <p:nvSpPr>
          <p:cNvPr id="158" name="Rectangle 157">
            <a:extLst>
              <a:ext uri="{FF2B5EF4-FFF2-40B4-BE49-F238E27FC236}">
                <a16:creationId xmlns:a16="http://schemas.microsoft.com/office/drawing/2014/main" id="{90102350-DB0C-BE5E-95AA-B87A8CD2524D}"/>
              </a:ext>
            </a:extLst>
          </p:cNvPr>
          <p:cNvSpPr/>
          <p:nvPr/>
        </p:nvSpPr>
        <p:spPr bwMode="auto">
          <a:xfrm>
            <a:off x="10368608" y="1369405"/>
            <a:ext cx="482107" cy="234540"/>
          </a:xfrm>
          <a:prstGeom prst="rect">
            <a:avLst/>
          </a:prstGeom>
          <a:noFill/>
          <a:ln w="6350">
            <a:noFill/>
            <a:miter lim="800000"/>
            <a:headEnd/>
            <a:tailEnd/>
          </a:ln>
        </p:spPr>
        <p:txBody>
          <a:bodyPr wrap="none" lIns="60960" tIns="60960" rIns="60960" bIns="60960" rtlCol="0" anchor="ctr">
            <a:noAutofit/>
          </a:bodyPr>
          <a:lstStyle/>
          <a:p>
            <a:pPr algn="ctr" defTabSz="1284785" eaLnBrk="0" hangingPunct="0">
              <a:tabLst>
                <a:tab pos="1676358" algn="l"/>
              </a:tabLst>
            </a:pPr>
            <a:r>
              <a:rPr lang="en-US" sz="800" i="1" dirty="0">
                <a:solidFill>
                  <a:srgbClr val="FFFFFF"/>
                </a:solidFill>
              </a:rPr>
              <a:t>Day 5</a:t>
            </a:r>
          </a:p>
        </p:txBody>
      </p:sp>
      <p:sp>
        <p:nvSpPr>
          <p:cNvPr id="160" name="Oval 159">
            <a:extLst>
              <a:ext uri="{FF2B5EF4-FFF2-40B4-BE49-F238E27FC236}">
                <a16:creationId xmlns:a16="http://schemas.microsoft.com/office/drawing/2014/main" id="{563D066B-B3B6-DD1C-3A16-5E72205E4FE4}"/>
              </a:ext>
            </a:extLst>
          </p:cNvPr>
          <p:cNvSpPr/>
          <p:nvPr/>
        </p:nvSpPr>
        <p:spPr bwMode="auto">
          <a:xfrm>
            <a:off x="9717112" y="115898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161" name="Rectangle 160">
            <a:extLst>
              <a:ext uri="{FF2B5EF4-FFF2-40B4-BE49-F238E27FC236}">
                <a16:creationId xmlns:a16="http://schemas.microsoft.com/office/drawing/2014/main" id="{42FF6614-D927-F7E0-4A7F-5CC180178656}"/>
              </a:ext>
            </a:extLst>
          </p:cNvPr>
          <p:cNvSpPr/>
          <p:nvPr/>
        </p:nvSpPr>
        <p:spPr bwMode="auto">
          <a:xfrm>
            <a:off x="9476058" y="1830847"/>
            <a:ext cx="1133605" cy="739503"/>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Unveiling Spring Boot &amp; Building Your First Application</a:t>
            </a:r>
          </a:p>
        </p:txBody>
      </p:sp>
      <p:sp>
        <p:nvSpPr>
          <p:cNvPr id="162" name="Oval 161">
            <a:extLst>
              <a:ext uri="{FF2B5EF4-FFF2-40B4-BE49-F238E27FC236}">
                <a16:creationId xmlns:a16="http://schemas.microsoft.com/office/drawing/2014/main" id="{A0058431-C43C-C983-B827-BCAE81CE3C18}"/>
              </a:ext>
            </a:extLst>
          </p:cNvPr>
          <p:cNvSpPr/>
          <p:nvPr/>
        </p:nvSpPr>
        <p:spPr bwMode="auto">
          <a:xfrm>
            <a:off x="10850717" y="115898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163" name="Rectangle 162">
            <a:extLst>
              <a:ext uri="{FF2B5EF4-FFF2-40B4-BE49-F238E27FC236}">
                <a16:creationId xmlns:a16="http://schemas.microsoft.com/office/drawing/2014/main" id="{1CC6637D-A5D9-B387-68D2-CF7BA9FFA21D}"/>
              </a:ext>
            </a:extLst>
          </p:cNvPr>
          <p:cNvSpPr/>
          <p:nvPr/>
        </p:nvSpPr>
        <p:spPr bwMode="auto">
          <a:xfrm>
            <a:off x="10609663" y="1830847"/>
            <a:ext cx="1133605" cy="739504"/>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Unveiling Spring Boot &amp; Building Your First Application</a:t>
            </a:r>
          </a:p>
        </p:txBody>
      </p:sp>
      <p:sp>
        <p:nvSpPr>
          <p:cNvPr id="206" name="Rectangle 205">
            <a:extLst>
              <a:ext uri="{FF2B5EF4-FFF2-40B4-BE49-F238E27FC236}">
                <a16:creationId xmlns:a16="http://schemas.microsoft.com/office/drawing/2014/main" id="{04B19CE9-8614-A54A-B86B-F768D556A3D7}"/>
              </a:ext>
            </a:extLst>
          </p:cNvPr>
          <p:cNvSpPr/>
          <p:nvPr/>
        </p:nvSpPr>
        <p:spPr bwMode="auto">
          <a:xfrm>
            <a:off x="1321811" y="2821345"/>
            <a:ext cx="482107" cy="234540"/>
          </a:xfrm>
          <a:prstGeom prst="rect">
            <a:avLst/>
          </a:prstGeom>
          <a:noFill/>
          <a:ln w="6350">
            <a:noFill/>
            <a:miter lim="800000"/>
            <a:headEnd/>
            <a:tailEnd/>
          </a:ln>
        </p:spPr>
        <p:txBody>
          <a:bodyPr wrap="none" lIns="60960" tIns="60960" rIns="60960" bIns="60960" rtlCol="0" anchor="ctr">
            <a:noAutofit/>
          </a:bodyPr>
          <a:lstStyle/>
          <a:p>
            <a:pPr algn="ctr" defTabSz="1284785" eaLnBrk="0" hangingPunct="0">
              <a:tabLst>
                <a:tab pos="1676358" algn="l"/>
              </a:tabLst>
            </a:pPr>
            <a:r>
              <a:rPr lang="en-US" sz="800" i="1" dirty="0">
                <a:solidFill>
                  <a:srgbClr val="FFFFFF"/>
                </a:solidFill>
              </a:rPr>
              <a:t>Day 6</a:t>
            </a:r>
          </a:p>
        </p:txBody>
      </p:sp>
      <p:sp>
        <p:nvSpPr>
          <p:cNvPr id="208" name="Oval 207">
            <a:extLst>
              <a:ext uri="{FF2B5EF4-FFF2-40B4-BE49-F238E27FC236}">
                <a16:creationId xmlns:a16="http://schemas.microsoft.com/office/drawing/2014/main" id="{CC409E38-5965-0767-2505-C7DBC940D7A6}"/>
              </a:ext>
            </a:extLst>
          </p:cNvPr>
          <p:cNvSpPr/>
          <p:nvPr/>
        </p:nvSpPr>
        <p:spPr bwMode="auto">
          <a:xfrm>
            <a:off x="670314" y="261092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209" name="Rectangle 208">
            <a:extLst>
              <a:ext uri="{FF2B5EF4-FFF2-40B4-BE49-F238E27FC236}">
                <a16:creationId xmlns:a16="http://schemas.microsoft.com/office/drawing/2014/main" id="{198A8777-BF7A-1B56-219F-2A8F131BB3E5}"/>
              </a:ext>
            </a:extLst>
          </p:cNvPr>
          <p:cNvSpPr/>
          <p:nvPr/>
        </p:nvSpPr>
        <p:spPr bwMode="auto">
          <a:xfrm>
            <a:off x="429260" y="3282787"/>
            <a:ext cx="1133605" cy="739503"/>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Advanced Spring Boot Features &amp; Building RESTful APIs</a:t>
            </a:r>
          </a:p>
        </p:txBody>
      </p:sp>
      <p:sp>
        <p:nvSpPr>
          <p:cNvPr id="210" name="Oval 209">
            <a:extLst>
              <a:ext uri="{FF2B5EF4-FFF2-40B4-BE49-F238E27FC236}">
                <a16:creationId xmlns:a16="http://schemas.microsoft.com/office/drawing/2014/main" id="{B9BC587E-50F5-1CCF-320D-C656C4EC9577}"/>
              </a:ext>
            </a:extLst>
          </p:cNvPr>
          <p:cNvSpPr/>
          <p:nvPr/>
        </p:nvSpPr>
        <p:spPr bwMode="auto">
          <a:xfrm>
            <a:off x="1803920" y="261092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211" name="Rectangle 210">
            <a:extLst>
              <a:ext uri="{FF2B5EF4-FFF2-40B4-BE49-F238E27FC236}">
                <a16:creationId xmlns:a16="http://schemas.microsoft.com/office/drawing/2014/main" id="{CEA170C0-6FD7-DC8F-A6DD-13577C59FB7F}"/>
              </a:ext>
            </a:extLst>
          </p:cNvPr>
          <p:cNvSpPr/>
          <p:nvPr/>
        </p:nvSpPr>
        <p:spPr bwMode="auto">
          <a:xfrm>
            <a:off x="1562866" y="3282787"/>
            <a:ext cx="1133605" cy="739504"/>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Advanced Spring Boot Features &amp; Building RESTful APIs</a:t>
            </a:r>
          </a:p>
        </p:txBody>
      </p:sp>
      <p:sp>
        <p:nvSpPr>
          <p:cNvPr id="214" name="Rectangle 213">
            <a:extLst>
              <a:ext uri="{FF2B5EF4-FFF2-40B4-BE49-F238E27FC236}">
                <a16:creationId xmlns:a16="http://schemas.microsoft.com/office/drawing/2014/main" id="{F11A453F-3C29-7A2B-4AF0-BC5C4EF36C0D}"/>
              </a:ext>
            </a:extLst>
          </p:cNvPr>
          <p:cNvSpPr/>
          <p:nvPr/>
        </p:nvSpPr>
        <p:spPr bwMode="auto">
          <a:xfrm>
            <a:off x="3589020" y="2821345"/>
            <a:ext cx="482107" cy="234540"/>
          </a:xfrm>
          <a:prstGeom prst="rect">
            <a:avLst/>
          </a:prstGeom>
          <a:noFill/>
          <a:ln w="6350">
            <a:noFill/>
            <a:miter lim="800000"/>
            <a:headEnd/>
            <a:tailEnd/>
          </a:ln>
        </p:spPr>
        <p:txBody>
          <a:bodyPr wrap="none" lIns="60960" tIns="60960" rIns="60960" bIns="60960" rtlCol="0" anchor="ctr">
            <a:noAutofit/>
          </a:bodyPr>
          <a:lstStyle/>
          <a:p>
            <a:pPr algn="ctr" defTabSz="1284785" eaLnBrk="0" hangingPunct="0">
              <a:tabLst>
                <a:tab pos="1676358" algn="l"/>
              </a:tabLst>
            </a:pPr>
            <a:r>
              <a:rPr lang="en-US" sz="800" i="1" dirty="0">
                <a:solidFill>
                  <a:srgbClr val="FFFFFF"/>
                </a:solidFill>
              </a:rPr>
              <a:t>Day 7</a:t>
            </a:r>
          </a:p>
        </p:txBody>
      </p:sp>
      <p:sp>
        <p:nvSpPr>
          <p:cNvPr id="216" name="Oval 215">
            <a:extLst>
              <a:ext uri="{FF2B5EF4-FFF2-40B4-BE49-F238E27FC236}">
                <a16:creationId xmlns:a16="http://schemas.microsoft.com/office/drawing/2014/main" id="{CD31AFDB-BF3C-F45E-85CF-D035172B75CB}"/>
              </a:ext>
            </a:extLst>
          </p:cNvPr>
          <p:cNvSpPr/>
          <p:nvPr/>
        </p:nvSpPr>
        <p:spPr bwMode="auto">
          <a:xfrm>
            <a:off x="2937524" y="261092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217" name="Rectangle 216">
            <a:extLst>
              <a:ext uri="{FF2B5EF4-FFF2-40B4-BE49-F238E27FC236}">
                <a16:creationId xmlns:a16="http://schemas.microsoft.com/office/drawing/2014/main" id="{AC101E44-FA2B-E5D6-7A23-4898BE24ECC7}"/>
              </a:ext>
            </a:extLst>
          </p:cNvPr>
          <p:cNvSpPr/>
          <p:nvPr/>
        </p:nvSpPr>
        <p:spPr bwMode="auto">
          <a:xfrm>
            <a:off x="2696470" y="3282787"/>
            <a:ext cx="1133605" cy="739503"/>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HTML</a:t>
            </a:r>
          </a:p>
        </p:txBody>
      </p:sp>
      <p:sp>
        <p:nvSpPr>
          <p:cNvPr id="218" name="Oval 217">
            <a:extLst>
              <a:ext uri="{FF2B5EF4-FFF2-40B4-BE49-F238E27FC236}">
                <a16:creationId xmlns:a16="http://schemas.microsoft.com/office/drawing/2014/main" id="{FD5EB225-542F-48CE-B2F1-B23B0A178700}"/>
              </a:ext>
            </a:extLst>
          </p:cNvPr>
          <p:cNvSpPr/>
          <p:nvPr/>
        </p:nvSpPr>
        <p:spPr bwMode="auto">
          <a:xfrm>
            <a:off x="4071129" y="261092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219" name="Rectangle 218">
            <a:extLst>
              <a:ext uri="{FF2B5EF4-FFF2-40B4-BE49-F238E27FC236}">
                <a16:creationId xmlns:a16="http://schemas.microsoft.com/office/drawing/2014/main" id="{27725014-ED47-0E2C-A1AC-61559835AE79}"/>
              </a:ext>
            </a:extLst>
          </p:cNvPr>
          <p:cNvSpPr/>
          <p:nvPr/>
        </p:nvSpPr>
        <p:spPr bwMode="auto">
          <a:xfrm>
            <a:off x="3830075" y="3282787"/>
            <a:ext cx="1133605" cy="739504"/>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Cascading Stylesheets (CSS) &amp; Web Design Principles</a:t>
            </a:r>
          </a:p>
        </p:txBody>
      </p:sp>
      <p:sp>
        <p:nvSpPr>
          <p:cNvPr id="222" name="Rectangle 221">
            <a:extLst>
              <a:ext uri="{FF2B5EF4-FFF2-40B4-BE49-F238E27FC236}">
                <a16:creationId xmlns:a16="http://schemas.microsoft.com/office/drawing/2014/main" id="{0BF63926-A68C-0116-28B1-BA914C58635A}"/>
              </a:ext>
            </a:extLst>
          </p:cNvPr>
          <p:cNvSpPr/>
          <p:nvPr/>
        </p:nvSpPr>
        <p:spPr bwMode="auto">
          <a:xfrm>
            <a:off x="5840485" y="2821345"/>
            <a:ext cx="482107" cy="234540"/>
          </a:xfrm>
          <a:prstGeom prst="rect">
            <a:avLst/>
          </a:prstGeom>
          <a:noFill/>
          <a:ln w="6350">
            <a:noFill/>
            <a:miter lim="800000"/>
            <a:headEnd/>
            <a:tailEnd/>
          </a:ln>
        </p:spPr>
        <p:txBody>
          <a:bodyPr wrap="none" lIns="60960" tIns="60960" rIns="60960" bIns="60960" rtlCol="0" anchor="ctr">
            <a:noAutofit/>
          </a:bodyPr>
          <a:lstStyle/>
          <a:p>
            <a:pPr algn="ctr" defTabSz="1284785" eaLnBrk="0" hangingPunct="0">
              <a:tabLst>
                <a:tab pos="1676358" algn="l"/>
              </a:tabLst>
            </a:pPr>
            <a:r>
              <a:rPr lang="en-US" sz="800" i="1" dirty="0">
                <a:solidFill>
                  <a:srgbClr val="FFFFFF"/>
                </a:solidFill>
              </a:rPr>
              <a:t>Day 8</a:t>
            </a:r>
          </a:p>
        </p:txBody>
      </p:sp>
      <p:sp>
        <p:nvSpPr>
          <p:cNvPr id="224" name="Oval 223">
            <a:extLst>
              <a:ext uri="{FF2B5EF4-FFF2-40B4-BE49-F238E27FC236}">
                <a16:creationId xmlns:a16="http://schemas.microsoft.com/office/drawing/2014/main" id="{ADD972EA-8F35-B9CA-00C4-C3F1BEEFA4A3}"/>
              </a:ext>
            </a:extLst>
          </p:cNvPr>
          <p:cNvSpPr/>
          <p:nvPr/>
        </p:nvSpPr>
        <p:spPr bwMode="auto">
          <a:xfrm>
            <a:off x="5188989" y="261092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225" name="Rectangle 224">
            <a:extLst>
              <a:ext uri="{FF2B5EF4-FFF2-40B4-BE49-F238E27FC236}">
                <a16:creationId xmlns:a16="http://schemas.microsoft.com/office/drawing/2014/main" id="{78339EB2-5986-49B4-1BAF-0C2C25CB4B28}"/>
              </a:ext>
            </a:extLst>
          </p:cNvPr>
          <p:cNvSpPr/>
          <p:nvPr/>
        </p:nvSpPr>
        <p:spPr bwMode="auto">
          <a:xfrm>
            <a:off x="4947935" y="3282787"/>
            <a:ext cx="1133605" cy="739503"/>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Introduction to JavaScript</a:t>
            </a:r>
          </a:p>
        </p:txBody>
      </p:sp>
      <p:sp>
        <p:nvSpPr>
          <p:cNvPr id="226" name="Oval 225">
            <a:extLst>
              <a:ext uri="{FF2B5EF4-FFF2-40B4-BE49-F238E27FC236}">
                <a16:creationId xmlns:a16="http://schemas.microsoft.com/office/drawing/2014/main" id="{DA37F008-D94B-AF28-58CB-8C83EFA4BDC4}"/>
              </a:ext>
            </a:extLst>
          </p:cNvPr>
          <p:cNvSpPr/>
          <p:nvPr/>
        </p:nvSpPr>
        <p:spPr bwMode="auto">
          <a:xfrm>
            <a:off x="6322594" y="261092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227" name="Rectangle 226">
            <a:extLst>
              <a:ext uri="{FF2B5EF4-FFF2-40B4-BE49-F238E27FC236}">
                <a16:creationId xmlns:a16="http://schemas.microsoft.com/office/drawing/2014/main" id="{7309799E-DF63-1E34-F3C6-8DEB6BA74955}"/>
              </a:ext>
            </a:extLst>
          </p:cNvPr>
          <p:cNvSpPr/>
          <p:nvPr/>
        </p:nvSpPr>
        <p:spPr bwMode="auto">
          <a:xfrm>
            <a:off x="6081540" y="3282787"/>
            <a:ext cx="1133605" cy="739504"/>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Foundations of ReactJS</a:t>
            </a:r>
          </a:p>
        </p:txBody>
      </p:sp>
      <p:sp>
        <p:nvSpPr>
          <p:cNvPr id="230" name="Rectangle 229">
            <a:extLst>
              <a:ext uri="{FF2B5EF4-FFF2-40B4-BE49-F238E27FC236}">
                <a16:creationId xmlns:a16="http://schemas.microsoft.com/office/drawing/2014/main" id="{465F8557-B7E8-0834-9715-B4E437B97014}"/>
              </a:ext>
            </a:extLst>
          </p:cNvPr>
          <p:cNvSpPr/>
          <p:nvPr/>
        </p:nvSpPr>
        <p:spPr bwMode="auto">
          <a:xfrm>
            <a:off x="8107696" y="2821345"/>
            <a:ext cx="482107" cy="234540"/>
          </a:xfrm>
          <a:prstGeom prst="rect">
            <a:avLst/>
          </a:prstGeom>
          <a:noFill/>
          <a:ln w="6350">
            <a:noFill/>
            <a:miter lim="800000"/>
            <a:headEnd/>
            <a:tailEnd/>
          </a:ln>
        </p:spPr>
        <p:txBody>
          <a:bodyPr wrap="none" lIns="60960" tIns="60960" rIns="60960" bIns="60960" rtlCol="0" anchor="ctr">
            <a:noAutofit/>
          </a:bodyPr>
          <a:lstStyle/>
          <a:p>
            <a:pPr algn="ctr" defTabSz="1284785" eaLnBrk="0" hangingPunct="0">
              <a:tabLst>
                <a:tab pos="1676358" algn="l"/>
              </a:tabLst>
            </a:pPr>
            <a:r>
              <a:rPr lang="en-US" sz="800" i="1" dirty="0">
                <a:solidFill>
                  <a:srgbClr val="FFFFFF"/>
                </a:solidFill>
              </a:rPr>
              <a:t>Day 9</a:t>
            </a:r>
          </a:p>
        </p:txBody>
      </p:sp>
      <p:sp>
        <p:nvSpPr>
          <p:cNvPr id="232" name="Oval 231">
            <a:extLst>
              <a:ext uri="{FF2B5EF4-FFF2-40B4-BE49-F238E27FC236}">
                <a16:creationId xmlns:a16="http://schemas.microsoft.com/office/drawing/2014/main" id="{75A02BA7-1CD2-3DEA-CA55-590B9E558C6B}"/>
              </a:ext>
            </a:extLst>
          </p:cNvPr>
          <p:cNvSpPr/>
          <p:nvPr/>
        </p:nvSpPr>
        <p:spPr bwMode="auto">
          <a:xfrm>
            <a:off x="7456200" y="261092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233" name="Rectangle 232">
            <a:extLst>
              <a:ext uri="{FF2B5EF4-FFF2-40B4-BE49-F238E27FC236}">
                <a16:creationId xmlns:a16="http://schemas.microsoft.com/office/drawing/2014/main" id="{BBE129F5-B504-63D1-9322-E52EFD30E8B9}"/>
              </a:ext>
            </a:extLst>
          </p:cNvPr>
          <p:cNvSpPr/>
          <p:nvPr/>
        </p:nvSpPr>
        <p:spPr bwMode="auto">
          <a:xfrm>
            <a:off x="7215146" y="3282787"/>
            <a:ext cx="1133605" cy="739503"/>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Foundations of ReactJS</a:t>
            </a:r>
          </a:p>
        </p:txBody>
      </p:sp>
      <p:sp>
        <p:nvSpPr>
          <p:cNvPr id="234" name="Oval 233">
            <a:extLst>
              <a:ext uri="{FF2B5EF4-FFF2-40B4-BE49-F238E27FC236}">
                <a16:creationId xmlns:a16="http://schemas.microsoft.com/office/drawing/2014/main" id="{33014A16-9AE7-11DA-A05A-55540C87F84B}"/>
              </a:ext>
            </a:extLst>
          </p:cNvPr>
          <p:cNvSpPr/>
          <p:nvPr/>
        </p:nvSpPr>
        <p:spPr bwMode="auto">
          <a:xfrm>
            <a:off x="8589805" y="261092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235" name="Rectangle 234">
            <a:extLst>
              <a:ext uri="{FF2B5EF4-FFF2-40B4-BE49-F238E27FC236}">
                <a16:creationId xmlns:a16="http://schemas.microsoft.com/office/drawing/2014/main" id="{2DD1B0FE-D607-5D69-B65A-463203F743BF}"/>
              </a:ext>
            </a:extLst>
          </p:cNvPr>
          <p:cNvSpPr/>
          <p:nvPr/>
        </p:nvSpPr>
        <p:spPr bwMode="auto">
          <a:xfrm>
            <a:off x="8348751" y="3282787"/>
            <a:ext cx="1133605" cy="739504"/>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Deep Dive into ReactJS Components &amp; Advanced Concepts</a:t>
            </a:r>
          </a:p>
        </p:txBody>
      </p:sp>
      <p:sp>
        <p:nvSpPr>
          <p:cNvPr id="238" name="Rectangle 237">
            <a:extLst>
              <a:ext uri="{FF2B5EF4-FFF2-40B4-BE49-F238E27FC236}">
                <a16:creationId xmlns:a16="http://schemas.microsoft.com/office/drawing/2014/main" id="{1AAB527D-E852-C891-0846-AA3AF8D2679D}"/>
              </a:ext>
            </a:extLst>
          </p:cNvPr>
          <p:cNvSpPr/>
          <p:nvPr/>
        </p:nvSpPr>
        <p:spPr bwMode="auto">
          <a:xfrm>
            <a:off x="10368608" y="2821345"/>
            <a:ext cx="482107" cy="234540"/>
          </a:xfrm>
          <a:prstGeom prst="rect">
            <a:avLst/>
          </a:prstGeom>
          <a:noFill/>
          <a:ln w="6350">
            <a:noFill/>
            <a:miter lim="800000"/>
            <a:headEnd/>
            <a:tailEnd/>
          </a:ln>
        </p:spPr>
        <p:txBody>
          <a:bodyPr wrap="none" lIns="60960" tIns="60960" rIns="60960" bIns="60960" rtlCol="0" anchor="ctr">
            <a:noAutofit/>
          </a:bodyPr>
          <a:lstStyle/>
          <a:p>
            <a:pPr algn="ctr" defTabSz="1284785" eaLnBrk="0" hangingPunct="0">
              <a:tabLst>
                <a:tab pos="1676358" algn="l"/>
              </a:tabLst>
            </a:pPr>
            <a:r>
              <a:rPr lang="en-US" sz="800" i="1" dirty="0">
                <a:solidFill>
                  <a:srgbClr val="FFFFFF"/>
                </a:solidFill>
              </a:rPr>
              <a:t>Day 10</a:t>
            </a:r>
          </a:p>
        </p:txBody>
      </p:sp>
      <p:sp>
        <p:nvSpPr>
          <p:cNvPr id="240" name="Oval 239">
            <a:extLst>
              <a:ext uri="{FF2B5EF4-FFF2-40B4-BE49-F238E27FC236}">
                <a16:creationId xmlns:a16="http://schemas.microsoft.com/office/drawing/2014/main" id="{D77ED209-0067-EE63-6A9D-41A9B558E27D}"/>
              </a:ext>
            </a:extLst>
          </p:cNvPr>
          <p:cNvSpPr/>
          <p:nvPr/>
        </p:nvSpPr>
        <p:spPr bwMode="auto">
          <a:xfrm>
            <a:off x="9717112" y="261092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241" name="Rectangle 240">
            <a:extLst>
              <a:ext uri="{FF2B5EF4-FFF2-40B4-BE49-F238E27FC236}">
                <a16:creationId xmlns:a16="http://schemas.microsoft.com/office/drawing/2014/main" id="{7F66440E-69EA-71AE-8A23-8C4A055E9EC3}"/>
              </a:ext>
            </a:extLst>
          </p:cNvPr>
          <p:cNvSpPr/>
          <p:nvPr/>
        </p:nvSpPr>
        <p:spPr bwMode="auto">
          <a:xfrm>
            <a:off x="9476058" y="3282787"/>
            <a:ext cx="1133605" cy="739503"/>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Docker</a:t>
            </a:r>
            <a:br>
              <a:rPr lang="en-US" sz="933" dirty="0">
                <a:solidFill>
                  <a:schemeClr val="tx2"/>
                </a:solidFill>
              </a:rPr>
            </a:br>
            <a:r>
              <a:rPr lang="en-US" sz="933" dirty="0">
                <a:solidFill>
                  <a:schemeClr val="tx2"/>
                </a:solidFill>
              </a:rPr>
              <a:t>Essentials</a:t>
            </a:r>
          </a:p>
        </p:txBody>
      </p:sp>
      <p:sp>
        <p:nvSpPr>
          <p:cNvPr id="242" name="Oval 241">
            <a:extLst>
              <a:ext uri="{FF2B5EF4-FFF2-40B4-BE49-F238E27FC236}">
                <a16:creationId xmlns:a16="http://schemas.microsoft.com/office/drawing/2014/main" id="{DC5CE2FE-1A4C-341E-D62F-BB89228FF4EB}"/>
              </a:ext>
            </a:extLst>
          </p:cNvPr>
          <p:cNvSpPr/>
          <p:nvPr/>
        </p:nvSpPr>
        <p:spPr bwMode="auto">
          <a:xfrm>
            <a:off x="10850717" y="2610929"/>
            <a:ext cx="651497" cy="651497"/>
          </a:xfrm>
          <a:prstGeom prst="ellipse">
            <a:avLst/>
          </a:prstGeom>
          <a:solidFill>
            <a:schemeClr val="bg1"/>
          </a:solidFill>
          <a:ln w="12700">
            <a:solidFill>
              <a:schemeClr val="tx2"/>
            </a:solidFill>
            <a:miter lim="800000"/>
            <a:headEnd/>
            <a:tailEnd/>
          </a:ln>
        </p:spPr>
        <p:txBody>
          <a:bodyPr lIns="134551" tIns="67276" rIns="134551" bIns="67276" rtlCol="0" anchor="ctr">
            <a:noAutofit/>
          </a:bodyPr>
          <a:lstStyle/>
          <a:p>
            <a:pPr algn="ctr" defTabSz="1284785" eaLnBrk="0" hangingPunct="0">
              <a:tabLst>
                <a:tab pos="1676358" algn="l"/>
              </a:tabLst>
            </a:pPr>
            <a:endParaRPr lang="en-US" sz="2400" dirty="0" err="1">
              <a:solidFill>
                <a:srgbClr val="FFFFFF"/>
              </a:solidFill>
            </a:endParaRPr>
          </a:p>
        </p:txBody>
      </p:sp>
      <p:sp>
        <p:nvSpPr>
          <p:cNvPr id="243" name="Rectangle 242">
            <a:extLst>
              <a:ext uri="{FF2B5EF4-FFF2-40B4-BE49-F238E27FC236}">
                <a16:creationId xmlns:a16="http://schemas.microsoft.com/office/drawing/2014/main" id="{A484AAA3-FA78-84CF-F9EC-64FBF48338A7}"/>
              </a:ext>
            </a:extLst>
          </p:cNvPr>
          <p:cNvSpPr/>
          <p:nvPr/>
        </p:nvSpPr>
        <p:spPr bwMode="auto">
          <a:xfrm>
            <a:off x="10609663" y="3282787"/>
            <a:ext cx="1133605" cy="739504"/>
          </a:xfrm>
          <a:prstGeom prst="rect">
            <a:avLst/>
          </a:prstGeom>
          <a:noFill/>
          <a:ln w="12700">
            <a:noFill/>
            <a:miter lim="800000"/>
            <a:headEnd/>
            <a:tailEnd/>
          </a:ln>
        </p:spPr>
        <p:txBody>
          <a:bodyPr lIns="60960" tIns="12192" rIns="12192" bIns="12192" rtlCol="0" anchor="t">
            <a:noAutofit/>
          </a:bodyPr>
          <a:lstStyle/>
          <a:p>
            <a:pPr algn="ctr" defTabSz="1284785" eaLnBrk="0" hangingPunct="0">
              <a:tabLst>
                <a:tab pos="1676358" algn="l"/>
              </a:tabLst>
            </a:pPr>
            <a:r>
              <a:rPr lang="en-US" sz="933" dirty="0">
                <a:solidFill>
                  <a:schemeClr val="tx2"/>
                </a:solidFill>
              </a:rPr>
              <a:t>CICD</a:t>
            </a:r>
          </a:p>
        </p:txBody>
      </p:sp>
      <p:pic>
        <p:nvPicPr>
          <p:cNvPr id="1028" name="Picture 4" descr="Java Certification Guide | Oracle University">
            <a:extLst>
              <a:ext uri="{FF2B5EF4-FFF2-40B4-BE49-F238E27FC236}">
                <a16:creationId xmlns:a16="http://schemas.microsoft.com/office/drawing/2014/main" id="{15E4D42D-18E8-359C-BB7C-987E5B2C4E6C}"/>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3036423" y="1225048"/>
            <a:ext cx="463013" cy="521763"/>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4" descr="Java Certification Guide | Oracle University">
            <a:extLst>
              <a:ext uri="{FF2B5EF4-FFF2-40B4-BE49-F238E27FC236}">
                <a16:creationId xmlns:a16="http://schemas.microsoft.com/office/drawing/2014/main" id="{B4EB8FCD-00B7-89E6-48D5-BA69C4E26F96}"/>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4168720" y="1225048"/>
            <a:ext cx="463013" cy="521763"/>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4" descr="Java Certification Guide | Oracle University">
            <a:extLst>
              <a:ext uri="{FF2B5EF4-FFF2-40B4-BE49-F238E27FC236}">
                <a16:creationId xmlns:a16="http://schemas.microsoft.com/office/drawing/2014/main" id="{F1090E03-A670-14C2-A9ED-83F5F9B462FB}"/>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5283230" y="1225048"/>
            <a:ext cx="463013" cy="521763"/>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4" descr="Java Certification Guide | Oracle University">
            <a:extLst>
              <a:ext uri="{FF2B5EF4-FFF2-40B4-BE49-F238E27FC236}">
                <a16:creationId xmlns:a16="http://schemas.microsoft.com/office/drawing/2014/main" id="{AE824129-CD1B-C3D6-8BFF-D03C84EBE24B}"/>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6416835" y="1225048"/>
            <a:ext cx="463013" cy="521763"/>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4" descr="Java Certification Guide | Oracle University">
            <a:extLst>
              <a:ext uri="{FF2B5EF4-FFF2-40B4-BE49-F238E27FC236}">
                <a16:creationId xmlns:a16="http://schemas.microsoft.com/office/drawing/2014/main" id="{E488EEA6-E677-9544-39BC-2723A1909096}"/>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7550440" y="1225048"/>
            <a:ext cx="463013" cy="521763"/>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4" descr="Java Certification Guide | Oracle University">
            <a:extLst>
              <a:ext uri="{FF2B5EF4-FFF2-40B4-BE49-F238E27FC236}">
                <a16:creationId xmlns:a16="http://schemas.microsoft.com/office/drawing/2014/main" id="{0935A98C-AD0F-CF27-8CDB-D94055B62C57}"/>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8682176" y="1225048"/>
            <a:ext cx="463013" cy="521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ring Boot Logo and Icon Resources for Developers">
            <a:extLst>
              <a:ext uri="{FF2B5EF4-FFF2-40B4-BE49-F238E27FC236}">
                <a16:creationId xmlns:a16="http://schemas.microsoft.com/office/drawing/2014/main" id="{CC5912EC-1B75-6C4A-F396-CA993C23CA1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9787747" y="1229841"/>
            <a:ext cx="510223" cy="510223"/>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6" descr="Spring Boot Logo and Icon Resources for Developers">
            <a:extLst>
              <a:ext uri="{FF2B5EF4-FFF2-40B4-BE49-F238E27FC236}">
                <a16:creationId xmlns:a16="http://schemas.microsoft.com/office/drawing/2014/main" id="{F3B58033-8F93-384B-FD77-20D3A8D2F9D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0914010" y="1229841"/>
            <a:ext cx="510223" cy="510223"/>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6" descr="Spring Boot Logo and Icon Resources for Developers">
            <a:extLst>
              <a:ext uri="{FF2B5EF4-FFF2-40B4-BE49-F238E27FC236}">
                <a16:creationId xmlns:a16="http://schemas.microsoft.com/office/drawing/2014/main" id="{4D06572A-D6AC-A428-6F1D-ABFEF27309B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40951" y="2681565"/>
            <a:ext cx="510223" cy="510223"/>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6" descr="Spring Boot Logo and Icon Resources for Developers">
            <a:extLst>
              <a:ext uri="{FF2B5EF4-FFF2-40B4-BE49-F238E27FC236}">
                <a16:creationId xmlns:a16="http://schemas.microsoft.com/office/drawing/2014/main" id="{28EC6F06-A252-36FD-8AFF-5E7DF73A1835}"/>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874555" y="2681565"/>
            <a:ext cx="510223" cy="5102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ml Generic Flat icon | Freepik">
            <a:extLst>
              <a:ext uri="{FF2B5EF4-FFF2-40B4-BE49-F238E27FC236}">
                <a16:creationId xmlns:a16="http://schemas.microsoft.com/office/drawing/2014/main" id="{E0EB4EDF-5FF3-A8E0-F767-D1AEF41A2BC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047974" y="2716256"/>
            <a:ext cx="430597" cy="430597"/>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8" descr="Html Generic Flat icon | Freepik">
            <a:extLst>
              <a:ext uri="{FF2B5EF4-FFF2-40B4-BE49-F238E27FC236}">
                <a16:creationId xmlns:a16="http://schemas.microsoft.com/office/drawing/2014/main" id="{0313BE05-F54D-3465-BAE3-79927AA20F42}"/>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181578" y="2716256"/>
            <a:ext cx="430597" cy="430597"/>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8" descr="Html Generic Flat icon | Freepik">
            <a:extLst>
              <a:ext uri="{FF2B5EF4-FFF2-40B4-BE49-F238E27FC236}">
                <a16:creationId xmlns:a16="http://schemas.microsoft.com/office/drawing/2014/main" id="{0FED7AF5-FA6C-E24F-AD4B-8D74637CFB5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5299438" y="2716256"/>
            <a:ext cx="430597" cy="4305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D1FA8CC-C2BD-275B-CF47-58F703FD0D2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391275" y="2706283"/>
            <a:ext cx="516200" cy="459600"/>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10">
            <a:extLst>
              <a:ext uri="{FF2B5EF4-FFF2-40B4-BE49-F238E27FC236}">
                <a16:creationId xmlns:a16="http://schemas.microsoft.com/office/drawing/2014/main" id="{CFCCEB8E-5178-6A88-86F0-49C8A2853D6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523848" y="2706283"/>
            <a:ext cx="516200" cy="459600"/>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10">
            <a:extLst>
              <a:ext uri="{FF2B5EF4-FFF2-40B4-BE49-F238E27FC236}">
                <a16:creationId xmlns:a16="http://schemas.microsoft.com/office/drawing/2014/main" id="{1B8014D7-EECC-A977-1FD6-971715C6809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657451" y="2706283"/>
            <a:ext cx="516200" cy="459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cker, logo, logos icon - Free download on Iconfinder">
            <a:extLst>
              <a:ext uri="{FF2B5EF4-FFF2-40B4-BE49-F238E27FC236}">
                <a16:creationId xmlns:a16="http://schemas.microsoft.com/office/drawing/2014/main" id="{D25129F8-28CD-FF8C-57AA-5799E14D90EA}"/>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9768160" y="2660724"/>
            <a:ext cx="549401" cy="5494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evops Generic Blue icon | Freepik">
            <a:extLst>
              <a:ext uri="{FF2B5EF4-FFF2-40B4-BE49-F238E27FC236}">
                <a16:creationId xmlns:a16="http://schemas.microsoft.com/office/drawing/2014/main" id="{26968C0E-5124-A57A-1E6C-F1905B7C03AF}"/>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0908113" y="2663465"/>
            <a:ext cx="539529" cy="5395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ostgreSQL&quot; Icon - Download for free – Iconduck">
            <a:extLst>
              <a:ext uri="{FF2B5EF4-FFF2-40B4-BE49-F238E27FC236}">
                <a16:creationId xmlns:a16="http://schemas.microsoft.com/office/drawing/2014/main" id="{31448DFE-3F6A-23D2-8413-77C5A5ACE44E}"/>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787192" y="1277749"/>
            <a:ext cx="421809" cy="4348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ostgreSQL&quot; Icon - Download for free – Iconduck">
            <a:extLst>
              <a:ext uri="{FF2B5EF4-FFF2-40B4-BE49-F238E27FC236}">
                <a16:creationId xmlns:a16="http://schemas.microsoft.com/office/drawing/2014/main" id="{FBC98104-5543-449C-565E-191832056C48}"/>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1916729" y="1277749"/>
            <a:ext cx="421809" cy="4348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9B503719-F73C-3910-231B-0791319F97ED}"/>
              </a:ext>
            </a:extLst>
          </p:cNvPr>
          <p:cNvCxnSpPr>
            <a:cxnSpLocks/>
          </p:cNvCxnSpPr>
          <p:nvPr/>
        </p:nvCxnSpPr>
        <p:spPr bwMode="auto">
          <a:xfrm>
            <a:off x="10898716" y="454025"/>
            <a:ext cx="0" cy="448376"/>
          </a:xfrm>
          <a:prstGeom prst="line">
            <a:avLst/>
          </a:prstGeom>
          <a:noFill/>
          <a:ln w="12700">
            <a:solidFill>
              <a:srgbClr val="1E2A78"/>
            </a:solidFill>
            <a:round/>
            <a:headEnd/>
            <a:tailEnd/>
          </a:ln>
        </p:spPr>
      </p:cxnSp>
      <p:pic>
        <p:nvPicPr>
          <p:cNvPr id="9" name="Picture 8">
            <a:extLst>
              <a:ext uri="{FF2B5EF4-FFF2-40B4-BE49-F238E27FC236}">
                <a16:creationId xmlns:a16="http://schemas.microsoft.com/office/drawing/2014/main" id="{1BCA1BD0-BAC8-9412-89DA-ABB1A76281A6}"/>
              </a:ext>
            </a:extLst>
          </p:cNvPr>
          <p:cNvPicPr>
            <a:picLocks noChangeAspect="1"/>
          </p:cNvPicPr>
          <p:nvPr/>
        </p:nvPicPr>
        <p:blipFill>
          <a:blip r:embed="rId9"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9405528" y="560920"/>
            <a:ext cx="1187325" cy="276657"/>
          </a:xfrm>
          <a:prstGeom prst="rect">
            <a:avLst/>
          </a:prstGeom>
        </p:spPr>
      </p:pic>
    </p:spTree>
    <p:extLst>
      <p:ext uri="{BB962C8B-B14F-4D97-AF65-F5344CB8AC3E}">
        <p14:creationId xmlns:p14="http://schemas.microsoft.com/office/powerpoint/2010/main" val="2419736781"/>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49A986-A11C-2573-8F9E-4729535BC99A}"/>
              </a:ext>
            </a:extLst>
          </p:cNvPr>
          <p:cNvSpPr>
            <a:spLocks noGrp="1"/>
          </p:cNvSpPr>
          <p:nvPr>
            <p:ph type="sldNum" sz="quarter" idx="4"/>
          </p:nvPr>
        </p:nvSpPr>
        <p:spPr/>
        <p:txBody>
          <a:bodyPr/>
          <a:lstStyle/>
          <a:p>
            <a:fld id="{D71DA9FD-6EF8-4CC5-AF9B-B6159B5B937C}" type="slidenum">
              <a:rPr lang="en-GB" noProof="1" smtClean="0"/>
              <a:pPr/>
              <a:t>50</a:t>
            </a:fld>
            <a:endParaRPr lang="en-GB" noProof="1"/>
          </a:p>
        </p:txBody>
      </p:sp>
      <p:sp>
        <p:nvSpPr>
          <p:cNvPr id="3" name="Footer Placeholder 2">
            <a:extLst>
              <a:ext uri="{FF2B5EF4-FFF2-40B4-BE49-F238E27FC236}">
                <a16:creationId xmlns:a16="http://schemas.microsoft.com/office/drawing/2014/main" id="{A4EB90E4-72B6-8EE6-4FBB-CFB8875A8781}"/>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4" name="Title 3">
            <a:extLst>
              <a:ext uri="{FF2B5EF4-FFF2-40B4-BE49-F238E27FC236}">
                <a16:creationId xmlns:a16="http://schemas.microsoft.com/office/drawing/2014/main" id="{3759404F-0BEC-1796-5B0F-E395EEE59873}"/>
              </a:ext>
            </a:extLst>
          </p:cNvPr>
          <p:cNvSpPr>
            <a:spLocks noGrp="1"/>
          </p:cNvSpPr>
          <p:nvPr>
            <p:ph type="title"/>
          </p:nvPr>
        </p:nvSpPr>
        <p:spPr/>
        <p:txBody>
          <a:bodyPr/>
          <a:lstStyle/>
          <a:p>
            <a:r>
              <a:rPr lang="en-IN" dirty="0"/>
              <a:t>What is an Index?</a:t>
            </a:r>
          </a:p>
        </p:txBody>
      </p:sp>
      <p:sp>
        <p:nvSpPr>
          <p:cNvPr id="15" name="Content Placeholder 14">
            <a:extLst>
              <a:ext uri="{FF2B5EF4-FFF2-40B4-BE49-F238E27FC236}">
                <a16:creationId xmlns:a16="http://schemas.microsoft.com/office/drawing/2014/main" id="{C00AB4B6-AAB9-F67F-525D-A548D5167895}"/>
              </a:ext>
            </a:extLst>
          </p:cNvPr>
          <p:cNvSpPr>
            <a:spLocks noGrp="1"/>
          </p:cNvSpPr>
          <p:nvPr>
            <p:ph sz="quarter" idx="10"/>
          </p:nvPr>
        </p:nvSpPr>
        <p:spPr>
          <a:xfrm>
            <a:off x="1832002" y="783896"/>
            <a:ext cx="6636601" cy="699905"/>
          </a:xfrm>
        </p:spPr>
        <p:txBody>
          <a:bodyPr>
            <a:normAutofit fontScale="32500" lnSpcReduction="20000"/>
          </a:bodyPr>
          <a:lstStyle/>
          <a:p>
            <a:pPr marL="259232" indent="-259232">
              <a:lnSpc>
                <a:spcPct val="200000"/>
              </a:lnSpc>
              <a:buFont typeface="Wingdings" panose="05000000000000000000" pitchFamily="2" charset="2"/>
              <a:buChar char="ü"/>
            </a:pPr>
            <a:r>
              <a:rPr lang="en-US" dirty="0">
                <a:solidFill>
                  <a:srgbClr val="16184E"/>
                </a:solidFill>
              </a:rPr>
              <a:t>It helps PostgreSQL </a:t>
            </a:r>
            <a:r>
              <a:rPr lang="en-US" b="1" dirty="0">
                <a:solidFill>
                  <a:srgbClr val="16184E"/>
                </a:solidFill>
              </a:rPr>
              <a:t>find data faster</a:t>
            </a:r>
          </a:p>
          <a:p>
            <a:pPr marL="259232" indent="-259232">
              <a:lnSpc>
                <a:spcPct val="200000"/>
              </a:lnSpc>
              <a:buFont typeface="Wingdings" panose="05000000000000000000" pitchFamily="2" charset="2"/>
              <a:buChar char="ü"/>
            </a:pPr>
            <a:r>
              <a:rPr lang="en-US" dirty="0">
                <a:solidFill>
                  <a:srgbClr val="16184E"/>
                </a:solidFill>
              </a:rPr>
              <a:t>Without an index, PostgreSQL </a:t>
            </a:r>
            <a:r>
              <a:rPr lang="en-US" b="1" dirty="0">
                <a:solidFill>
                  <a:srgbClr val="16184E"/>
                </a:solidFill>
              </a:rPr>
              <a:t>scans every row</a:t>
            </a:r>
            <a:r>
              <a:rPr lang="en-US" dirty="0">
                <a:solidFill>
                  <a:srgbClr val="16184E"/>
                </a:solidFill>
              </a:rPr>
              <a:t> (called a </a:t>
            </a:r>
            <a:r>
              <a:rPr lang="en-US" b="1" dirty="0">
                <a:solidFill>
                  <a:srgbClr val="16184E"/>
                </a:solidFill>
              </a:rPr>
              <a:t>sequential scan</a:t>
            </a:r>
            <a:r>
              <a:rPr lang="en-US" dirty="0">
                <a:solidFill>
                  <a:srgbClr val="16184E"/>
                </a:solidFill>
              </a:rPr>
              <a:t>)</a:t>
            </a:r>
            <a:endParaRPr lang="en-IN" dirty="0">
              <a:solidFill>
                <a:srgbClr val="16184E"/>
              </a:solidFill>
            </a:endParaRPr>
          </a:p>
        </p:txBody>
      </p:sp>
      <p:graphicFrame>
        <p:nvGraphicFramePr>
          <p:cNvPr id="16" name="Table 15">
            <a:extLst>
              <a:ext uri="{FF2B5EF4-FFF2-40B4-BE49-F238E27FC236}">
                <a16:creationId xmlns:a16="http://schemas.microsoft.com/office/drawing/2014/main" id="{CB08D24F-38C8-4811-7BCA-9060D616E191}"/>
              </a:ext>
            </a:extLst>
          </p:cNvPr>
          <p:cNvGraphicFramePr>
            <a:graphicFrameLocks noGrp="1"/>
          </p:cNvGraphicFramePr>
          <p:nvPr/>
        </p:nvGraphicFramePr>
        <p:xfrm>
          <a:off x="6091379" y="2124807"/>
          <a:ext cx="885000" cy="774224"/>
        </p:xfrm>
        <a:graphic>
          <a:graphicData uri="http://schemas.openxmlformats.org/drawingml/2006/table">
            <a:tbl>
              <a:tblPr firstRow="1" bandRow="1">
                <a:tableStyleId>{5940675A-B579-460E-94D1-54222C63F5DA}</a:tableStyleId>
              </a:tblPr>
              <a:tblGrid>
                <a:gridCol w="442500">
                  <a:extLst>
                    <a:ext uri="{9D8B030D-6E8A-4147-A177-3AD203B41FA5}">
                      <a16:colId xmlns:a16="http://schemas.microsoft.com/office/drawing/2014/main" val="3124242492"/>
                    </a:ext>
                  </a:extLst>
                </a:gridCol>
                <a:gridCol w="442500">
                  <a:extLst>
                    <a:ext uri="{9D8B030D-6E8A-4147-A177-3AD203B41FA5}">
                      <a16:colId xmlns:a16="http://schemas.microsoft.com/office/drawing/2014/main" val="3333387357"/>
                    </a:ext>
                  </a:extLst>
                </a:gridCol>
              </a:tblGrid>
              <a:tr h="193556">
                <a:tc>
                  <a:txBody>
                    <a:bodyPr/>
                    <a:lstStyle/>
                    <a:p>
                      <a:r>
                        <a:rPr lang="en-US" sz="700" dirty="0"/>
                        <a:t>ABR</a:t>
                      </a:r>
                      <a:endParaRPr lang="en-IN" sz="700" dirty="0"/>
                    </a:p>
                  </a:txBody>
                  <a:tcPr marL="82953" marR="82953" marT="41476" marB="41476">
                    <a:solidFill>
                      <a:srgbClr val="CCEDF9"/>
                    </a:solidFill>
                  </a:tcPr>
                </a:tc>
                <a:tc>
                  <a:txBody>
                    <a:bodyPr/>
                    <a:lstStyle/>
                    <a:p>
                      <a:r>
                        <a:rPr lang="en-US" sz="700" dirty="0"/>
                        <a:t>201</a:t>
                      </a:r>
                      <a:endParaRPr lang="en-IN" sz="700" dirty="0"/>
                    </a:p>
                  </a:txBody>
                  <a:tcPr marL="82953" marR="82953" marT="41476" marB="41476">
                    <a:solidFill>
                      <a:srgbClr val="CCEDF9"/>
                    </a:solidFill>
                  </a:tcPr>
                </a:tc>
                <a:extLst>
                  <a:ext uri="{0D108BD9-81ED-4DB2-BD59-A6C34878D82A}">
                    <a16:rowId xmlns:a16="http://schemas.microsoft.com/office/drawing/2014/main" val="2831598793"/>
                  </a:ext>
                </a:extLst>
              </a:tr>
              <a:tr h="193556">
                <a:tc>
                  <a:txBody>
                    <a:bodyPr/>
                    <a:lstStyle/>
                    <a:p>
                      <a:r>
                        <a:rPr lang="en-US" sz="700" dirty="0"/>
                        <a:t>KPV</a:t>
                      </a:r>
                      <a:endParaRPr lang="en-IN" sz="700" dirty="0"/>
                    </a:p>
                  </a:txBody>
                  <a:tcPr marL="82953" marR="82953" marT="41476" marB="41476">
                    <a:solidFill>
                      <a:srgbClr val="CCEDF9"/>
                    </a:solidFill>
                  </a:tcPr>
                </a:tc>
                <a:tc>
                  <a:txBody>
                    <a:bodyPr/>
                    <a:lstStyle/>
                    <a:p>
                      <a:r>
                        <a:rPr lang="en-US" sz="700" dirty="0"/>
                        <a:t>202</a:t>
                      </a:r>
                      <a:endParaRPr lang="en-IN" sz="700" dirty="0"/>
                    </a:p>
                  </a:txBody>
                  <a:tcPr marL="82953" marR="82953" marT="41476" marB="41476">
                    <a:solidFill>
                      <a:srgbClr val="CCEDF9"/>
                    </a:solidFill>
                  </a:tcPr>
                </a:tc>
                <a:extLst>
                  <a:ext uri="{0D108BD9-81ED-4DB2-BD59-A6C34878D82A}">
                    <a16:rowId xmlns:a16="http://schemas.microsoft.com/office/drawing/2014/main" val="3792237202"/>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674298796"/>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4292040725"/>
                  </a:ext>
                </a:extLst>
              </a:tr>
            </a:tbl>
          </a:graphicData>
        </a:graphic>
      </p:graphicFrame>
      <p:graphicFrame>
        <p:nvGraphicFramePr>
          <p:cNvPr id="17" name="Table 16">
            <a:extLst>
              <a:ext uri="{FF2B5EF4-FFF2-40B4-BE49-F238E27FC236}">
                <a16:creationId xmlns:a16="http://schemas.microsoft.com/office/drawing/2014/main" id="{9B4FA2DE-0E9D-02D2-F94E-D18217878F30}"/>
              </a:ext>
            </a:extLst>
          </p:cNvPr>
          <p:cNvGraphicFramePr>
            <a:graphicFrameLocks noGrp="1"/>
          </p:cNvGraphicFramePr>
          <p:nvPr/>
        </p:nvGraphicFramePr>
        <p:xfrm>
          <a:off x="4165483" y="3400014"/>
          <a:ext cx="885000" cy="774224"/>
        </p:xfrm>
        <a:graphic>
          <a:graphicData uri="http://schemas.openxmlformats.org/drawingml/2006/table">
            <a:tbl>
              <a:tblPr firstRow="1" bandRow="1">
                <a:tableStyleId>{5940675A-B579-460E-94D1-54222C63F5DA}</a:tableStyleId>
              </a:tblPr>
              <a:tblGrid>
                <a:gridCol w="442500">
                  <a:extLst>
                    <a:ext uri="{9D8B030D-6E8A-4147-A177-3AD203B41FA5}">
                      <a16:colId xmlns:a16="http://schemas.microsoft.com/office/drawing/2014/main" val="3124242492"/>
                    </a:ext>
                  </a:extLst>
                </a:gridCol>
                <a:gridCol w="442500">
                  <a:extLst>
                    <a:ext uri="{9D8B030D-6E8A-4147-A177-3AD203B41FA5}">
                      <a16:colId xmlns:a16="http://schemas.microsoft.com/office/drawing/2014/main" val="3333387357"/>
                    </a:ext>
                  </a:extLst>
                </a:gridCol>
              </a:tblGrid>
              <a:tr h="193556">
                <a:tc>
                  <a:txBody>
                    <a:bodyPr/>
                    <a:lstStyle/>
                    <a:p>
                      <a:r>
                        <a:rPr lang="en-US" sz="700" dirty="0"/>
                        <a:t>ABR</a:t>
                      </a:r>
                      <a:endParaRPr lang="en-IN" sz="700" dirty="0"/>
                    </a:p>
                  </a:txBody>
                  <a:tcPr marL="82953" marR="82953" marT="41476" marB="41476">
                    <a:solidFill>
                      <a:srgbClr val="CCEDF9"/>
                    </a:solidFill>
                  </a:tcPr>
                </a:tc>
                <a:tc>
                  <a:txBody>
                    <a:bodyPr/>
                    <a:lstStyle/>
                    <a:p>
                      <a:r>
                        <a:rPr lang="en-US" sz="700" dirty="0"/>
                        <a:t>101</a:t>
                      </a:r>
                      <a:endParaRPr lang="en-IN" sz="700" dirty="0"/>
                    </a:p>
                  </a:txBody>
                  <a:tcPr marL="82953" marR="82953" marT="41476" marB="41476">
                    <a:solidFill>
                      <a:srgbClr val="CCEDF9"/>
                    </a:solidFill>
                  </a:tcPr>
                </a:tc>
                <a:extLst>
                  <a:ext uri="{0D108BD9-81ED-4DB2-BD59-A6C34878D82A}">
                    <a16:rowId xmlns:a16="http://schemas.microsoft.com/office/drawing/2014/main" val="2831598793"/>
                  </a:ext>
                </a:extLst>
              </a:tr>
              <a:tr h="193556">
                <a:tc>
                  <a:txBody>
                    <a:bodyPr/>
                    <a:lstStyle/>
                    <a:p>
                      <a:r>
                        <a:rPr lang="en-US" sz="700" dirty="0"/>
                        <a:t>KPV</a:t>
                      </a:r>
                      <a:endParaRPr lang="en-IN" sz="700" dirty="0"/>
                    </a:p>
                  </a:txBody>
                  <a:tcPr marL="82953" marR="82953" marT="41476" marB="41476">
                    <a:solidFill>
                      <a:srgbClr val="CCEDF9"/>
                    </a:solidFill>
                  </a:tcPr>
                </a:tc>
                <a:tc>
                  <a:txBody>
                    <a:bodyPr/>
                    <a:lstStyle/>
                    <a:p>
                      <a:r>
                        <a:rPr lang="en-US" sz="700" dirty="0"/>
                        <a:t>102</a:t>
                      </a:r>
                      <a:endParaRPr lang="en-IN" sz="700" dirty="0"/>
                    </a:p>
                  </a:txBody>
                  <a:tcPr marL="82953" marR="82953" marT="41476" marB="41476">
                    <a:solidFill>
                      <a:srgbClr val="CCEDF9"/>
                    </a:solidFill>
                  </a:tcPr>
                </a:tc>
                <a:extLst>
                  <a:ext uri="{0D108BD9-81ED-4DB2-BD59-A6C34878D82A}">
                    <a16:rowId xmlns:a16="http://schemas.microsoft.com/office/drawing/2014/main" val="3792237202"/>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103</a:t>
                      </a:r>
                      <a:endParaRPr lang="en-IN" sz="700" dirty="0"/>
                    </a:p>
                  </a:txBody>
                  <a:tcPr marL="82953" marR="82953" marT="41476" marB="41476">
                    <a:solidFill>
                      <a:srgbClr val="CCEDF9"/>
                    </a:solidFill>
                  </a:tcPr>
                </a:tc>
                <a:extLst>
                  <a:ext uri="{0D108BD9-81ED-4DB2-BD59-A6C34878D82A}">
                    <a16:rowId xmlns:a16="http://schemas.microsoft.com/office/drawing/2014/main" val="674298796"/>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4292040725"/>
                  </a:ext>
                </a:extLst>
              </a:tr>
            </a:tbl>
          </a:graphicData>
        </a:graphic>
      </p:graphicFrame>
      <p:graphicFrame>
        <p:nvGraphicFramePr>
          <p:cNvPr id="18" name="Table 17">
            <a:extLst>
              <a:ext uri="{FF2B5EF4-FFF2-40B4-BE49-F238E27FC236}">
                <a16:creationId xmlns:a16="http://schemas.microsoft.com/office/drawing/2014/main" id="{23EE89FF-893F-1D1A-6A3A-44E7683634FE}"/>
              </a:ext>
            </a:extLst>
          </p:cNvPr>
          <p:cNvGraphicFramePr>
            <a:graphicFrameLocks noGrp="1"/>
          </p:cNvGraphicFramePr>
          <p:nvPr/>
        </p:nvGraphicFramePr>
        <p:xfrm>
          <a:off x="8018466" y="3400014"/>
          <a:ext cx="885000" cy="774224"/>
        </p:xfrm>
        <a:graphic>
          <a:graphicData uri="http://schemas.openxmlformats.org/drawingml/2006/table">
            <a:tbl>
              <a:tblPr firstRow="1" bandRow="1">
                <a:tableStyleId>{5940675A-B579-460E-94D1-54222C63F5DA}</a:tableStyleId>
              </a:tblPr>
              <a:tblGrid>
                <a:gridCol w="442500">
                  <a:extLst>
                    <a:ext uri="{9D8B030D-6E8A-4147-A177-3AD203B41FA5}">
                      <a16:colId xmlns:a16="http://schemas.microsoft.com/office/drawing/2014/main" val="3124242492"/>
                    </a:ext>
                  </a:extLst>
                </a:gridCol>
                <a:gridCol w="442500">
                  <a:extLst>
                    <a:ext uri="{9D8B030D-6E8A-4147-A177-3AD203B41FA5}">
                      <a16:colId xmlns:a16="http://schemas.microsoft.com/office/drawing/2014/main" val="3333387357"/>
                    </a:ext>
                  </a:extLst>
                </a:gridCol>
              </a:tblGrid>
              <a:tr h="193556">
                <a:tc>
                  <a:txBody>
                    <a:bodyPr/>
                    <a:lstStyle/>
                    <a:p>
                      <a:r>
                        <a:rPr lang="en-US" sz="700" dirty="0"/>
                        <a:t>KVP</a:t>
                      </a:r>
                      <a:endParaRPr lang="en-IN" sz="700" dirty="0"/>
                    </a:p>
                  </a:txBody>
                  <a:tcPr marL="82953" marR="82953" marT="41476" marB="41476">
                    <a:solidFill>
                      <a:srgbClr val="CCEDF9"/>
                    </a:solidFill>
                  </a:tcPr>
                </a:tc>
                <a:tc>
                  <a:txBody>
                    <a:bodyPr/>
                    <a:lstStyle/>
                    <a:p>
                      <a:r>
                        <a:rPr lang="en-US" sz="700" dirty="0"/>
                        <a:t>104</a:t>
                      </a:r>
                      <a:endParaRPr lang="en-IN" sz="700" dirty="0"/>
                    </a:p>
                  </a:txBody>
                  <a:tcPr marL="82953" marR="82953" marT="41476" marB="41476">
                    <a:solidFill>
                      <a:srgbClr val="CCEDF9"/>
                    </a:solidFill>
                  </a:tcPr>
                </a:tc>
                <a:extLst>
                  <a:ext uri="{0D108BD9-81ED-4DB2-BD59-A6C34878D82A}">
                    <a16:rowId xmlns:a16="http://schemas.microsoft.com/office/drawing/2014/main" val="2831598793"/>
                  </a:ext>
                </a:extLst>
              </a:tr>
              <a:tr h="193556">
                <a:tc>
                  <a:txBody>
                    <a:bodyPr/>
                    <a:lstStyle/>
                    <a:p>
                      <a:r>
                        <a:rPr lang="en-US" sz="700" dirty="0"/>
                        <a:t>ORD</a:t>
                      </a:r>
                      <a:endParaRPr lang="en-IN" sz="700" dirty="0"/>
                    </a:p>
                  </a:txBody>
                  <a:tcPr marL="82953" marR="82953" marT="41476" marB="41476">
                    <a:solidFill>
                      <a:srgbClr val="CCEDF9"/>
                    </a:solidFill>
                  </a:tcPr>
                </a:tc>
                <a:tc>
                  <a:txBody>
                    <a:bodyPr/>
                    <a:lstStyle/>
                    <a:p>
                      <a:r>
                        <a:rPr lang="en-US" sz="700" dirty="0"/>
                        <a:t>105</a:t>
                      </a:r>
                      <a:endParaRPr lang="en-IN" sz="700" dirty="0"/>
                    </a:p>
                  </a:txBody>
                  <a:tcPr marL="82953" marR="82953" marT="41476" marB="41476">
                    <a:solidFill>
                      <a:srgbClr val="CCEDF9"/>
                    </a:solidFill>
                  </a:tcPr>
                </a:tc>
                <a:extLst>
                  <a:ext uri="{0D108BD9-81ED-4DB2-BD59-A6C34878D82A}">
                    <a16:rowId xmlns:a16="http://schemas.microsoft.com/office/drawing/2014/main" val="3792237202"/>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106</a:t>
                      </a:r>
                      <a:endParaRPr lang="en-IN" sz="700" dirty="0"/>
                    </a:p>
                  </a:txBody>
                  <a:tcPr marL="82953" marR="82953" marT="41476" marB="41476">
                    <a:solidFill>
                      <a:srgbClr val="CCEDF9"/>
                    </a:solidFill>
                  </a:tcPr>
                </a:tc>
                <a:extLst>
                  <a:ext uri="{0D108BD9-81ED-4DB2-BD59-A6C34878D82A}">
                    <a16:rowId xmlns:a16="http://schemas.microsoft.com/office/drawing/2014/main" val="674298796"/>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4292040725"/>
                  </a:ext>
                </a:extLst>
              </a:tr>
            </a:tbl>
          </a:graphicData>
        </a:graphic>
      </p:graphicFrame>
      <p:graphicFrame>
        <p:nvGraphicFramePr>
          <p:cNvPr id="19" name="Table 18">
            <a:extLst>
              <a:ext uri="{FF2B5EF4-FFF2-40B4-BE49-F238E27FC236}">
                <a16:creationId xmlns:a16="http://schemas.microsoft.com/office/drawing/2014/main" id="{92EAA3BE-070F-F4D3-BEA8-571EA6CD72A4}"/>
              </a:ext>
            </a:extLst>
          </p:cNvPr>
          <p:cNvGraphicFramePr>
            <a:graphicFrameLocks noGrp="1"/>
          </p:cNvGraphicFramePr>
          <p:nvPr/>
        </p:nvGraphicFramePr>
        <p:xfrm>
          <a:off x="2949325" y="4744977"/>
          <a:ext cx="735134" cy="774224"/>
        </p:xfrm>
        <a:graphic>
          <a:graphicData uri="http://schemas.openxmlformats.org/drawingml/2006/table">
            <a:tbl>
              <a:tblPr firstRow="1" bandRow="1">
                <a:tableStyleId>{5940675A-B579-460E-94D1-54222C63F5DA}</a:tableStyleId>
              </a:tblPr>
              <a:tblGrid>
                <a:gridCol w="367567">
                  <a:extLst>
                    <a:ext uri="{9D8B030D-6E8A-4147-A177-3AD203B41FA5}">
                      <a16:colId xmlns:a16="http://schemas.microsoft.com/office/drawing/2014/main" val="3124242492"/>
                    </a:ext>
                  </a:extLst>
                </a:gridCol>
                <a:gridCol w="367567">
                  <a:extLst>
                    <a:ext uri="{9D8B030D-6E8A-4147-A177-3AD203B41FA5}">
                      <a16:colId xmlns:a16="http://schemas.microsoft.com/office/drawing/2014/main" val="3333387357"/>
                    </a:ext>
                  </a:extLst>
                </a:gridCol>
              </a:tblGrid>
              <a:tr h="193556">
                <a:tc>
                  <a:txBody>
                    <a:bodyPr/>
                    <a:lstStyle/>
                    <a:p>
                      <a:r>
                        <a:rPr lang="en-US" sz="700" dirty="0"/>
                        <a:t>ABR</a:t>
                      </a:r>
                      <a:endParaRPr lang="en-IN" sz="700" dirty="0"/>
                    </a:p>
                  </a:txBody>
                  <a:tcPr marL="82953" marR="82953" marT="41476" marB="41476">
                    <a:solidFill>
                      <a:srgbClr val="CCEDF9"/>
                    </a:solidFill>
                  </a:tcPr>
                </a:tc>
                <a:tc>
                  <a:txBody>
                    <a:bodyPr/>
                    <a:lstStyle/>
                    <a:p>
                      <a:r>
                        <a:rPr lang="en-US" sz="700" dirty="0"/>
                        <a:t>1</a:t>
                      </a:r>
                      <a:endParaRPr lang="en-IN" sz="700" dirty="0"/>
                    </a:p>
                  </a:txBody>
                  <a:tcPr marL="82953" marR="82953" marT="41476" marB="41476">
                    <a:solidFill>
                      <a:srgbClr val="CCEDF9"/>
                    </a:solidFill>
                  </a:tcPr>
                </a:tc>
                <a:extLst>
                  <a:ext uri="{0D108BD9-81ED-4DB2-BD59-A6C34878D82A}">
                    <a16:rowId xmlns:a16="http://schemas.microsoft.com/office/drawing/2014/main" val="2831598793"/>
                  </a:ext>
                </a:extLst>
              </a:tr>
              <a:tr h="193556">
                <a:tc>
                  <a:txBody>
                    <a:bodyPr/>
                    <a:lstStyle/>
                    <a:p>
                      <a:r>
                        <a:rPr lang="en-US" sz="700" dirty="0"/>
                        <a:t>KPV</a:t>
                      </a:r>
                      <a:endParaRPr lang="en-IN" sz="700" dirty="0"/>
                    </a:p>
                  </a:txBody>
                  <a:tcPr marL="82953" marR="82953" marT="41476" marB="41476">
                    <a:solidFill>
                      <a:srgbClr val="CCEDF9"/>
                    </a:solidFill>
                  </a:tcPr>
                </a:tc>
                <a:tc>
                  <a:txBody>
                    <a:bodyPr/>
                    <a:lstStyle/>
                    <a:p>
                      <a:r>
                        <a:rPr lang="en-US" sz="700" dirty="0"/>
                        <a:t>18</a:t>
                      </a:r>
                      <a:endParaRPr lang="en-IN" sz="700" dirty="0"/>
                    </a:p>
                  </a:txBody>
                  <a:tcPr marL="82953" marR="82953" marT="41476" marB="41476">
                    <a:solidFill>
                      <a:srgbClr val="CCEDF9"/>
                    </a:solidFill>
                  </a:tcPr>
                </a:tc>
                <a:extLst>
                  <a:ext uri="{0D108BD9-81ED-4DB2-BD59-A6C34878D82A}">
                    <a16:rowId xmlns:a16="http://schemas.microsoft.com/office/drawing/2014/main" val="3792237202"/>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674298796"/>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4292040725"/>
                  </a:ext>
                </a:extLst>
              </a:tr>
            </a:tbl>
          </a:graphicData>
        </a:graphic>
      </p:graphicFrame>
      <p:graphicFrame>
        <p:nvGraphicFramePr>
          <p:cNvPr id="20" name="Table 19">
            <a:extLst>
              <a:ext uri="{FF2B5EF4-FFF2-40B4-BE49-F238E27FC236}">
                <a16:creationId xmlns:a16="http://schemas.microsoft.com/office/drawing/2014/main" id="{B522970B-80DB-9B92-B18B-E88D1603F6BA}"/>
              </a:ext>
            </a:extLst>
          </p:cNvPr>
          <p:cNvGraphicFramePr>
            <a:graphicFrameLocks noGrp="1"/>
          </p:cNvGraphicFramePr>
          <p:nvPr/>
        </p:nvGraphicFramePr>
        <p:xfrm>
          <a:off x="4184319" y="4730675"/>
          <a:ext cx="885000" cy="774224"/>
        </p:xfrm>
        <a:graphic>
          <a:graphicData uri="http://schemas.openxmlformats.org/drawingml/2006/table">
            <a:tbl>
              <a:tblPr firstRow="1" bandRow="1">
                <a:tableStyleId>{5940675A-B579-460E-94D1-54222C63F5DA}</a:tableStyleId>
              </a:tblPr>
              <a:tblGrid>
                <a:gridCol w="442500">
                  <a:extLst>
                    <a:ext uri="{9D8B030D-6E8A-4147-A177-3AD203B41FA5}">
                      <a16:colId xmlns:a16="http://schemas.microsoft.com/office/drawing/2014/main" val="3124242492"/>
                    </a:ext>
                  </a:extLst>
                </a:gridCol>
                <a:gridCol w="442500">
                  <a:extLst>
                    <a:ext uri="{9D8B030D-6E8A-4147-A177-3AD203B41FA5}">
                      <a16:colId xmlns:a16="http://schemas.microsoft.com/office/drawing/2014/main" val="3333387357"/>
                    </a:ext>
                  </a:extLst>
                </a:gridCol>
              </a:tblGrid>
              <a:tr h="193556">
                <a:tc>
                  <a:txBody>
                    <a:bodyPr/>
                    <a:lstStyle/>
                    <a:p>
                      <a:r>
                        <a:rPr lang="en-US" sz="700" dirty="0"/>
                        <a:t>AZO</a:t>
                      </a:r>
                      <a:endParaRPr lang="en-IN" sz="700" dirty="0"/>
                    </a:p>
                  </a:txBody>
                  <a:tcPr marL="82953" marR="82953" marT="41476" marB="41476">
                    <a:solidFill>
                      <a:srgbClr val="CCEDF9"/>
                    </a:solidFill>
                  </a:tcPr>
                </a:tc>
                <a:tc>
                  <a:txBody>
                    <a:bodyPr/>
                    <a:lstStyle/>
                    <a:p>
                      <a:r>
                        <a:rPr lang="en-US" sz="700" dirty="0"/>
                        <a:t>13</a:t>
                      </a:r>
                      <a:endParaRPr lang="en-IN" sz="700" dirty="0"/>
                    </a:p>
                  </a:txBody>
                  <a:tcPr marL="82953" marR="82953" marT="41476" marB="41476">
                    <a:solidFill>
                      <a:srgbClr val="CCEDF9"/>
                    </a:solidFill>
                  </a:tcPr>
                </a:tc>
                <a:extLst>
                  <a:ext uri="{0D108BD9-81ED-4DB2-BD59-A6C34878D82A}">
                    <a16:rowId xmlns:a16="http://schemas.microsoft.com/office/drawing/2014/main" val="2831598793"/>
                  </a:ext>
                </a:extLst>
              </a:tr>
              <a:tr h="193556">
                <a:tc>
                  <a:txBody>
                    <a:bodyPr/>
                    <a:lstStyle/>
                    <a:p>
                      <a:r>
                        <a:rPr lang="en-US" sz="700" dirty="0"/>
                        <a:t>BFF</a:t>
                      </a:r>
                      <a:endParaRPr lang="en-IN" sz="700" dirty="0"/>
                    </a:p>
                  </a:txBody>
                  <a:tcPr marL="82953" marR="82953" marT="41476" marB="41476">
                    <a:solidFill>
                      <a:srgbClr val="CCEDF9"/>
                    </a:solidFill>
                  </a:tcPr>
                </a:tc>
                <a:tc>
                  <a:txBody>
                    <a:bodyPr/>
                    <a:lstStyle/>
                    <a:p>
                      <a:r>
                        <a:rPr lang="en-US" sz="700" dirty="0"/>
                        <a:t>16</a:t>
                      </a:r>
                      <a:endParaRPr lang="en-IN" sz="700" dirty="0"/>
                    </a:p>
                  </a:txBody>
                  <a:tcPr marL="82953" marR="82953" marT="41476" marB="41476">
                    <a:solidFill>
                      <a:srgbClr val="CCEDF9"/>
                    </a:solidFill>
                  </a:tcPr>
                </a:tc>
                <a:extLst>
                  <a:ext uri="{0D108BD9-81ED-4DB2-BD59-A6C34878D82A}">
                    <a16:rowId xmlns:a16="http://schemas.microsoft.com/office/drawing/2014/main" val="3792237202"/>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674298796"/>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4292040725"/>
                  </a:ext>
                </a:extLst>
              </a:tr>
            </a:tbl>
          </a:graphicData>
        </a:graphic>
      </p:graphicFrame>
      <p:graphicFrame>
        <p:nvGraphicFramePr>
          <p:cNvPr id="21" name="Table 20">
            <a:extLst>
              <a:ext uri="{FF2B5EF4-FFF2-40B4-BE49-F238E27FC236}">
                <a16:creationId xmlns:a16="http://schemas.microsoft.com/office/drawing/2014/main" id="{D2FF8832-E4B2-F93C-3092-B95455C63D49}"/>
              </a:ext>
            </a:extLst>
          </p:cNvPr>
          <p:cNvGraphicFramePr>
            <a:graphicFrameLocks noGrp="1"/>
          </p:cNvGraphicFramePr>
          <p:nvPr/>
        </p:nvGraphicFramePr>
        <p:xfrm>
          <a:off x="5418052" y="4725197"/>
          <a:ext cx="894996" cy="774224"/>
        </p:xfrm>
        <a:graphic>
          <a:graphicData uri="http://schemas.openxmlformats.org/drawingml/2006/table">
            <a:tbl>
              <a:tblPr firstRow="1" bandRow="1">
                <a:tableStyleId>{5940675A-B579-460E-94D1-54222C63F5DA}</a:tableStyleId>
              </a:tblPr>
              <a:tblGrid>
                <a:gridCol w="452496">
                  <a:extLst>
                    <a:ext uri="{9D8B030D-6E8A-4147-A177-3AD203B41FA5}">
                      <a16:colId xmlns:a16="http://schemas.microsoft.com/office/drawing/2014/main" val="3124242492"/>
                    </a:ext>
                  </a:extLst>
                </a:gridCol>
                <a:gridCol w="442500">
                  <a:extLst>
                    <a:ext uri="{9D8B030D-6E8A-4147-A177-3AD203B41FA5}">
                      <a16:colId xmlns:a16="http://schemas.microsoft.com/office/drawing/2014/main" val="3333387357"/>
                    </a:ext>
                  </a:extLst>
                </a:gridCol>
              </a:tblGrid>
              <a:tr h="193556">
                <a:tc>
                  <a:txBody>
                    <a:bodyPr/>
                    <a:lstStyle/>
                    <a:p>
                      <a:r>
                        <a:rPr lang="en-US" sz="700" dirty="0"/>
                        <a:t>COD</a:t>
                      </a:r>
                      <a:endParaRPr lang="en-IN" sz="700" dirty="0"/>
                    </a:p>
                  </a:txBody>
                  <a:tcPr marL="82953" marR="82953" marT="41476" marB="41476">
                    <a:solidFill>
                      <a:srgbClr val="CCEDF9"/>
                    </a:solidFill>
                  </a:tcPr>
                </a:tc>
                <a:tc>
                  <a:txBody>
                    <a:bodyPr/>
                    <a:lstStyle/>
                    <a:p>
                      <a:r>
                        <a:rPr lang="en-US" sz="700" dirty="0"/>
                        <a:t>19</a:t>
                      </a:r>
                      <a:endParaRPr lang="en-IN" sz="700" dirty="0"/>
                    </a:p>
                  </a:txBody>
                  <a:tcPr marL="82953" marR="82953" marT="41476" marB="41476">
                    <a:solidFill>
                      <a:srgbClr val="CCEDF9"/>
                    </a:solidFill>
                  </a:tcPr>
                </a:tc>
                <a:extLst>
                  <a:ext uri="{0D108BD9-81ED-4DB2-BD59-A6C34878D82A}">
                    <a16:rowId xmlns:a16="http://schemas.microsoft.com/office/drawing/2014/main" val="2831598793"/>
                  </a:ext>
                </a:extLst>
              </a:tr>
              <a:tr h="193556">
                <a:tc>
                  <a:txBody>
                    <a:bodyPr/>
                    <a:lstStyle/>
                    <a:p>
                      <a:r>
                        <a:rPr lang="en-US" sz="700" dirty="0"/>
                        <a:t>IPL</a:t>
                      </a:r>
                      <a:endParaRPr lang="en-IN" sz="700" dirty="0"/>
                    </a:p>
                  </a:txBody>
                  <a:tcPr marL="82953" marR="82953" marT="41476" marB="41476">
                    <a:solidFill>
                      <a:srgbClr val="CCEDF9"/>
                    </a:solidFill>
                  </a:tcPr>
                </a:tc>
                <a:tc>
                  <a:txBody>
                    <a:bodyPr/>
                    <a:lstStyle/>
                    <a:p>
                      <a:r>
                        <a:rPr lang="en-US" sz="700" dirty="0"/>
                        <a:t>11</a:t>
                      </a:r>
                      <a:endParaRPr lang="en-IN" sz="700" dirty="0"/>
                    </a:p>
                  </a:txBody>
                  <a:tcPr marL="82953" marR="82953" marT="41476" marB="41476">
                    <a:solidFill>
                      <a:srgbClr val="CCEDF9"/>
                    </a:solidFill>
                  </a:tcPr>
                </a:tc>
                <a:extLst>
                  <a:ext uri="{0D108BD9-81ED-4DB2-BD59-A6C34878D82A}">
                    <a16:rowId xmlns:a16="http://schemas.microsoft.com/office/drawing/2014/main" val="3792237202"/>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674298796"/>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4292040725"/>
                  </a:ext>
                </a:extLst>
              </a:tr>
            </a:tbl>
          </a:graphicData>
        </a:graphic>
      </p:graphicFrame>
      <p:graphicFrame>
        <p:nvGraphicFramePr>
          <p:cNvPr id="22" name="Table 21">
            <a:extLst>
              <a:ext uri="{FF2B5EF4-FFF2-40B4-BE49-F238E27FC236}">
                <a16:creationId xmlns:a16="http://schemas.microsoft.com/office/drawing/2014/main" id="{069437FA-3BDB-9CAB-4818-F77B85F6AA6C}"/>
              </a:ext>
            </a:extLst>
          </p:cNvPr>
          <p:cNvGraphicFramePr>
            <a:graphicFrameLocks noGrp="1"/>
          </p:cNvGraphicFramePr>
          <p:nvPr/>
        </p:nvGraphicFramePr>
        <p:xfrm>
          <a:off x="6812909" y="4719719"/>
          <a:ext cx="885000" cy="774224"/>
        </p:xfrm>
        <a:graphic>
          <a:graphicData uri="http://schemas.openxmlformats.org/drawingml/2006/table">
            <a:tbl>
              <a:tblPr firstRow="1" bandRow="1">
                <a:tableStyleId>{5940675A-B579-460E-94D1-54222C63F5DA}</a:tableStyleId>
              </a:tblPr>
              <a:tblGrid>
                <a:gridCol w="442500">
                  <a:extLst>
                    <a:ext uri="{9D8B030D-6E8A-4147-A177-3AD203B41FA5}">
                      <a16:colId xmlns:a16="http://schemas.microsoft.com/office/drawing/2014/main" val="3124242492"/>
                    </a:ext>
                  </a:extLst>
                </a:gridCol>
                <a:gridCol w="442500">
                  <a:extLst>
                    <a:ext uri="{9D8B030D-6E8A-4147-A177-3AD203B41FA5}">
                      <a16:colId xmlns:a16="http://schemas.microsoft.com/office/drawing/2014/main" val="3333387357"/>
                    </a:ext>
                  </a:extLst>
                </a:gridCol>
              </a:tblGrid>
              <a:tr h="193556">
                <a:tc>
                  <a:txBody>
                    <a:bodyPr/>
                    <a:lstStyle/>
                    <a:p>
                      <a:r>
                        <a:rPr lang="en-US" sz="700" dirty="0"/>
                        <a:t>KPV</a:t>
                      </a:r>
                      <a:endParaRPr lang="en-IN" sz="700" dirty="0"/>
                    </a:p>
                  </a:txBody>
                  <a:tcPr marL="82953" marR="82953" marT="41476" marB="41476">
                    <a:solidFill>
                      <a:srgbClr val="CCEDF9"/>
                    </a:solidFill>
                  </a:tcPr>
                </a:tc>
                <a:tc>
                  <a:txBody>
                    <a:bodyPr/>
                    <a:lstStyle/>
                    <a:p>
                      <a:r>
                        <a:rPr lang="en-US" sz="700" dirty="0"/>
                        <a:t>15</a:t>
                      </a:r>
                      <a:endParaRPr lang="en-IN" sz="700" dirty="0"/>
                    </a:p>
                  </a:txBody>
                  <a:tcPr marL="82953" marR="82953" marT="41476" marB="41476">
                    <a:solidFill>
                      <a:srgbClr val="CCEDF9"/>
                    </a:solidFill>
                  </a:tcPr>
                </a:tc>
                <a:extLst>
                  <a:ext uri="{0D108BD9-81ED-4DB2-BD59-A6C34878D82A}">
                    <a16:rowId xmlns:a16="http://schemas.microsoft.com/office/drawing/2014/main" val="2831598793"/>
                  </a:ext>
                </a:extLst>
              </a:tr>
              <a:tr h="193556">
                <a:tc>
                  <a:txBody>
                    <a:bodyPr/>
                    <a:lstStyle/>
                    <a:p>
                      <a:r>
                        <a:rPr lang="en-US" sz="700" dirty="0"/>
                        <a:t>KQA</a:t>
                      </a:r>
                      <a:endParaRPr lang="en-IN" sz="700" dirty="0"/>
                    </a:p>
                  </a:txBody>
                  <a:tcPr marL="82953" marR="82953" marT="41476" marB="41476">
                    <a:solidFill>
                      <a:srgbClr val="CCEDF9"/>
                    </a:solidFill>
                  </a:tcPr>
                </a:tc>
                <a:tc>
                  <a:txBody>
                    <a:bodyPr/>
                    <a:lstStyle/>
                    <a:p>
                      <a:r>
                        <a:rPr lang="en-US" sz="700" dirty="0"/>
                        <a:t>4</a:t>
                      </a:r>
                      <a:endParaRPr lang="en-IN" sz="700" dirty="0"/>
                    </a:p>
                  </a:txBody>
                  <a:tcPr marL="82953" marR="82953" marT="41476" marB="41476">
                    <a:solidFill>
                      <a:srgbClr val="CCEDF9"/>
                    </a:solidFill>
                  </a:tcPr>
                </a:tc>
                <a:extLst>
                  <a:ext uri="{0D108BD9-81ED-4DB2-BD59-A6C34878D82A}">
                    <a16:rowId xmlns:a16="http://schemas.microsoft.com/office/drawing/2014/main" val="3792237202"/>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674298796"/>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4292040725"/>
                  </a:ext>
                </a:extLst>
              </a:tr>
            </a:tbl>
          </a:graphicData>
        </a:graphic>
      </p:graphicFrame>
      <p:graphicFrame>
        <p:nvGraphicFramePr>
          <p:cNvPr id="23" name="Table 22">
            <a:extLst>
              <a:ext uri="{FF2B5EF4-FFF2-40B4-BE49-F238E27FC236}">
                <a16:creationId xmlns:a16="http://schemas.microsoft.com/office/drawing/2014/main" id="{04B8037D-2426-515A-3E49-E7CAECE331A9}"/>
              </a:ext>
            </a:extLst>
          </p:cNvPr>
          <p:cNvGraphicFramePr>
            <a:graphicFrameLocks noGrp="1"/>
          </p:cNvGraphicFramePr>
          <p:nvPr/>
        </p:nvGraphicFramePr>
        <p:xfrm>
          <a:off x="8026104" y="4714242"/>
          <a:ext cx="885000" cy="774224"/>
        </p:xfrm>
        <a:graphic>
          <a:graphicData uri="http://schemas.openxmlformats.org/drawingml/2006/table">
            <a:tbl>
              <a:tblPr firstRow="1" bandRow="1">
                <a:tableStyleId>{5940675A-B579-460E-94D1-54222C63F5DA}</a:tableStyleId>
              </a:tblPr>
              <a:tblGrid>
                <a:gridCol w="442500">
                  <a:extLst>
                    <a:ext uri="{9D8B030D-6E8A-4147-A177-3AD203B41FA5}">
                      <a16:colId xmlns:a16="http://schemas.microsoft.com/office/drawing/2014/main" val="3124242492"/>
                    </a:ext>
                  </a:extLst>
                </a:gridCol>
                <a:gridCol w="442500">
                  <a:extLst>
                    <a:ext uri="{9D8B030D-6E8A-4147-A177-3AD203B41FA5}">
                      <a16:colId xmlns:a16="http://schemas.microsoft.com/office/drawing/2014/main" val="3333387357"/>
                    </a:ext>
                  </a:extLst>
                </a:gridCol>
              </a:tblGrid>
              <a:tr h="193556">
                <a:tc>
                  <a:txBody>
                    <a:bodyPr/>
                    <a:lstStyle/>
                    <a:p>
                      <a:r>
                        <a:rPr lang="en-US" sz="700" dirty="0"/>
                        <a:t>ORD</a:t>
                      </a:r>
                      <a:endParaRPr lang="en-IN" sz="700" dirty="0"/>
                    </a:p>
                  </a:txBody>
                  <a:tcPr marL="82953" marR="82953" marT="41476" marB="41476">
                    <a:solidFill>
                      <a:srgbClr val="CCEDF9"/>
                    </a:solidFill>
                  </a:tcPr>
                </a:tc>
                <a:tc>
                  <a:txBody>
                    <a:bodyPr/>
                    <a:lstStyle/>
                    <a:p>
                      <a:r>
                        <a:rPr lang="en-US" sz="700" dirty="0"/>
                        <a:t>9</a:t>
                      </a:r>
                      <a:endParaRPr lang="en-IN" sz="700" dirty="0"/>
                    </a:p>
                  </a:txBody>
                  <a:tcPr marL="82953" marR="82953" marT="41476" marB="41476">
                    <a:solidFill>
                      <a:srgbClr val="CCEDF9"/>
                    </a:solidFill>
                  </a:tcPr>
                </a:tc>
                <a:extLst>
                  <a:ext uri="{0D108BD9-81ED-4DB2-BD59-A6C34878D82A}">
                    <a16:rowId xmlns:a16="http://schemas.microsoft.com/office/drawing/2014/main" val="2831598793"/>
                  </a:ext>
                </a:extLst>
              </a:tr>
              <a:tr h="193556">
                <a:tc>
                  <a:txBody>
                    <a:bodyPr/>
                    <a:lstStyle/>
                    <a:p>
                      <a:r>
                        <a:rPr lang="en-US" sz="700" dirty="0"/>
                        <a:t>OXR</a:t>
                      </a:r>
                      <a:endParaRPr lang="en-IN" sz="700" dirty="0"/>
                    </a:p>
                  </a:txBody>
                  <a:tcPr marL="82953" marR="82953" marT="41476" marB="41476">
                    <a:solidFill>
                      <a:srgbClr val="CCEDF9"/>
                    </a:solidFill>
                  </a:tcPr>
                </a:tc>
                <a:tc>
                  <a:txBody>
                    <a:bodyPr/>
                    <a:lstStyle/>
                    <a:p>
                      <a:r>
                        <a:rPr lang="en-US" sz="700" dirty="0"/>
                        <a:t>17</a:t>
                      </a:r>
                      <a:endParaRPr lang="en-IN" sz="700" dirty="0"/>
                    </a:p>
                  </a:txBody>
                  <a:tcPr marL="82953" marR="82953" marT="41476" marB="41476">
                    <a:solidFill>
                      <a:srgbClr val="CCEDF9"/>
                    </a:solidFill>
                  </a:tcPr>
                </a:tc>
                <a:extLst>
                  <a:ext uri="{0D108BD9-81ED-4DB2-BD59-A6C34878D82A}">
                    <a16:rowId xmlns:a16="http://schemas.microsoft.com/office/drawing/2014/main" val="3792237202"/>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674298796"/>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4292040725"/>
                  </a:ext>
                </a:extLst>
              </a:tr>
            </a:tbl>
          </a:graphicData>
        </a:graphic>
      </p:graphicFrame>
      <p:graphicFrame>
        <p:nvGraphicFramePr>
          <p:cNvPr id="24" name="Table 23">
            <a:extLst>
              <a:ext uri="{FF2B5EF4-FFF2-40B4-BE49-F238E27FC236}">
                <a16:creationId xmlns:a16="http://schemas.microsoft.com/office/drawing/2014/main" id="{A6C5437E-1057-103C-34BF-0C3B95A6F705}"/>
              </a:ext>
            </a:extLst>
          </p:cNvPr>
          <p:cNvGraphicFramePr>
            <a:graphicFrameLocks noGrp="1"/>
          </p:cNvGraphicFramePr>
          <p:nvPr/>
        </p:nvGraphicFramePr>
        <p:xfrm>
          <a:off x="9259836" y="4708764"/>
          <a:ext cx="885000" cy="774224"/>
        </p:xfrm>
        <a:graphic>
          <a:graphicData uri="http://schemas.openxmlformats.org/drawingml/2006/table">
            <a:tbl>
              <a:tblPr firstRow="1" bandRow="1">
                <a:tableStyleId>{5940675A-B579-460E-94D1-54222C63F5DA}</a:tableStyleId>
              </a:tblPr>
              <a:tblGrid>
                <a:gridCol w="442500">
                  <a:extLst>
                    <a:ext uri="{9D8B030D-6E8A-4147-A177-3AD203B41FA5}">
                      <a16:colId xmlns:a16="http://schemas.microsoft.com/office/drawing/2014/main" val="3124242492"/>
                    </a:ext>
                  </a:extLst>
                </a:gridCol>
                <a:gridCol w="442500">
                  <a:extLst>
                    <a:ext uri="{9D8B030D-6E8A-4147-A177-3AD203B41FA5}">
                      <a16:colId xmlns:a16="http://schemas.microsoft.com/office/drawing/2014/main" val="3333387357"/>
                    </a:ext>
                  </a:extLst>
                </a:gridCol>
              </a:tblGrid>
              <a:tr h="193556">
                <a:tc>
                  <a:txBody>
                    <a:bodyPr/>
                    <a:lstStyle/>
                    <a:p>
                      <a:r>
                        <a:rPr lang="en-US" sz="700" dirty="0"/>
                        <a:t>RDU</a:t>
                      </a:r>
                      <a:endParaRPr lang="en-IN" sz="700" dirty="0"/>
                    </a:p>
                  </a:txBody>
                  <a:tcPr marL="82953" marR="82953" marT="41476" marB="41476">
                    <a:solidFill>
                      <a:srgbClr val="CCEDF9"/>
                    </a:solidFill>
                  </a:tcPr>
                </a:tc>
                <a:tc>
                  <a:txBody>
                    <a:bodyPr/>
                    <a:lstStyle/>
                    <a:p>
                      <a:r>
                        <a:rPr lang="en-US" sz="700" dirty="0"/>
                        <a:t>10</a:t>
                      </a:r>
                      <a:endParaRPr lang="en-IN" sz="700" dirty="0"/>
                    </a:p>
                  </a:txBody>
                  <a:tcPr marL="82953" marR="82953" marT="41476" marB="41476">
                    <a:solidFill>
                      <a:srgbClr val="CCEDF9"/>
                    </a:solidFill>
                  </a:tcPr>
                </a:tc>
                <a:extLst>
                  <a:ext uri="{0D108BD9-81ED-4DB2-BD59-A6C34878D82A}">
                    <a16:rowId xmlns:a16="http://schemas.microsoft.com/office/drawing/2014/main" val="2831598793"/>
                  </a:ext>
                </a:extLst>
              </a:tr>
              <a:tr h="193556">
                <a:tc>
                  <a:txBody>
                    <a:bodyPr/>
                    <a:lstStyle/>
                    <a:p>
                      <a:r>
                        <a:rPr lang="en-US" sz="700" dirty="0"/>
                        <a:t>RSW</a:t>
                      </a:r>
                      <a:endParaRPr lang="en-IN" sz="700" dirty="0"/>
                    </a:p>
                  </a:txBody>
                  <a:tcPr marL="82953" marR="82953" marT="41476" marB="41476">
                    <a:solidFill>
                      <a:srgbClr val="CCEDF9"/>
                    </a:solidFill>
                  </a:tcPr>
                </a:tc>
                <a:tc>
                  <a:txBody>
                    <a:bodyPr/>
                    <a:lstStyle/>
                    <a:p>
                      <a:r>
                        <a:rPr lang="en-US" sz="700" dirty="0"/>
                        <a:t>12</a:t>
                      </a:r>
                      <a:endParaRPr lang="en-IN" sz="700" dirty="0"/>
                    </a:p>
                  </a:txBody>
                  <a:tcPr marL="82953" marR="82953" marT="41476" marB="41476">
                    <a:solidFill>
                      <a:srgbClr val="CCEDF9"/>
                    </a:solidFill>
                  </a:tcPr>
                </a:tc>
                <a:extLst>
                  <a:ext uri="{0D108BD9-81ED-4DB2-BD59-A6C34878D82A}">
                    <a16:rowId xmlns:a16="http://schemas.microsoft.com/office/drawing/2014/main" val="3792237202"/>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674298796"/>
                  </a:ext>
                </a:extLst>
              </a:tr>
              <a:tr h="193556">
                <a:tc>
                  <a:txBody>
                    <a:bodyPr/>
                    <a:lstStyle/>
                    <a:p>
                      <a:r>
                        <a:rPr lang="en-US" sz="700" dirty="0"/>
                        <a:t>…</a:t>
                      </a:r>
                      <a:endParaRPr lang="en-IN" sz="700" dirty="0"/>
                    </a:p>
                  </a:txBody>
                  <a:tcPr marL="82953" marR="82953" marT="41476" marB="41476">
                    <a:solidFill>
                      <a:srgbClr val="CCEDF9"/>
                    </a:solidFill>
                  </a:tcPr>
                </a:tc>
                <a:tc>
                  <a:txBody>
                    <a:bodyPr/>
                    <a:lstStyle/>
                    <a:p>
                      <a:r>
                        <a:rPr lang="en-US" sz="700" dirty="0"/>
                        <a:t>…</a:t>
                      </a:r>
                      <a:endParaRPr lang="en-IN" sz="700" dirty="0"/>
                    </a:p>
                  </a:txBody>
                  <a:tcPr marL="82953" marR="82953" marT="41476" marB="41476">
                    <a:solidFill>
                      <a:srgbClr val="CCEDF9"/>
                    </a:solidFill>
                  </a:tcPr>
                </a:tc>
                <a:extLst>
                  <a:ext uri="{0D108BD9-81ED-4DB2-BD59-A6C34878D82A}">
                    <a16:rowId xmlns:a16="http://schemas.microsoft.com/office/drawing/2014/main" val="4292040725"/>
                  </a:ext>
                </a:extLst>
              </a:tr>
            </a:tbl>
          </a:graphicData>
        </a:graphic>
      </p:graphicFrame>
      <p:sp>
        <p:nvSpPr>
          <p:cNvPr id="26" name="TextBox 25">
            <a:extLst>
              <a:ext uri="{FF2B5EF4-FFF2-40B4-BE49-F238E27FC236}">
                <a16:creationId xmlns:a16="http://schemas.microsoft.com/office/drawing/2014/main" id="{547164F3-45DA-89C1-D096-344F3A440330}"/>
              </a:ext>
            </a:extLst>
          </p:cNvPr>
          <p:cNvSpPr txBox="1"/>
          <p:nvPr/>
        </p:nvSpPr>
        <p:spPr bwMode="ltGray">
          <a:xfrm>
            <a:off x="4165483" y="3171435"/>
            <a:ext cx="437878" cy="204030"/>
          </a:xfrm>
          <a:prstGeom prst="rect">
            <a:avLst/>
          </a:prstGeom>
          <a:solidFill>
            <a:schemeClr val="bg1">
              <a:lumMod val="95000"/>
            </a:schemeClr>
          </a:solidFill>
          <a:ln w="6350">
            <a:noFill/>
            <a:miter lim="800000"/>
            <a:headEnd/>
            <a:tailEnd/>
          </a:ln>
        </p:spPr>
        <p:txBody>
          <a:bodyPr wrap="square">
            <a:spAutoFit/>
          </a:bodyPr>
          <a:lstStyle/>
          <a:p>
            <a:r>
              <a:rPr lang="en-US" sz="726" dirty="0"/>
              <a:t>201</a:t>
            </a:r>
            <a:endParaRPr lang="en-IN" sz="726" dirty="0"/>
          </a:p>
        </p:txBody>
      </p:sp>
      <p:sp>
        <p:nvSpPr>
          <p:cNvPr id="27" name="TextBox 26">
            <a:extLst>
              <a:ext uri="{FF2B5EF4-FFF2-40B4-BE49-F238E27FC236}">
                <a16:creationId xmlns:a16="http://schemas.microsoft.com/office/drawing/2014/main" id="{C859BA60-D1E3-B018-BDDF-959334D8A86D}"/>
              </a:ext>
            </a:extLst>
          </p:cNvPr>
          <p:cNvSpPr txBox="1"/>
          <p:nvPr/>
        </p:nvSpPr>
        <p:spPr bwMode="ltGray">
          <a:xfrm>
            <a:off x="8018466" y="3171435"/>
            <a:ext cx="437878" cy="204030"/>
          </a:xfrm>
          <a:prstGeom prst="rect">
            <a:avLst/>
          </a:prstGeom>
          <a:solidFill>
            <a:schemeClr val="bg1">
              <a:lumMod val="95000"/>
            </a:schemeClr>
          </a:solidFill>
          <a:ln w="6350">
            <a:noFill/>
            <a:miter lim="800000"/>
            <a:headEnd/>
            <a:tailEnd/>
          </a:ln>
        </p:spPr>
        <p:txBody>
          <a:bodyPr wrap="square">
            <a:spAutoFit/>
          </a:bodyPr>
          <a:lstStyle/>
          <a:p>
            <a:r>
              <a:rPr lang="en-US" sz="726" dirty="0"/>
              <a:t>202</a:t>
            </a:r>
            <a:endParaRPr lang="en-IN" sz="726" dirty="0"/>
          </a:p>
        </p:txBody>
      </p:sp>
      <p:sp>
        <p:nvSpPr>
          <p:cNvPr id="28" name="TextBox 27">
            <a:extLst>
              <a:ext uri="{FF2B5EF4-FFF2-40B4-BE49-F238E27FC236}">
                <a16:creationId xmlns:a16="http://schemas.microsoft.com/office/drawing/2014/main" id="{9E51375B-4CDA-1848-5108-73898D25E955}"/>
              </a:ext>
            </a:extLst>
          </p:cNvPr>
          <p:cNvSpPr txBox="1"/>
          <p:nvPr/>
        </p:nvSpPr>
        <p:spPr bwMode="ltGray">
          <a:xfrm>
            <a:off x="2949326" y="4513317"/>
            <a:ext cx="437878" cy="204030"/>
          </a:xfrm>
          <a:prstGeom prst="rect">
            <a:avLst/>
          </a:prstGeom>
          <a:solidFill>
            <a:schemeClr val="bg1">
              <a:lumMod val="95000"/>
            </a:schemeClr>
          </a:solidFill>
          <a:ln w="6350">
            <a:noFill/>
            <a:miter lim="800000"/>
            <a:headEnd/>
            <a:tailEnd/>
          </a:ln>
        </p:spPr>
        <p:txBody>
          <a:bodyPr wrap="square">
            <a:spAutoFit/>
          </a:bodyPr>
          <a:lstStyle/>
          <a:p>
            <a:r>
              <a:rPr lang="en-US" sz="726" dirty="0"/>
              <a:t>101</a:t>
            </a:r>
            <a:endParaRPr lang="en-IN" sz="726" dirty="0"/>
          </a:p>
        </p:txBody>
      </p:sp>
      <p:sp>
        <p:nvSpPr>
          <p:cNvPr id="29" name="TextBox 28">
            <a:extLst>
              <a:ext uri="{FF2B5EF4-FFF2-40B4-BE49-F238E27FC236}">
                <a16:creationId xmlns:a16="http://schemas.microsoft.com/office/drawing/2014/main" id="{3C4113C3-32B8-862F-96AC-54ACDBB21294}"/>
              </a:ext>
            </a:extLst>
          </p:cNvPr>
          <p:cNvSpPr txBox="1"/>
          <p:nvPr/>
        </p:nvSpPr>
        <p:spPr bwMode="ltGray">
          <a:xfrm>
            <a:off x="4188942" y="4492851"/>
            <a:ext cx="437878" cy="204030"/>
          </a:xfrm>
          <a:prstGeom prst="rect">
            <a:avLst/>
          </a:prstGeom>
          <a:solidFill>
            <a:schemeClr val="bg1">
              <a:lumMod val="95000"/>
            </a:schemeClr>
          </a:solidFill>
          <a:ln w="6350">
            <a:noFill/>
            <a:miter lim="800000"/>
            <a:headEnd/>
            <a:tailEnd/>
          </a:ln>
        </p:spPr>
        <p:txBody>
          <a:bodyPr wrap="square">
            <a:spAutoFit/>
          </a:bodyPr>
          <a:lstStyle/>
          <a:p>
            <a:r>
              <a:rPr lang="en-US" sz="726" dirty="0"/>
              <a:t>102</a:t>
            </a:r>
            <a:endParaRPr lang="en-IN" sz="726" dirty="0"/>
          </a:p>
        </p:txBody>
      </p:sp>
      <p:sp>
        <p:nvSpPr>
          <p:cNvPr id="30" name="TextBox 29">
            <a:extLst>
              <a:ext uri="{FF2B5EF4-FFF2-40B4-BE49-F238E27FC236}">
                <a16:creationId xmlns:a16="http://schemas.microsoft.com/office/drawing/2014/main" id="{DA7BF863-0B58-0AD8-EFD8-C23787169010}"/>
              </a:ext>
            </a:extLst>
          </p:cNvPr>
          <p:cNvSpPr txBox="1"/>
          <p:nvPr/>
        </p:nvSpPr>
        <p:spPr bwMode="ltGray">
          <a:xfrm>
            <a:off x="5418051" y="4492851"/>
            <a:ext cx="437878" cy="204030"/>
          </a:xfrm>
          <a:prstGeom prst="rect">
            <a:avLst/>
          </a:prstGeom>
          <a:solidFill>
            <a:schemeClr val="bg1">
              <a:lumMod val="95000"/>
            </a:schemeClr>
          </a:solidFill>
          <a:ln w="6350">
            <a:noFill/>
            <a:miter lim="800000"/>
            <a:headEnd/>
            <a:tailEnd/>
          </a:ln>
        </p:spPr>
        <p:txBody>
          <a:bodyPr wrap="square">
            <a:spAutoFit/>
          </a:bodyPr>
          <a:lstStyle/>
          <a:p>
            <a:r>
              <a:rPr lang="en-US" sz="726" dirty="0"/>
              <a:t>103</a:t>
            </a:r>
            <a:endParaRPr lang="en-IN" sz="726" dirty="0"/>
          </a:p>
        </p:txBody>
      </p:sp>
      <p:sp>
        <p:nvSpPr>
          <p:cNvPr id="31" name="TextBox 30">
            <a:extLst>
              <a:ext uri="{FF2B5EF4-FFF2-40B4-BE49-F238E27FC236}">
                <a16:creationId xmlns:a16="http://schemas.microsoft.com/office/drawing/2014/main" id="{633E43A6-DEB8-AC6A-7DBB-7463977FDF92}"/>
              </a:ext>
            </a:extLst>
          </p:cNvPr>
          <p:cNvSpPr txBox="1"/>
          <p:nvPr/>
        </p:nvSpPr>
        <p:spPr bwMode="ltGray">
          <a:xfrm>
            <a:off x="6812909" y="4485734"/>
            <a:ext cx="437878" cy="204030"/>
          </a:xfrm>
          <a:prstGeom prst="rect">
            <a:avLst/>
          </a:prstGeom>
          <a:solidFill>
            <a:schemeClr val="bg1">
              <a:lumMod val="95000"/>
            </a:schemeClr>
          </a:solidFill>
          <a:ln w="6350">
            <a:noFill/>
            <a:miter lim="800000"/>
            <a:headEnd/>
            <a:tailEnd/>
          </a:ln>
        </p:spPr>
        <p:txBody>
          <a:bodyPr wrap="square">
            <a:spAutoFit/>
          </a:bodyPr>
          <a:lstStyle/>
          <a:p>
            <a:r>
              <a:rPr lang="en-US" sz="726" dirty="0"/>
              <a:t>104</a:t>
            </a:r>
            <a:endParaRPr lang="en-IN" sz="726" dirty="0"/>
          </a:p>
        </p:txBody>
      </p:sp>
      <p:sp>
        <p:nvSpPr>
          <p:cNvPr id="32" name="TextBox 31">
            <a:extLst>
              <a:ext uri="{FF2B5EF4-FFF2-40B4-BE49-F238E27FC236}">
                <a16:creationId xmlns:a16="http://schemas.microsoft.com/office/drawing/2014/main" id="{87BC6981-8D57-E496-4F4A-82057D35810A}"/>
              </a:ext>
            </a:extLst>
          </p:cNvPr>
          <p:cNvSpPr txBox="1"/>
          <p:nvPr/>
        </p:nvSpPr>
        <p:spPr bwMode="ltGray">
          <a:xfrm>
            <a:off x="8023089" y="4480513"/>
            <a:ext cx="437878" cy="204030"/>
          </a:xfrm>
          <a:prstGeom prst="rect">
            <a:avLst/>
          </a:prstGeom>
          <a:solidFill>
            <a:schemeClr val="bg1">
              <a:lumMod val="95000"/>
            </a:schemeClr>
          </a:solidFill>
          <a:ln w="6350">
            <a:noFill/>
            <a:miter lim="800000"/>
            <a:headEnd/>
            <a:tailEnd/>
          </a:ln>
        </p:spPr>
        <p:txBody>
          <a:bodyPr wrap="square">
            <a:spAutoFit/>
          </a:bodyPr>
          <a:lstStyle/>
          <a:p>
            <a:r>
              <a:rPr lang="en-US" sz="726" dirty="0"/>
              <a:t>105</a:t>
            </a:r>
            <a:endParaRPr lang="en-IN" sz="726" dirty="0"/>
          </a:p>
        </p:txBody>
      </p:sp>
      <p:sp>
        <p:nvSpPr>
          <p:cNvPr id="33" name="TextBox 32">
            <a:extLst>
              <a:ext uri="{FF2B5EF4-FFF2-40B4-BE49-F238E27FC236}">
                <a16:creationId xmlns:a16="http://schemas.microsoft.com/office/drawing/2014/main" id="{0465DA87-0ACE-B019-C32E-E2B4D0C035C5}"/>
              </a:ext>
            </a:extLst>
          </p:cNvPr>
          <p:cNvSpPr txBox="1"/>
          <p:nvPr/>
        </p:nvSpPr>
        <p:spPr bwMode="ltGray">
          <a:xfrm>
            <a:off x="9252618" y="4473395"/>
            <a:ext cx="437878" cy="204030"/>
          </a:xfrm>
          <a:prstGeom prst="rect">
            <a:avLst/>
          </a:prstGeom>
          <a:solidFill>
            <a:schemeClr val="bg1">
              <a:lumMod val="95000"/>
            </a:schemeClr>
          </a:solidFill>
          <a:ln w="6350">
            <a:noFill/>
            <a:miter lim="800000"/>
            <a:headEnd/>
            <a:tailEnd/>
          </a:ln>
        </p:spPr>
        <p:txBody>
          <a:bodyPr wrap="square">
            <a:spAutoFit/>
          </a:bodyPr>
          <a:lstStyle/>
          <a:p>
            <a:r>
              <a:rPr lang="en-US" sz="726" dirty="0"/>
              <a:t>106</a:t>
            </a:r>
            <a:endParaRPr lang="en-IN" sz="726" dirty="0"/>
          </a:p>
        </p:txBody>
      </p:sp>
      <p:sp>
        <p:nvSpPr>
          <p:cNvPr id="34" name="TextBox 33">
            <a:extLst>
              <a:ext uri="{FF2B5EF4-FFF2-40B4-BE49-F238E27FC236}">
                <a16:creationId xmlns:a16="http://schemas.microsoft.com/office/drawing/2014/main" id="{F4BB2B21-7B79-6834-FB16-115CB39FE43A}"/>
              </a:ext>
            </a:extLst>
          </p:cNvPr>
          <p:cNvSpPr txBox="1"/>
          <p:nvPr/>
        </p:nvSpPr>
        <p:spPr bwMode="ltGray">
          <a:xfrm>
            <a:off x="6100622" y="1947889"/>
            <a:ext cx="437878" cy="204030"/>
          </a:xfrm>
          <a:prstGeom prst="rect">
            <a:avLst/>
          </a:prstGeom>
          <a:solidFill>
            <a:schemeClr val="bg1">
              <a:lumMod val="95000"/>
            </a:schemeClr>
          </a:solidFill>
          <a:ln w="6350">
            <a:noFill/>
            <a:miter lim="800000"/>
            <a:headEnd/>
            <a:tailEnd/>
          </a:ln>
        </p:spPr>
        <p:txBody>
          <a:bodyPr wrap="square">
            <a:spAutoFit/>
          </a:bodyPr>
          <a:lstStyle/>
          <a:p>
            <a:r>
              <a:rPr lang="en-US" sz="726" dirty="0"/>
              <a:t>301</a:t>
            </a:r>
            <a:endParaRPr lang="en-IN" sz="726" dirty="0"/>
          </a:p>
        </p:txBody>
      </p:sp>
      <p:cxnSp>
        <p:nvCxnSpPr>
          <p:cNvPr id="40" name="Straight Arrow Connector 39">
            <a:extLst>
              <a:ext uri="{FF2B5EF4-FFF2-40B4-BE49-F238E27FC236}">
                <a16:creationId xmlns:a16="http://schemas.microsoft.com/office/drawing/2014/main" id="{F97417EF-16F1-CD14-3B3B-66E1651C4C2B}"/>
              </a:ext>
            </a:extLst>
          </p:cNvPr>
          <p:cNvCxnSpPr>
            <a:cxnSpLocks/>
          </p:cNvCxnSpPr>
          <p:nvPr/>
        </p:nvCxnSpPr>
        <p:spPr bwMode="auto">
          <a:xfrm>
            <a:off x="7098244" y="2605566"/>
            <a:ext cx="834572" cy="565869"/>
          </a:xfrm>
          <a:prstGeom prst="straightConnector1">
            <a:avLst/>
          </a:prstGeom>
          <a:noFill/>
          <a:ln w="12700">
            <a:solidFill>
              <a:schemeClr val="tx1"/>
            </a:solidFill>
            <a:round/>
            <a:headEnd/>
            <a:tailEnd type="triangle"/>
          </a:ln>
        </p:spPr>
      </p:cxnSp>
      <p:cxnSp>
        <p:nvCxnSpPr>
          <p:cNvPr id="45" name="Straight Arrow Connector 44">
            <a:extLst>
              <a:ext uri="{FF2B5EF4-FFF2-40B4-BE49-F238E27FC236}">
                <a16:creationId xmlns:a16="http://schemas.microsoft.com/office/drawing/2014/main" id="{C59DB645-52E3-B286-5D8C-529845A5B5AD}"/>
              </a:ext>
            </a:extLst>
          </p:cNvPr>
          <p:cNvCxnSpPr/>
          <p:nvPr/>
        </p:nvCxnSpPr>
        <p:spPr bwMode="auto">
          <a:xfrm flipH="1">
            <a:off x="3517916" y="3988790"/>
            <a:ext cx="647567" cy="524527"/>
          </a:xfrm>
          <a:prstGeom prst="straightConnector1">
            <a:avLst/>
          </a:prstGeom>
          <a:noFill/>
          <a:ln w="12700">
            <a:solidFill>
              <a:schemeClr val="tx1"/>
            </a:solidFill>
            <a:round/>
            <a:headEnd/>
            <a:tailEnd type="triangle"/>
          </a:ln>
        </p:spPr>
      </p:cxnSp>
      <p:cxnSp>
        <p:nvCxnSpPr>
          <p:cNvPr id="47" name="Straight Arrow Connector 46">
            <a:extLst>
              <a:ext uri="{FF2B5EF4-FFF2-40B4-BE49-F238E27FC236}">
                <a16:creationId xmlns:a16="http://schemas.microsoft.com/office/drawing/2014/main" id="{E5BDD9BE-965B-8284-CE58-0C30A64F4B6E}"/>
              </a:ext>
            </a:extLst>
          </p:cNvPr>
          <p:cNvCxnSpPr/>
          <p:nvPr/>
        </p:nvCxnSpPr>
        <p:spPr bwMode="auto">
          <a:xfrm>
            <a:off x="4797505" y="4174239"/>
            <a:ext cx="0" cy="423460"/>
          </a:xfrm>
          <a:prstGeom prst="straightConnector1">
            <a:avLst/>
          </a:prstGeom>
          <a:noFill/>
          <a:ln w="12700">
            <a:solidFill>
              <a:schemeClr val="tx1"/>
            </a:solidFill>
            <a:round/>
            <a:headEnd/>
            <a:tailEnd type="triangle"/>
          </a:ln>
        </p:spPr>
      </p:cxnSp>
      <p:cxnSp>
        <p:nvCxnSpPr>
          <p:cNvPr id="49" name="Straight Arrow Connector 48">
            <a:extLst>
              <a:ext uri="{FF2B5EF4-FFF2-40B4-BE49-F238E27FC236}">
                <a16:creationId xmlns:a16="http://schemas.microsoft.com/office/drawing/2014/main" id="{24587EE0-6A5A-B849-AEA2-3F66FA9BD3C9}"/>
              </a:ext>
            </a:extLst>
          </p:cNvPr>
          <p:cNvCxnSpPr/>
          <p:nvPr/>
        </p:nvCxnSpPr>
        <p:spPr bwMode="auto">
          <a:xfrm>
            <a:off x="5069319" y="3988791"/>
            <a:ext cx="593012" cy="484605"/>
          </a:xfrm>
          <a:prstGeom prst="straightConnector1">
            <a:avLst/>
          </a:prstGeom>
          <a:noFill/>
          <a:ln w="12700">
            <a:solidFill>
              <a:schemeClr val="tx1"/>
            </a:solidFill>
            <a:round/>
            <a:headEnd/>
            <a:tailEnd type="triangle"/>
          </a:ln>
        </p:spPr>
      </p:cxnSp>
      <p:cxnSp>
        <p:nvCxnSpPr>
          <p:cNvPr id="51" name="Straight Arrow Connector 50">
            <a:extLst>
              <a:ext uri="{FF2B5EF4-FFF2-40B4-BE49-F238E27FC236}">
                <a16:creationId xmlns:a16="http://schemas.microsoft.com/office/drawing/2014/main" id="{7D3D71BD-7490-1F6D-1E95-D461034A6DFB}"/>
              </a:ext>
            </a:extLst>
          </p:cNvPr>
          <p:cNvCxnSpPr/>
          <p:nvPr/>
        </p:nvCxnSpPr>
        <p:spPr bwMode="auto">
          <a:xfrm flipH="1">
            <a:off x="7515530" y="3891718"/>
            <a:ext cx="502936" cy="705981"/>
          </a:xfrm>
          <a:prstGeom prst="straightConnector1">
            <a:avLst/>
          </a:prstGeom>
          <a:noFill/>
          <a:ln w="12700">
            <a:solidFill>
              <a:schemeClr val="tx1"/>
            </a:solidFill>
            <a:round/>
            <a:headEnd/>
            <a:tailEnd type="triangle"/>
          </a:ln>
        </p:spPr>
      </p:cxnSp>
      <p:cxnSp>
        <p:nvCxnSpPr>
          <p:cNvPr id="53" name="Straight Arrow Connector 52">
            <a:extLst>
              <a:ext uri="{FF2B5EF4-FFF2-40B4-BE49-F238E27FC236}">
                <a16:creationId xmlns:a16="http://schemas.microsoft.com/office/drawing/2014/main" id="{5DD99A1C-27A2-40CA-400B-F604E86E7810}"/>
              </a:ext>
            </a:extLst>
          </p:cNvPr>
          <p:cNvCxnSpPr/>
          <p:nvPr/>
        </p:nvCxnSpPr>
        <p:spPr bwMode="auto">
          <a:xfrm>
            <a:off x="8565676" y="4174240"/>
            <a:ext cx="0" cy="339078"/>
          </a:xfrm>
          <a:prstGeom prst="straightConnector1">
            <a:avLst/>
          </a:prstGeom>
          <a:noFill/>
          <a:ln w="12700">
            <a:solidFill>
              <a:schemeClr val="tx1"/>
            </a:solidFill>
            <a:round/>
            <a:headEnd/>
            <a:tailEnd type="triangle"/>
          </a:ln>
        </p:spPr>
      </p:cxnSp>
      <p:cxnSp>
        <p:nvCxnSpPr>
          <p:cNvPr id="55" name="Straight Arrow Connector 54">
            <a:extLst>
              <a:ext uri="{FF2B5EF4-FFF2-40B4-BE49-F238E27FC236}">
                <a16:creationId xmlns:a16="http://schemas.microsoft.com/office/drawing/2014/main" id="{FE9D104A-58EB-390C-7412-DD5FD8E523C0}"/>
              </a:ext>
            </a:extLst>
          </p:cNvPr>
          <p:cNvCxnSpPr>
            <a:endCxn id="33" idx="0"/>
          </p:cNvCxnSpPr>
          <p:nvPr/>
        </p:nvCxnSpPr>
        <p:spPr bwMode="auto">
          <a:xfrm>
            <a:off x="8989264" y="4094688"/>
            <a:ext cx="482293" cy="378707"/>
          </a:xfrm>
          <a:prstGeom prst="straightConnector1">
            <a:avLst/>
          </a:prstGeom>
          <a:noFill/>
          <a:ln w="12700">
            <a:solidFill>
              <a:schemeClr val="tx1"/>
            </a:solidFill>
            <a:round/>
            <a:headEnd/>
            <a:tailEnd type="triangle"/>
          </a:ln>
        </p:spPr>
      </p:cxnSp>
      <p:cxnSp>
        <p:nvCxnSpPr>
          <p:cNvPr id="57" name="Straight Arrow Connector 56">
            <a:extLst>
              <a:ext uri="{FF2B5EF4-FFF2-40B4-BE49-F238E27FC236}">
                <a16:creationId xmlns:a16="http://schemas.microsoft.com/office/drawing/2014/main" id="{8616E4F1-BBD4-9503-F599-6C38C612C7A9}"/>
              </a:ext>
            </a:extLst>
          </p:cNvPr>
          <p:cNvCxnSpPr/>
          <p:nvPr/>
        </p:nvCxnSpPr>
        <p:spPr bwMode="auto">
          <a:xfrm flipH="1">
            <a:off x="5069319" y="2567027"/>
            <a:ext cx="875404" cy="706959"/>
          </a:xfrm>
          <a:prstGeom prst="straightConnector1">
            <a:avLst/>
          </a:prstGeom>
          <a:noFill/>
          <a:ln w="12700">
            <a:solidFill>
              <a:schemeClr val="tx1"/>
            </a:solidFill>
            <a:round/>
            <a:headEnd/>
            <a:tailEnd type="triangle"/>
          </a:ln>
        </p:spPr>
      </p:cxnSp>
    </p:spTree>
    <p:extLst>
      <p:ext uri="{BB962C8B-B14F-4D97-AF65-F5344CB8AC3E}">
        <p14:creationId xmlns:p14="http://schemas.microsoft.com/office/powerpoint/2010/main" val="175151792"/>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0C38CE-D88B-CF9B-7064-BC93E0568145}"/>
              </a:ext>
            </a:extLst>
          </p:cNvPr>
          <p:cNvSpPr>
            <a:spLocks noGrp="1"/>
          </p:cNvSpPr>
          <p:nvPr>
            <p:ph sz="quarter" idx="10"/>
          </p:nvPr>
        </p:nvSpPr>
        <p:spPr>
          <a:xfrm>
            <a:off x="1821740" y="2076139"/>
            <a:ext cx="4163965" cy="963386"/>
          </a:xfrm>
        </p:spPr>
        <p:txBody>
          <a:bodyPr/>
          <a:lstStyle/>
          <a:p>
            <a:pPr algn="ctr"/>
            <a:r>
              <a:rPr lang="en-IN" sz="1089" dirty="0">
                <a:solidFill>
                  <a:srgbClr val="16184E"/>
                </a:solidFill>
              </a:rPr>
              <a:t>Faster SELECT queries</a:t>
            </a:r>
          </a:p>
        </p:txBody>
      </p:sp>
      <p:sp>
        <p:nvSpPr>
          <p:cNvPr id="3" name="Content Placeholder 2">
            <a:extLst>
              <a:ext uri="{FF2B5EF4-FFF2-40B4-BE49-F238E27FC236}">
                <a16:creationId xmlns:a16="http://schemas.microsoft.com/office/drawing/2014/main" id="{3E32A3DF-896B-1A1F-0B87-8B534C08035D}"/>
              </a:ext>
            </a:extLst>
          </p:cNvPr>
          <p:cNvSpPr>
            <a:spLocks noGrp="1"/>
          </p:cNvSpPr>
          <p:nvPr>
            <p:ph sz="quarter" idx="11"/>
          </p:nvPr>
        </p:nvSpPr>
        <p:spPr>
          <a:xfrm>
            <a:off x="6147387" y="2098782"/>
            <a:ext cx="4163965" cy="940744"/>
          </a:xfrm>
        </p:spPr>
        <p:txBody>
          <a:bodyPr/>
          <a:lstStyle/>
          <a:p>
            <a:pPr algn="ctr"/>
            <a:r>
              <a:rPr lang="en-IN" sz="1089" dirty="0">
                <a:solidFill>
                  <a:srgbClr val="16184E"/>
                </a:solidFill>
              </a:rPr>
              <a:t>Boosts JOIN performance</a:t>
            </a:r>
          </a:p>
        </p:txBody>
      </p:sp>
      <p:sp>
        <p:nvSpPr>
          <p:cNvPr id="14" name="Content Placeholder 13">
            <a:extLst>
              <a:ext uri="{FF2B5EF4-FFF2-40B4-BE49-F238E27FC236}">
                <a16:creationId xmlns:a16="http://schemas.microsoft.com/office/drawing/2014/main" id="{20261330-E844-C057-3C0D-9A79F0B5031E}"/>
              </a:ext>
            </a:extLst>
          </p:cNvPr>
          <p:cNvSpPr>
            <a:spLocks noGrp="1"/>
          </p:cNvSpPr>
          <p:nvPr>
            <p:ph sz="quarter" idx="12"/>
          </p:nvPr>
        </p:nvSpPr>
        <p:spPr>
          <a:xfrm>
            <a:off x="1850105" y="4756528"/>
            <a:ext cx="4163965" cy="1449130"/>
          </a:xfrm>
        </p:spPr>
        <p:txBody>
          <a:bodyPr/>
          <a:lstStyle/>
          <a:p>
            <a:pPr algn="ctr"/>
            <a:r>
              <a:rPr lang="en-US" sz="1089" dirty="0">
                <a:solidFill>
                  <a:srgbClr val="16184E"/>
                </a:solidFill>
              </a:rPr>
              <a:t>Speeds up WHERE, ORDER BY, LIMIT</a:t>
            </a:r>
            <a:endParaRPr lang="en-IN" sz="1089" dirty="0">
              <a:solidFill>
                <a:srgbClr val="16184E"/>
              </a:solidFill>
            </a:endParaRPr>
          </a:p>
        </p:txBody>
      </p:sp>
      <p:sp>
        <p:nvSpPr>
          <p:cNvPr id="15" name="Content Placeholder 14">
            <a:extLst>
              <a:ext uri="{FF2B5EF4-FFF2-40B4-BE49-F238E27FC236}">
                <a16:creationId xmlns:a16="http://schemas.microsoft.com/office/drawing/2014/main" id="{6C52DE79-F0C9-B626-E3C6-466367863C01}"/>
              </a:ext>
            </a:extLst>
          </p:cNvPr>
          <p:cNvSpPr>
            <a:spLocks noGrp="1"/>
          </p:cNvSpPr>
          <p:nvPr>
            <p:ph sz="quarter" idx="13"/>
          </p:nvPr>
        </p:nvSpPr>
        <p:spPr>
          <a:xfrm>
            <a:off x="6177648" y="4756545"/>
            <a:ext cx="4163965" cy="1449068"/>
          </a:xfrm>
        </p:spPr>
        <p:txBody>
          <a:bodyPr/>
          <a:lstStyle/>
          <a:p>
            <a:pPr algn="ctr"/>
            <a:r>
              <a:rPr lang="en-US" sz="1089" dirty="0">
                <a:solidFill>
                  <a:srgbClr val="16184E"/>
                </a:solidFill>
              </a:rPr>
              <a:t>Useful for full-text search, range queries, </a:t>
            </a:r>
          </a:p>
          <a:p>
            <a:pPr algn="ctr"/>
            <a:r>
              <a:rPr lang="en-US" sz="1089" dirty="0">
                <a:solidFill>
                  <a:srgbClr val="16184E"/>
                </a:solidFill>
              </a:rPr>
              <a:t>and filtering on JSONB fields</a:t>
            </a:r>
            <a:endParaRPr lang="en-IN" sz="1089" dirty="0">
              <a:solidFill>
                <a:srgbClr val="16184E"/>
              </a:solidFill>
            </a:endParaRPr>
          </a:p>
        </p:txBody>
      </p:sp>
      <p:sp>
        <p:nvSpPr>
          <p:cNvPr id="5" name="Slide Number Placeholder 4">
            <a:extLst>
              <a:ext uri="{FF2B5EF4-FFF2-40B4-BE49-F238E27FC236}">
                <a16:creationId xmlns:a16="http://schemas.microsoft.com/office/drawing/2014/main" id="{3733135B-6CA6-A14B-1D31-A2E89666D8C5}"/>
              </a:ext>
            </a:extLst>
          </p:cNvPr>
          <p:cNvSpPr>
            <a:spLocks noGrp="1"/>
          </p:cNvSpPr>
          <p:nvPr>
            <p:ph type="sldNum" sz="quarter" idx="4"/>
          </p:nvPr>
        </p:nvSpPr>
        <p:spPr/>
        <p:txBody>
          <a:bodyPr/>
          <a:lstStyle/>
          <a:p>
            <a:fld id="{D71DA9FD-6EF8-4CC5-AF9B-B6159B5B937C}" type="slidenum">
              <a:rPr lang="en-GB" noProof="1" smtClean="0"/>
              <a:pPr/>
              <a:t>51</a:t>
            </a:fld>
            <a:endParaRPr lang="en-GB" noProof="1"/>
          </a:p>
        </p:txBody>
      </p:sp>
      <p:sp>
        <p:nvSpPr>
          <p:cNvPr id="6" name="Footer Placeholder 5">
            <a:extLst>
              <a:ext uri="{FF2B5EF4-FFF2-40B4-BE49-F238E27FC236}">
                <a16:creationId xmlns:a16="http://schemas.microsoft.com/office/drawing/2014/main" id="{A9A586A1-BFF3-0ACD-72B9-468B71A287D2}"/>
              </a:ext>
            </a:extLst>
          </p:cNvPr>
          <p:cNvSpPr>
            <a:spLocks noGrp="1"/>
          </p:cNvSpPr>
          <p:nvPr>
            <p:ph type="ftr" sz="quarter" idx="3"/>
          </p:nvPr>
        </p:nvSpPr>
        <p:spPr/>
        <p:txBody>
          <a:bodyPr/>
          <a:lstStyle/>
          <a:p>
            <a:r>
              <a:rPr lang="en-GB" dirty="0"/>
              <a:t>Speaker name. Name of event or project. Date</a:t>
            </a:r>
          </a:p>
        </p:txBody>
      </p:sp>
      <p:sp>
        <p:nvSpPr>
          <p:cNvPr id="7" name="Title 6">
            <a:extLst>
              <a:ext uri="{FF2B5EF4-FFF2-40B4-BE49-F238E27FC236}">
                <a16:creationId xmlns:a16="http://schemas.microsoft.com/office/drawing/2014/main" id="{1B6E5ADD-874F-3814-E907-ED74A22D851E}"/>
              </a:ext>
            </a:extLst>
          </p:cNvPr>
          <p:cNvSpPr>
            <a:spLocks noGrp="1"/>
          </p:cNvSpPr>
          <p:nvPr>
            <p:ph type="title"/>
          </p:nvPr>
        </p:nvSpPr>
        <p:spPr/>
        <p:txBody>
          <a:bodyPr/>
          <a:lstStyle/>
          <a:p>
            <a:r>
              <a:rPr lang="en-IN" dirty="0"/>
              <a:t>Why Use Indexes?</a:t>
            </a:r>
          </a:p>
        </p:txBody>
      </p:sp>
      <p:pic>
        <p:nvPicPr>
          <p:cNvPr id="17" name="Picture 16">
            <a:extLst>
              <a:ext uri="{FF2B5EF4-FFF2-40B4-BE49-F238E27FC236}">
                <a16:creationId xmlns:a16="http://schemas.microsoft.com/office/drawing/2014/main" id="{74733BC5-0207-EC9C-0FF5-F1C7F1EE4EDA}"/>
              </a:ext>
            </a:extLst>
          </p:cNvPr>
          <p:cNvPicPr>
            <a:picLocks noChangeAspect="1"/>
          </p:cNvPicPr>
          <p:nvPr/>
        </p:nvPicPr>
        <p:blipFill>
          <a:blip r:embed="rId2">
            <a:duotone>
              <a:schemeClr val="accent1">
                <a:shade val="45000"/>
                <a:satMod val="135000"/>
              </a:schemeClr>
              <a:prstClr val="white"/>
            </a:duotone>
          </a:blip>
          <a:stretch>
            <a:fillRect/>
          </a:stretch>
        </p:blipFill>
        <p:spPr>
          <a:xfrm>
            <a:off x="3473854" y="933090"/>
            <a:ext cx="1143049" cy="1143049"/>
          </a:xfrm>
          <a:prstGeom prst="rect">
            <a:avLst/>
          </a:prstGeom>
        </p:spPr>
      </p:pic>
      <p:sp>
        <p:nvSpPr>
          <p:cNvPr id="18" name="Oval 17">
            <a:extLst>
              <a:ext uri="{FF2B5EF4-FFF2-40B4-BE49-F238E27FC236}">
                <a16:creationId xmlns:a16="http://schemas.microsoft.com/office/drawing/2014/main" id="{C9950D04-09CC-5EFC-6683-AD59FC3D4698}"/>
              </a:ext>
            </a:extLst>
          </p:cNvPr>
          <p:cNvSpPr/>
          <p:nvPr/>
        </p:nvSpPr>
        <p:spPr bwMode="auto">
          <a:xfrm>
            <a:off x="7518367" y="1047126"/>
            <a:ext cx="816290" cy="816290"/>
          </a:xfrm>
          <a:prstGeom prst="ellipse">
            <a:avLst/>
          </a:prstGeom>
          <a:solidFill>
            <a:schemeClr val="bg1">
              <a:lumMod val="95000"/>
            </a:schemeClr>
          </a:solidFill>
          <a:ln w="38100">
            <a:solidFill>
              <a:schemeClr val="accent1"/>
            </a:solidFill>
            <a:miter lim="800000"/>
            <a:headEnd/>
            <a:tailEnd/>
          </a:ln>
        </p:spPr>
        <p:txBody>
          <a:bodyPr lIns="91546" tIns="45774" rIns="91546" bIns="45774" rtlCol="0" anchor="ctr">
            <a:noAutofit/>
          </a:bodyPr>
          <a:lstStyle/>
          <a:p>
            <a:pPr algn="ctr" defTabSz="874190" eaLnBrk="0" hangingPunct="0">
              <a:tabLst>
                <a:tab pos="1140623" algn="l"/>
              </a:tabLst>
            </a:pPr>
            <a:endParaRPr lang="en-IN" sz="1633" dirty="0" err="1">
              <a:solidFill>
                <a:srgbClr val="FFFFFF"/>
              </a:solidFill>
            </a:endParaRPr>
          </a:p>
        </p:txBody>
      </p:sp>
      <p:sp>
        <p:nvSpPr>
          <p:cNvPr id="19" name="Oval 18">
            <a:extLst>
              <a:ext uri="{FF2B5EF4-FFF2-40B4-BE49-F238E27FC236}">
                <a16:creationId xmlns:a16="http://schemas.microsoft.com/office/drawing/2014/main" id="{9ED48A55-0212-9164-601D-3700394C4E1E}"/>
              </a:ext>
            </a:extLst>
          </p:cNvPr>
          <p:cNvSpPr/>
          <p:nvPr/>
        </p:nvSpPr>
        <p:spPr bwMode="auto">
          <a:xfrm>
            <a:off x="7926512" y="1035804"/>
            <a:ext cx="816290" cy="816290"/>
          </a:xfrm>
          <a:prstGeom prst="ellipse">
            <a:avLst/>
          </a:prstGeom>
          <a:solidFill>
            <a:schemeClr val="bg1">
              <a:lumMod val="95000"/>
            </a:schemeClr>
          </a:solidFill>
          <a:ln w="38100">
            <a:solidFill>
              <a:schemeClr val="accent1"/>
            </a:solidFill>
            <a:miter lim="800000"/>
            <a:headEnd/>
            <a:tailEnd/>
          </a:ln>
        </p:spPr>
        <p:txBody>
          <a:bodyPr lIns="91546" tIns="45774" rIns="91546" bIns="45774" rtlCol="0" anchor="ctr">
            <a:noAutofit/>
          </a:bodyPr>
          <a:lstStyle/>
          <a:p>
            <a:pPr algn="ctr" defTabSz="874190" eaLnBrk="0" hangingPunct="0">
              <a:tabLst>
                <a:tab pos="1140623" algn="l"/>
              </a:tabLst>
            </a:pPr>
            <a:endParaRPr lang="en-IN" sz="1633" dirty="0" err="1">
              <a:solidFill>
                <a:srgbClr val="FFFFFF"/>
              </a:solidFill>
            </a:endParaRPr>
          </a:p>
        </p:txBody>
      </p:sp>
      <p:pic>
        <p:nvPicPr>
          <p:cNvPr id="21" name="Picture 20">
            <a:extLst>
              <a:ext uri="{FF2B5EF4-FFF2-40B4-BE49-F238E27FC236}">
                <a16:creationId xmlns:a16="http://schemas.microsoft.com/office/drawing/2014/main" id="{1EBD9261-885D-09A5-5B87-D27F7FC91D3E}"/>
              </a:ext>
            </a:extLst>
          </p:cNvPr>
          <p:cNvPicPr>
            <a:picLocks noChangeAspect="1"/>
          </p:cNvPicPr>
          <p:nvPr/>
        </p:nvPicPr>
        <p:blipFill>
          <a:blip r:embed="rId3">
            <a:duotone>
              <a:schemeClr val="accent1">
                <a:shade val="45000"/>
                <a:satMod val="135000"/>
              </a:schemeClr>
              <a:prstClr val="white"/>
            </a:duotone>
          </a:blip>
          <a:stretch>
            <a:fillRect/>
          </a:stretch>
        </p:blipFill>
        <p:spPr>
          <a:xfrm>
            <a:off x="3356717" y="3438185"/>
            <a:ext cx="1143049" cy="1143049"/>
          </a:xfrm>
          <a:prstGeom prst="rect">
            <a:avLst/>
          </a:prstGeom>
        </p:spPr>
      </p:pic>
      <p:pic>
        <p:nvPicPr>
          <p:cNvPr id="23" name="Picture 22">
            <a:extLst>
              <a:ext uri="{FF2B5EF4-FFF2-40B4-BE49-F238E27FC236}">
                <a16:creationId xmlns:a16="http://schemas.microsoft.com/office/drawing/2014/main" id="{A516B2A8-CEC8-CFFB-2473-90DA71680BB2}"/>
              </a:ext>
            </a:extLst>
          </p:cNvPr>
          <p:cNvPicPr>
            <a:picLocks noChangeAspect="1"/>
          </p:cNvPicPr>
          <p:nvPr/>
        </p:nvPicPr>
        <p:blipFill>
          <a:blip r:embed="rId4">
            <a:duotone>
              <a:schemeClr val="accent1">
                <a:shade val="45000"/>
                <a:satMod val="135000"/>
              </a:schemeClr>
              <a:prstClr val="white"/>
            </a:duotone>
          </a:blip>
          <a:stretch>
            <a:fillRect/>
          </a:stretch>
        </p:blipFill>
        <p:spPr>
          <a:xfrm>
            <a:off x="7797324" y="3438185"/>
            <a:ext cx="1143049" cy="1143049"/>
          </a:xfrm>
          <a:prstGeom prst="rect">
            <a:avLst/>
          </a:prstGeom>
        </p:spPr>
      </p:pic>
    </p:spTree>
    <p:extLst>
      <p:ext uri="{BB962C8B-B14F-4D97-AF65-F5344CB8AC3E}">
        <p14:creationId xmlns:p14="http://schemas.microsoft.com/office/powerpoint/2010/main" val="2202220069"/>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2CB65D-9164-F2A5-3763-21B43B3F4DF5}"/>
              </a:ext>
            </a:extLst>
          </p:cNvPr>
          <p:cNvSpPr>
            <a:spLocks noGrp="1"/>
          </p:cNvSpPr>
          <p:nvPr>
            <p:ph type="sldNum" sz="quarter" idx="4"/>
          </p:nvPr>
        </p:nvSpPr>
        <p:spPr/>
        <p:txBody>
          <a:bodyPr/>
          <a:lstStyle/>
          <a:p>
            <a:fld id="{D71DA9FD-6EF8-4CC5-AF9B-B6159B5B937C}" type="slidenum">
              <a:rPr lang="en-GB" noProof="1" smtClean="0"/>
              <a:pPr/>
              <a:t>52</a:t>
            </a:fld>
            <a:endParaRPr lang="en-GB" noProof="1"/>
          </a:p>
        </p:txBody>
      </p:sp>
      <p:sp>
        <p:nvSpPr>
          <p:cNvPr id="7" name="Footer Placeholder 6">
            <a:extLst>
              <a:ext uri="{FF2B5EF4-FFF2-40B4-BE49-F238E27FC236}">
                <a16:creationId xmlns:a16="http://schemas.microsoft.com/office/drawing/2014/main" id="{5D49CBBF-BBEC-0BC3-9015-C5C72A45134C}"/>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8" name="Title 7">
            <a:extLst>
              <a:ext uri="{FF2B5EF4-FFF2-40B4-BE49-F238E27FC236}">
                <a16:creationId xmlns:a16="http://schemas.microsoft.com/office/drawing/2014/main" id="{95713ABF-B6C9-B153-E552-06E27265BF10}"/>
              </a:ext>
            </a:extLst>
          </p:cNvPr>
          <p:cNvSpPr>
            <a:spLocks noGrp="1"/>
          </p:cNvSpPr>
          <p:nvPr>
            <p:ph type="title"/>
          </p:nvPr>
        </p:nvSpPr>
        <p:spPr/>
        <p:txBody>
          <a:bodyPr/>
          <a:lstStyle/>
          <a:p>
            <a:r>
              <a:rPr lang="en-IN" dirty="0"/>
              <a:t>Creating an Index</a:t>
            </a:r>
          </a:p>
        </p:txBody>
      </p:sp>
      <p:sp>
        <p:nvSpPr>
          <p:cNvPr id="10" name="TextBox 9">
            <a:extLst>
              <a:ext uri="{FF2B5EF4-FFF2-40B4-BE49-F238E27FC236}">
                <a16:creationId xmlns:a16="http://schemas.microsoft.com/office/drawing/2014/main" id="{3B17CA07-12D3-38F9-3B2A-64F1F45DCD47}"/>
              </a:ext>
            </a:extLst>
          </p:cNvPr>
          <p:cNvSpPr txBox="1"/>
          <p:nvPr/>
        </p:nvSpPr>
        <p:spPr bwMode="ltGray">
          <a:xfrm>
            <a:off x="4850068" y="1960671"/>
            <a:ext cx="4263999"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CREATE INDEX </a:t>
            </a:r>
            <a:r>
              <a:rPr lang="en-IN" sz="1089" dirty="0" err="1"/>
              <a:t>index_name</a:t>
            </a:r>
            <a:r>
              <a:rPr lang="en-IN" sz="1089" dirty="0"/>
              <a:t> ON </a:t>
            </a:r>
            <a:r>
              <a:rPr lang="en-IN" sz="1089" dirty="0" err="1"/>
              <a:t>table_name</a:t>
            </a:r>
            <a:r>
              <a:rPr lang="en-IN" sz="1089" dirty="0"/>
              <a:t> (</a:t>
            </a:r>
            <a:r>
              <a:rPr lang="en-IN" sz="1089" dirty="0" err="1"/>
              <a:t>column_name</a:t>
            </a:r>
            <a:r>
              <a:rPr lang="en-IN" sz="1089" dirty="0"/>
              <a:t>);</a:t>
            </a:r>
          </a:p>
        </p:txBody>
      </p:sp>
      <p:sp>
        <p:nvSpPr>
          <p:cNvPr id="12" name="TextBox 11">
            <a:extLst>
              <a:ext uri="{FF2B5EF4-FFF2-40B4-BE49-F238E27FC236}">
                <a16:creationId xmlns:a16="http://schemas.microsoft.com/office/drawing/2014/main" id="{BDC9291A-735A-521C-C8A7-39861614EDE9}"/>
              </a:ext>
            </a:extLst>
          </p:cNvPr>
          <p:cNvSpPr txBox="1"/>
          <p:nvPr/>
        </p:nvSpPr>
        <p:spPr bwMode="ltGray">
          <a:xfrm>
            <a:off x="4850069" y="3288120"/>
            <a:ext cx="3777254"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CREATE INDEX </a:t>
            </a:r>
            <a:r>
              <a:rPr lang="en-IN" sz="1089" dirty="0" err="1"/>
              <a:t>idx_students_age</a:t>
            </a:r>
            <a:r>
              <a:rPr lang="en-IN" sz="1089" dirty="0"/>
              <a:t> ON students(age);</a:t>
            </a:r>
          </a:p>
        </p:txBody>
      </p:sp>
      <p:sp>
        <p:nvSpPr>
          <p:cNvPr id="15" name="Arrow: Striped Right 14">
            <a:extLst>
              <a:ext uri="{FF2B5EF4-FFF2-40B4-BE49-F238E27FC236}">
                <a16:creationId xmlns:a16="http://schemas.microsoft.com/office/drawing/2014/main" id="{0A352DC5-8DD9-E554-3314-95F457356FE3}"/>
              </a:ext>
            </a:extLst>
          </p:cNvPr>
          <p:cNvSpPr/>
          <p:nvPr/>
        </p:nvSpPr>
        <p:spPr bwMode="auto">
          <a:xfrm>
            <a:off x="3173749" y="1856893"/>
            <a:ext cx="1359013" cy="458845"/>
          </a:xfrm>
          <a:prstGeom prst="stripedRightArrow">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089" dirty="0">
                <a:solidFill>
                  <a:srgbClr val="FFFFFF"/>
                </a:solidFill>
              </a:rPr>
              <a:t>Syntax</a:t>
            </a:r>
            <a:endParaRPr lang="en-IN" sz="1089" dirty="0" err="1">
              <a:solidFill>
                <a:srgbClr val="FFFFFF"/>
              </a:solidFill>
            </a:endParaRPr>
          </a:p>
        </p:txBody>
      </p:sp>
      <p:sp>
        <p:nvSpPr>
          <p:cNvPr id="16" name="Arrow: Striped Right 15">
            <a:extLst>
              <a:ext uri="{FF2B5EF4-FFF2-40B4-BE49-F238E27FC236}">
                <a16:creationId xmlns:a16="http://schemas.microsoft.com/office/drawing/2014/main" id="{E5C33BC1-9D18-447A-1326-1CCBC518B9BD}"/>
              </a:ext>
            </a:extLst>
          </p:cNvPr>
          <p:cNvSpPr/>
          <p:nvPr/>
        </p:nvSpPr>
        <p:spPr bwMode="auto">
          <a:xfrm>
            <a:off x="3173749" y="3184342"/>
            <a:ext cx="1359013" cy="458845"/>
          </a:xfrm>
          <a:prstGeom prst="stripedRightArrow">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089" dirty="0">
                <a:solidFill>
                  <a:srgbClr val="FFFFFF"/>
                </a:solidFill>
              </a:rPr>
              <a:t>Sample query</a:t>
            </a:r>
            <a:endParaRPr lang="en-IN" sz="1089" dirty="0" err="1">
              <a:solidFill>
                <a:srgbClr val="FFFFFF"/>
              </a:solidFill>
            </a:endParaRPr>
          </a:p>
        </p:txBody>
      </p:sp>
      <p:pic>
        <p:nvPicPr>
          <p:cNvPr id="2" name="Picture 1">
            <a:extLst>
              <a:ext uri="{FF2B5EF4-FFF2-40B4-BE49-F238E27FC236}">
                <a16:creationId xmlns:a16="http://schemas.microsoft.com/office/drawing/2014/main" id="{34A1C0DC-A979-500E-B134-2C06120B2706}"/>
              </a:ext>
            </a:extLst>
          </p:cNvPr>
          <p:cNvPicPr>
            <a:picLocks noChangeAspect="1"/>
          </p:cNvPicPr>
          <p:nvPr/>
        </p:nvPicPr>
        <p:blipFill>
          <a:blip r:embed="rId2"/>
          <a:stretch>
            <a:fillRect/>
          </a:stretch>
        </p:blipFill>
        <p:spPr>
          <a:xfrm>
            <a:off x="1762633" y="5033847"/>
            <a:ext cx="7772400" cy="824632"/>
          </a:xfrm>
          <a:prstGeom prst="rect">
            <a:avLst/>
          </a:prstGeom>
        </p:spPr>
      </p:pic>
    </p:spTree>
    <p:extLst>
      <p:ext uri="{BB962C8B-B14F-4D97-AF65-F5344CB8AC3E}">
        <p14:creationId xmlns:p14="http://schemas.microsoft.com/office/powerpoint/2010/main" val="1600376260"/>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8CDDF7E-7434-0066-625D-C207EF961F80}"/>
              </a:ext>
            </a:extLst>
          </p:cNvPr>
          <p:cNvSpPr>
            <a:spLocks noGrp="1"/>
          </p:cNvSpPr>
          <p:nvPr>
            <p:ph sz="quarter" idx="10"/>
          </p:nvPr>
        </p:nvSpPr>
        <p:spPr>
          <a:xfrm>
            <a:off x="1850106" y="979304"/>
            <a:ext cx="4163965" cy="1023917"/>
          </a:xfrm>
        </p:spPr>
        <p:txBody>
          <a:bodyPr/>
          <a:lstStyle/>
          <a:p>
            <a:r>
              <a:rPr lang="en-US" dirty="0"/>
              <a:t>EXPLAIN shows the query plan</a:t>
            </a:r>
            <a:endParaRPr lang="en-IN" dirty="0"/>
          </a:p>
        </p:txBody>
      </p:sp>
      <p:sp>
        <p:nvSpPr>
          <p:cNvPr id="5" name="Slide Number Placeholder 4">
            <a:extLst>
              <a:ext uri="{FF2B5EF4-FFF2-40B4-BE49-F238E27FC236}">
                <a16:creationId xmlns:a16="http://schemas.microsoft.com/office/drawing/2014/main" id="{FF51381B-ECE8-CF58-36E8-F0B70151B8F6}"/>
              </a:ext>
            </a:extLst>
          </p:cNvPr>
          <p:cNvSpPr>
            <a:spLocks noGrp="1"/>
          </p:cNvSpPr>
          <p:nvPr>
            <p:ph type="sldNum" sz="quarter" idx="4"/>
          </p:nvPr>
        </p:nvSpPr>
        <p:spPr/>
        <p:txBody>
          <a:bodyPr/>
          <a:lstStyle/>
          <a:p>
            <a:fld id="{D71DA9FD-6EF8-4CC5-AF9B-B6159B5B937C}" type="slidenum">
              <a:rPr lang="en-GB" noProof="1" smtClean="0"/>
              <a:pPr/>
              <a:t>53</a:t>
            </a:fld>
            <a:endParaRPr lang="en-GB" noProof="1"/>
          </a:p>
        </p:txBody>
      </p:sp>
      <p:sp>
        <p:nvSpPr>
          <p:cNvPr id="6" name="Footer Placeholder 5">
            <a:extLst>
              <a:ext uri="{FF2B5EF4-FFF2-40B4-BE49-F238E27FC236}">
                <a16:creationId xmlns:a16="http://schemas.microsoft.com/office/drawing/2014/main" id="{22EC6E9F-00C8-082D-C4C2-DE33A2A2856F}"/>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7" name="Title 6">
            <a:extLst>
              <a:ext uri="{FF2B5EF4-FFF2-40B4-BE49-F238E27FC236}">
                <a16:creationId xmlns:a16="http://schemas.microsoft.com/office/drawing/2014/main" id="{7337F563-193D-1F1B-D342-ED8A397B679F}"/>
              </a:ext>
            </a:extLst>
          </p:cNvPr>
          <p:cNvSpPr>
            <a:spLocks noGrp="1"/>
          </p:cNvSpPr>
          <p:nvPr>
            <p:ph type="title"/>
          </p:nvPr>
        </p:nvSpPr>
        <p:spPr/>
        <p:txBody>
          <a:bodyPr/>
          <a:lstStyle/>
          <a:p>
            <a:r>
              <a:rPr lang="en-IN" dirty="0"/>
              <a:t>EXPLAIN &amp; ANALYZE</a:t>
            </a:r>
          </a:p>
        </p:txBody>
      </p:sp>
      <p:sp>
        <p:nvSpPr>
          <p:cNvPr id="11" name="Content Placeholder 10">
            <a:extLst>
              <a:ext uri="{FF2B5EF4-FFF2-40B4-BE49-F238E27FC236}">
                <a16:creationId xmlns:a16="http://schemas.microsoft.com/office/drawing/2014/main" id="{8940114E-64C2-E22D-5882-001BA26D2741}"/>
              </a:ext>
            </a:extLst>
          </p:cNvPr>
          <p:cNvSpPr>
            <a:spLocks noGrp="1"/>
          </p:cNvSpPr>
          <p:nvPr>
            <p:ph sz="quarter" idx="11"/>
          </p:nvPr>
        </p:nvSpPr>
        <p:spPr>
          <a:xfrm>
            <a:off x="6178088" y="979304"/>
            <a:ext cx="4163965" cy="1023917"/>
          </a:xfrm>
        </p:spPr>
        <p:txBody>
          <a:bodyPr/>
          <a:lstStyle/>
          <a:p>
            <a:r>
              <a:rPr lang="en-US" dirty="0"/>
              <a:t>ANALYZE adds actual execution time.</a:t>
            </a:r>
            <a:endParaRPr lang="en-IN" dirty="0"/>
          </a:p>
        </p:txBody>
      </p:sp>
      <p:sp>
        <p:nvSpPr>
          <p:cNvPr id="15" name="TextBox 14">
            <a:extLst>
              <a:ext uri="{FF2B5EF4-FFF2-40B4-BE49-F238E27FC236}">
                <a16:creationId xmlns:a16="http://schemas.microsoft.com/office/drawing/2014/main" id="{5B0C06C7-2EC0-23DA-B5D6-8EE47DF6A111}"/>
              </a:ext>
            </a:extLst>
          </p:cNvPr>
          <p:cNvSpPr txBox="1"/>
          <p:nvPr/>
        </p:nvSpPr>
        <p:spPr bwMode="ltGray">
          <a:xfrm>
            <a:off x="3688848" y="2040312"/>
            <a:ext cx="4321303"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EXPLAIN ANALYZE SELECT * FROM students WHERE age &gt; 20;</a:t>
            </a:r>
          </a:p>
        </p:txBody>
      </p:sp>
      <p:sp>
        <p:nvSpPr>
          <p:cNvPr id="19" name="TextBox 18">
            <a:extLst>
              <a:ext uri="{FF2B5EF4-FFF2-40B4-BE49-F238E27FC236}">
                <a16:creationId xmlns:a16="http://schemas.microsoft.com/office/drawing/2014/main" id="{5C5D7ED8-6BBE-89B0-282D-0B2BAD88826E}"/>
              </a:ext>
            </a:extLst>
          </p:cNvPr>
          <p:cNvSpPr txBox="1"/>
          <p:nvPr/>
        </p:nvSpPr>
        <p:spPr bwMode="ltGray">
          <a:xfrm>
            <a:off x="3688848" y="2975676"/>
            <a:ext cx="4321303" cy="1097993"/>
          </a:xfrm>
          <a:prstGeom prst="rect">
            <a:avLst/>
          </a:prstGeom>
          <a:ln>
            <a:headEnd/>
            <a:tailEnd/>
          </a:ln>
        </p:spPr>
        <p:style>
          <a:lnRef idx="3">
            <a:schemeClr val="lt1"/>
          </a:lnRef>
          <a:fillRef idx="1">
            <a:schemeClr val="dk1"/>
          </a:fillRef>
          <a:effectRef idx="1">
            <a:schemeClr val="dk1"/>
          </a:effectRef>
          <a:fontRef idx="minor">
            <a:schemeClr val="lt1"/>
          </a:fontRef>
        </p:style>
        <p:txBody>
          <a:bodyPr wrap="square">
            <a:spAutoFit/>
          </a:bodyPr>
          <a:lstStyle/>
          <a:p>
            <a:r>
              <a:rPr lang="en-US" sz="1089" dirty="0"/>
              <a:t>Seq Scan on students  (cost=0.00..35.50 rows=500 width=64)</a:t>
            </a:r>
          </a:p>
          <a:p>
            <a:r>
              <a:rPr lang="en-US" sz="1089" dirty="0"/>
              <a:t>  Filter: (age &gt; 20)</a:t>
            </a:r>
          </a:p>
          <a:p>
            <a:r>
              <a:rPr lang="en-US" sz="1089" dirty="0"/>
              <a:t>  Rows Removed by Filter: 100</a:t>
            </a:r>
          </a:p>
          <a:p>
            <a:r>
              <a:rPr lang="en-US" sz="1089" dirty="0"/>
              <a:t>  -&gt; Actual rows: 500 loops: 1</a:t>
            </a:r>
          </a:p>
          <a:p>
            <a:r>
              <a:rPr lang="en-US" sz="1089" dirty="0"/>
              <a:t>Planning Time: 0.125 </a:t>
            </a:r>
            <a:r>
              <a:rPr lang="en-US" sz="1089" dirty="0" err="1"/>
              <a:t>ms</a:t>
            </a:r>
            <a:endParaRPr lang="en-US" sz="1089" dirty="0"/>
          </a:p>
          <a:p>
            <a:r>
              <a:rPr lang="en-US" sz="1089" dirty="0"/>
              <a:t>Execution Time: 1.234 </a:t>
            </a:r>
            <a:r>
              <a:rPr lang="en-US" sz="1089" dirty="0" err="1"/>
              <a:t>ms</a:t>
            </a:r>
            <a:endParaRPr lang="en-US" sz="1089" dirty="0"/>
          </a:p>
        </p:txBody>
      </p:sp>
      <p:sp>
        <p:nvSpPr>
          <p:cNvPr id="20" name="TextBox 19">
            <a:extLst>
              <a:ext uri="{FF2B5EF4-FFF2-40B4-BE49-F238E27FC236}">
                <a16:creationId xmlns:a16="http://schemas.microsoft.com/office/drawing/2014/main" id="{F1646237-CC21-552F-9040-E5C83BF4BA62}"/>
              </a:ext>
            </a:extLst>
          </p:cNvPr>
          <p:cNvSpPr txBox="1"/>
          <p:nvPr/>
        </p:nvSpPr>
        <p:spPr bwMode="ltGray">
          <a:xfrm>
            <a:off x="3688849" y="2642024"/>
            <a:ext cx="782140"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Output</a:t>
            </a:r>
          </a:p>
        </p:txBody>
      </p:sp>
      <p:sp>
        <p:nvSpPr>
          <p:cNvPr id="21" name="TextBox 20">
            <a:extLst>
              <a:ext uri="{FF2B5EF4-FFF2-40B4-BE49-F238E27FC236}">
                <a16:creationId xmlns:a16="http://schemas.microsoft.com/office/drawing/2014/main" id="{63988EEE-4110-B6CD-20DE-1B85790C1100}"/>
              </a:ext>
            </a:extLst>
          </p:cNvPr>
          <p:cNvSpPr txBox="1"/>
          <p:nvPr/>
        </p:nvSpPr>
        <p:spPr bwMode="ltGray">
          <a:xfrm>
            <a:off x="3688849" y="1722089"/>
            <a:ext cx="1091007"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Sample query</a:t>
            </a:r>
          </a:p>
        </p:txBody>
      </p:sp>
      <p:cxnSp>
        <p:nvCxnSpPr>
          <p:cNvPr id="23" name="Straight Arrow Connector 22">
            <a:extLst>
              <a:ext uri="{FF2B5EF4-FFF2-40B4-BE49-F238E27FC236}">
                <a16:creationId xmlns:a16="http://schemas.microsoft.com/office/drawing/2014/main" id="{D9C7209E-BBA5-B9C6-0446-9D3D5BFC5561}"/>
              </a:ext>
            </a:extLst>
          </p:cNvPr>
          <p:cNvCxnSpPr>
            <a:stCxn id="15" idx="2"/>
          </p:cNvCxnSpPr>
          <p:nvPr/>
        </p:nvCxnSpPr>
        <p:spPr bwMode="auto">
          <a:xfrm>
            <a:off x="5849500" y="2300255"/>
            <a:ext cx="6976" cy="675421"/>
          </a:xfrm>
          <a:prstGeom prst="straightConnector1">
            <a:avLst/>
          </a:prstGeom>
          <a:noFill/>
          <a:ln w="12700">
            <a:solidFill>
              <a:schemeClr val="tx1"/>
            </a:solidFill>
            <a:round/>
            <a:headEnd/>
            <a:tailEnd type="triangle"/>
          </a:ln>
        </p:spPr>
      </p:cxnSp>
      <p:pic>
        <p:nvPicPr>
          <p:cNvPr id="2" name="Picture 1">
            <a:extLst>
              <a:ext uri="{FF2B5EF4-FFF2-40B4-BE49-F238E27FC236}">
                <a16:creationId xmlns:a16="http://schemas.microsoft.com/office/drawing/2014/main" id="{DA05A842-040D-FCAE-6696-646D9C4FAE0B}"/>
              </a:ext>
            </a:extLst>
          </p:cNvPr>
          <p:cNvPicPr>
            <a:picLocks noChangeAspect="1"/>
          </p:cNvPicPr>
          <p:nvPr/>
        </p:nvPicPr>
        <p:blipFill>
          <a:blip r:embed="rId2"/>
          <a:stretch>
            <a:fillRect/>
          </a:stretch>
        </p:blipFill>
        <p:spPr>
          <a:xfrm>
            <a:off x="1762633" y="4982950"/>
            <a:ext cx="7772400" cy="948356"/>
          </a:xfrm>
          <a:prstGeom prst="rect">
            <a:avLst/>
          </a:prstGeom>
        </p:spPr>
      </p:pic>
    </p:spTree>
    <p:extLst>
      <p:ext uri="{BB962C8B-B14F-4D97-AF65-F5344CB8AC3E}">
        <p14:creationId xmlns:p14="http://schemas.microsoft.com/office/powerpoint/2010/main" val="947776206"/>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5D8A6F-AC3B-C784-2144-EB9051150F1A}"/>
              </a:ext>
            </a:extLst>
          </p:cNvPr>
          <p:cNvSpPr>
            <a:spLocks noGrp="1"/>
          </p:cNvSpPr>
          <p:nvPr>
            <p:ph sz="quarter" idx="10"/>
          </p:nvPr>
        </p:nvSpPr>
        <p:spPr>
          <a:xfrm>
            <a:off x="1850105" y="979758"/>
            <a:ext cx="8101057" cy="1014638"/>
          </a:xfrm>
        </p:spPr>
        <p:txBody>
          <a:bodyPr>
            <a:noAutofit/>
          </a:bodyPr>
          <a:lstStyle/>
          <a:p>
            <a:pPr marL="259232" indent="-259232">
              <a:buFont typeface="Wingdings" panose="05000000000000000000" pitchFamily="2" charset="2"/>
              <a:buChar char="ü"/>
            </a:pPr>
            <a:r>
              <a:rPr lang="en-US" sz="1000" dirty="0">
                <a:solidFill>
                  <a:schemeClr val="bg2">
                    <a:lumMod val="25000"/>
                  </a:schemeClr>
                </a:solidFill>
              </a:rPr>
              <a:t>A subquery is a query inside another query.</a:t>
            </a:r>
          </a:p>
          <a:p>
            <a:pPr marL="259232" indent="-259232">
              <a:buFont typeface="Wingdings" panose="05000000000000000000" pitchFamily="2" charset="2"/>
              <a:buChar char="ü"/>
            </a:pPr>
            <a:endParaRPr lang="en-US" sz="1000" dirty="0">
              <a:solidFill>
                <a:schemeClr val="bg2">
                  <a:lumMod val="25000"/>
                </a:schemeClr>
              </a:solidFill>
            </a:endParaRPr>
          </a:p>
          <a:p>
            <a:pPr marL="259232" indent="-259232">
              <a:buFont typeface="Wingdings" panose="05000000000000000000" pitchFamily="2" charset="2"/>
              <a:buChar char="ü"/>
            </a:pPr>
            <a:r>
              <a:rPr lang="en-US" sz="1000" dirty="0">
                <a:solidFill>
                  <a:schemeClr val="bg2">
                    <a:lumMod val="25000"/>
                  </a:schemeClr>
                </a:solidFill>
              </a:rPr>
              <a:t>It can be used in the SELECT, FROM, or WHERE clause.</a:t>
            </a:r>
          </a:p>
          <a:p>
            <a:pPr marL="259232" indent="-259232">
              <a:buFont typeface="Wingdings" panose="05000000000000000000" pitchFamily="2" charset="2"/>
              <a:buChar char="ü"/>
            </a:pPr>
            <a:endParaRPr lang="en-US" sz="1000" dirty="0">
              <a:solidFill>
                <a:schemeClr val="bg2">
                  <a:lumMod val="25000"/>
                </a:schemeClr>
              </a:solidFill>
            </a:endParaRPr>
          </a:p>
          <a:p>
            <a:pPr marL="259232" indent="-259232">
              <a:buFont typeface="Wingdings" panose="05000000000000000000" pitchFamily="2" charset="2"/>
              <a:buChar char="ü"/>
            </a:pPr>
            <a:r>
              <a:rPr lang="en-US" sz="1000" dirty="0">
                <a:solidFill>
                  <a:schemeClr val="bg2">
                    <a:lumMod val="25000"/>
                  </a:schemeClr>
                </a:solidFill>
              </a:rPr>
              <a:t>The inner query runs first and passes results to the outer query.</a:t>
            </a:r>
            <a:endParaRPr lang="en-IN" sz="1000" dirty="0">
              <a:solidFill>
                <a:schemeClr val="bg2">
                  <a:lumMod val="25000"/>
                </a:schemeClr>
              </a:solidFill>
            </a:endParaRPr>
          </a:p>
        </p:txBody>
      </p:sp>
      <p:sp>
        <p:nvSpPr>
          <p:cNvPr id="3" name="Content Placeholder 2">
            <a:extLst>
              <a:ext uri="{FF2B5EF4-FFF2-40B4-BE49-F238E27FC236}">
                <a16:creationId xmlns:a16="http://schemas.microsoft.com/office/drawing/2014/main" id="{8F4BEAB9-C639-0B70-A12B-323254AE820C}"/>
              </a:ext>
            </a:extLst>
          </p:cNvPr>
          <p:cNvSpPr>
            <a:spLocks noGrp="1"/>
          </p:cNvSpPr>
          <p:nvPr>
            <p:ph sz="quarter" idx="11"/>
          </p:nvPr>
        </p:nvSpPr>
        <p:spPr>
          <a:xfrm>
            <a:off x="1762699" y="2236425"/>
            <a:ext cx="4008042" cy="3967236"/>
          </a:xfrm>
        </p:spPr>
        <p:txBody>
          <a:bodyPr>
            <a:normAutofit/>
          </a:bodyPr>
          <a:lstStyle/>
          <a:p>
            <a:r>
              <a:rPr lang="en-IN" sz="1800" i="1" dirty="0">
                <a:solidFill>
                  <a:schemeClr val="bg2">
                    <a:lumMod val="25000"/>
                  </a:schemeClr>
                </a:solidFill>
              </a:rPr>
              <a:t>Subquery in WHERE</a:t>
            </a:r>
          </a:p>
          <a:p>
            <a:endParaRPr lang="en-US" sz="1800" dirty="0">
              <a:solidFill>
                <a:schemeClr val="bg2">
                  <a:lumMod val="25000"/>
                </a:schemeClr>
              </a:solidFill>
            </a:endParaRPr>
          </a:p>
          <a:p>
            <a:r>
              <a:rPr lang="en-US" sz="1800" dirty="0">
                <a:solidFill>
                  <a:schemeClr val="bg2">
                    <a:lumMod val="25000"/>
                  </a:schemeClr>
                </a:solidFill>
              </a:rPr>
              <a:t>SELECT name FROM students</a:t>
            </a:r>
          </a:p>
          <a:p>
            <a:r>
              <a:rPr lang="en-US" sz="1800" dirty="0">
                <a:solidFill>
                  <a:schemeClr val="bg2">
                    <a:lumMod val="25000"/>
                  </a:schemeClr>
                </a:solidFill>
              </a:rPr>
              <a:t>WHERE </a:t>
            </a:r>
            <a:r>
              <a:rPr lang="en-US" sz="1800" dirty="0" err="1">
                <a:solidFill>
                  <a:schemeClr val="bg2">
                    <a:lumMod val="25000"/>
                  </a:schemeClr>
                </a:solidFill>
              </a:rPr>
              <a:t>dept_id</a:t>
            </a:r>
            <a:r>
              <a:rPr lang="en-US" sz="1800" dirty="0">
                <a:solidFill>
                  <a:schemeClr val="bg2">
                    <a:lumMod val="25000"/>
                  </a:schemeClr>
                </a:solidFill>
              </a:rPr>
              <a:t> = (</a:t>
            </a:r>
          </a:p>
          <a:p>
            <a:r>
              <a:rPr lang="en-US" sz="1800" dirty="0">
                <a:solidFill>
                  <a:schemeClr val="bg2">
                    <a:lumMod val="25000"/>
                  </a:schemeClr>
                </a:solidFill>
              </a:rPr>
              <a:t>  SELECT id FROM departments</a:t>
            </a:r>
          </a:p>
          <a:p>
            <a:r>
              <a:rPr lang="en-US" sz="1800" dirty="0">
                <a:solidFill>
                  <a:schemeClr val="bg2">
                    <a:lumMod val="25000"/>
                  </a:schemeClr>
                </a:solidFill>
              </a:rPr>
              <a:t>  WHERE name = 'Computer Science'</a:t>
            </a:r>
          </a:p>
          <a:p>
            <a:r>
              <a:rPr lang="en-US" sz="1800" dirty="0">
                <a:solidFill>
                  <a:schemeClr val="bg2">
                    <a:lumMod val="25000"/>
                  </a:schemeClr>
                </a:solidFill>
              </a:rPr>
              <a:t>);</a:t>
            </a:r>
          </a:p>
          <a:p>
            <a:endParaRPr lang="en-IN" sz="1800" dirty="0">
              <a:solidFill>
                <a:schemeClr val="bg2">
                  <a:lumMod val="25000"/>
                </a:schemeClr>
              </a:solidFill>
            </a:endParaRPr>
          </a:p>
        </p:txBody>
      </p:sp>
      <p:sp>
        <p:nvSpPr>
          <p:cNvPr id="4" name="Content Placeholder 3">
            <a:extLst>
              <a:ext uri="{FF2B5EF4-FFF2-40B4-BE49-F238E27FC236}">
                <a16:creationId xmlns:a16="http://schemas.microsoft.com/office/drawing/2014/main" id="{58E229C0-F2E6-E8E9-F9DE-A6794606C3CB}"/>
              </a:ext>
            </a:extLst>
          </p:cNvPr>
          <p:cNvSpPr>
            <a:spLocks noGrp="1"/>
          </p:cNvSpPr>
          <p:nvPr>
            <p:ph sz="quarter" idx="12"/>
          </p:nvPr>
        </p:nvSpPr>
        <p:spPr>
          <a:xfrm>
            <a:off x="6333526" y="2213584"/>
            <a:ext cx="4008041" cy="3527154"/>
          </a:xfrm>
        </p:spPr>
        <p:txBody>
          <a:bodyPr>
            <a:normAutofit/>
          </a:bodyPr>
          <a:lstStyle/>
          <a:p>
            <a:r>
              <a:rPr lang="en-US" sz="1800" i="1" dirty="0">
                <a:solidFill>
                  <a:schemeClr val="bg2">
                    <a:lumMod val="25000"/>
                  </a:schemeClr>
                </a:solidFill>
              </a:rPr>
              <a:t>Subquery in FROM (Derived Table)</a:t>
            </a:r>
          </a:p>
          <a:p>
            <a:endParaRPr lang="en-US" sz="1800" dirty="0">
              <a:solidFill>
                <a:schemeClr val="bg2">
                  <a:lumMod val="25000"/>
                </a:schemeClr>
              </a:solidFill>
            </a:endParaRPr>
          </a:p>
          <a:p>
            <a:r>
              <a:rPr lang="en-US" sz="1800" dirty="0">
                <a:solidFill>
                  <a:schemeClr val="bg2">
                    <a:lumMod val="25000"/>
                  </a:schemeClr>
                </a:solidFill>
              </a:rPr>
              <a:t>SELECT </a:t>
            </a:r>
            <a:r>
              <a:rPr lang="en-US" sz="1800" dirty="0" err="1">
                <a:solidFill>
                  <a:schemeClr val="bg2">
                    <a:lumMod val="25000"/>
                  </a:schemeClr>
                </a:solidFill>
              </a:rPr>
              <a:t>avg_age</a:t>
            </a:r>
            <a:r>
              <a:rPr lang="en-US" sz="1800" dirty="0">
                <a:solidFill>
                  <a:schemeClr val="bg2">
                    <a:lumMod val="25000"/>
                  </a:schemeClr>
                </a:solidFill>
              </a:rPr>
              <a:t> FROM (</a:t>
            </a:r>
          </a:p>
          <a:p>
            <a:r>
              <a:rPr lang="en-US" sz="1800" dirty="0">
                <a:solidFill>
                  <a:schemeClr val="bg2">
                    <a:lumMod val="25000"/>
                  </a:schemeClr>
                </a:solidFill>
              </a:rPr>
              <a:t>  SELECT AVG(age) AS </a:t>
            </a:r>
            <a:r>
              <a:rPr lang="en-US" sz="1800" dirty="0" err="1">
                <a:solidFill>
                  <a:schemeClr val="bg2">
                    <a:lumMod val="25000"/>
                  </a:schemeClr>
                </a:solidFill>
              </a:rPr>
              <a:t>avg_age</a:t>
            </a:r>
            <a:r>
              <a:rPr lang="en-US" sz="1800" dirty="0">
                <a:solidFill>
                  <a:schemeClr val="bg2">
                    <a:lumMod val="25000"/>
                  </a:schemeClr>
                </a:solidFill>
              </a:rPr>
              <a:t> FROM students</a:t>
            </a:r>
          </a:p>
          <a:p>
            <a:r>
              <a:rPr lang="en-US" sz="1800" dirty="0">
                <a:solidFill>
                  <a:schemeClr val="bg2">
                    <a:lumMod val="25000"/>
                  </a:schemeClr>
                </a:solidFill>
              </a:rPr>
              <a:t>) AS stats;</a:t>
            </a:r>
          </a:p>
          <a:p>
            <a:endParaRPr lang="en-IN" sz="1800" dirty="0">
              <a:solidFill>
                <a:schemeClr val="bg2">
                  <a:lumMod val="25000"/>
                </a:schemeClr>
              </a:solidFill>
            </a:endParaRPr>
          </a:p>
        </p:txBody>
      </p:sp>
      <p:sp>
        <p:nvSpPr>
          <p:cNvPr id="5" name="Slide Number Placeholder 4">
            <a:extLst>
              <a:ext uri="{FF2B5EF4-FFF2-40B4-BE49-F238E27FC236}">
                <a16:creationId xmlns:a16="http://schemas.microsoft.com/office/drawing/2014/main" id="{DCFC0401-03DA-C2CA-E0DA-E157FD430EE9}"/>
              </a:ext>
            </a:extLst>
          </p:cNvPr>
          <p:cNvSpPr>
            <a:spLocks noGrp="1"/>
          </p:cNvSpPr>
          <p:nvPr>
            <p:ph type="sldNum" sz="quarter" idx="4"/>
          </p:nvPr>
        </p:nvSpPr>
        <p:spPr/>
        <p:txBody>
          <a:bodyPr/>
          <a:lstStyle/>
          <a:p>
            <a:fld id="{D71DA9FD-6EF8-4CC5-AF9B-B6159B5B937C}" type="slidenum">
              <a:rPr lang="en-GB" noProof="1" smtClean="0"/>
              <a:pPr/>
              <a:t>54</a:t>
            </a:fld>
            <a:endParaRPr lang="en-GB" noProof="1"/>
          </a:p>
        </p:txBody>
      </p:sp>
      <p:sp>
        <p:nvSpPr>
          <p:cNvPr id="7" name="Title 6">
            <a:extLst>
              <a:ext uri="{FF2B5EF4-FFF2-40B4-BE49-F238E27FC236}">
                <a16:creationId xmlns:a16="http://schemas.microsoft.com/office/drawing/2014/main" id="{6AE219D0-C000-FBAD-757B-8EC20405A9DA}"/>
              </a:ext>
            </a:extLst>
          </p:cNvPr>
          <p:cNvSpPr>
            <a:spLocks noGrp="1"/>
          </p:cNvSpPr>
          <p:nvPr>
            <p:ph type="title"/>
          </p:nvPr>
        </p:nvSpPr>
        <p:spPr/>
        <p:txBody>
          <a:bodyPr/>
          <a:lstStyle/>
          <a:p>
            <a:r>
              <a:rPr lang="en-IN" dirty="0"/>
              <a:t>Nested Queries (Subqueries)</a:t>
            </a:r>
          </a:p>
        </p:txBody>
      </p:sp>
      <p:pic>
        <p:nvPicPr>
          <p:cNvPr id="8" name="Picture 7">
            <a:extLst>
              <a:ext uri="{FF2B5EF4-FFF2-40B4-BE49-F238E27FC236}">
                <a16:creationId xmlns:a16="http://schemas.microsoft.com/office/drawing/2014/main" id="{FB029F60-888B-2DAE-2322-5200CFCECCFF}"/>
              </a:ext>
            </a:extLst>
          </p:cNvPr>
          <p:cNvPicPr>
            <a:picLocks noChangeAspect="1"/>
          </p:cNvPicPr>
          <p:nvPr/>
        </p:nvPicPr>
        <p:blipFill>
          <a:blip r:embed="rId2"/>
          <a:stretch>
            <a:fillRect/>
          </a:stretch>
        </p:blipFill>
        <p:spPr>
          <a:xfrm>
            <a:off x="411266" y="5863088"/>
            <a:ext cx="4452468" cy="669929"/>
          </a:xfrm>
          <a:prstGeom prst="rect">
            <a:avLst/>
          </a:prstGeom>
        </p:spPr>
      </p:pic>
    </p:spTree>
    <p:extLst>
      <p:ext uri="{BB962C8B-B14F-4D97-AF65-F5344CB8AC3E}">
        <p14:creationId xmlns:p14="http://schemas.microsoft.com/office/powerpoint/2010/main" val="3962395770"/>
      </p:ext>
    </p:extLst>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D7E556-9FD6-8C15-4F68-CB508B76EB60}"/>
              </a:ext>
            </a:extLst>
          </p:cNvPr>
          <p:cNvSpPr>
            <a:spLocks noGrp="1"/>
          </p:cNvSpPr>
          <p:nvPr>
            <p:ph type="title"/>
          </p:nvPr>
        </p:nvSpPr>
        <p:spPr/>
        <p:txBody>
          <a:bodyPr/>
          <a:lstStyle/>
          <a:p>
            <a:r>
              <a:rPr lang="en-US" dirty="0"/>
              <a:t>Correlated Subqueries</a:t>
            </a:r>
          </a:p>
        </p:txBody>
      </p:sp>
      <p:sp>
        <p:nvSpPr>
          <p:cNvPr id="7" name="Content Placeholder 6">
            <a:extLst>
              <a:ext uri="{FF2B5EF4-FFF2-40B4-BE49-F238E27FC236}">
                <a16:creationId xmlns:a16="http://schemas.microsoft.com/office/drawing/2014/main" id="{25DD9406-3D6A-D0F2-6627-D43213EB4C89}"/>
              </a:ext>
            </a:extLst>
          </p:cNvPr>
          <p:cNvSpPr>
            <a:spLocks noGrp="1"/>
          </p:cNvSpPr>
          <p:nvPr>
            <p:ph idx="1"/>
          </p:nvPr>
        </p:nvSpPr>
        <p:spPr/>
        <p:txBody>
          <a:bodyPr/>
          <a:lstStyle/>
          <a:p>
            <a:r>
              <a:rPr lang="en-US" dirty="0"/>
              <a:t>A </a:t>
            </a:r>
            <a:r>
              <a:rPr lang="en-US" b="1" dirty="0"/>
              <a:t>correlated subquery</a:t>
            </a:r>
            <a:r>
              <a:rPr lang="en-US" dirty="0"/>
              <a:t> is a </a:t>
            </a:r>
            <a:r>
              <a:rPr lang="en-US" b="1" dirty="0"/>
              <a:t>subquery that references columns from the outer query</a:t>
            </a:r>
            <a:r>
              <a:rPr lang="en-US" dirty="0"/>
              <a:t>. Unlike a regular (non-correlated or scalar) subquery, a correlated subquery is </a:t>
            </a:r>
            <a:r>
              <a:rPr lang="en-US" b="1" dirty="0"/>
              <a:t>executed repeatedly</a:t>
            </a:r>
            <a:r>
              <a:rPr lang="en-US" dirty="0"/>
              <a:t>, once for each row processed by the outer query.</a:t>
            </a:r>
            <a:endParaRPr lang="en-CA" dirty="0"/>
          </a:p>
          <a:p>
            <a:endParaRPr lang="en-US" dirty="0"/>
          </a:p>
        </p:txBody>
      </p:sp>
      <p:pic>
        <p:nvPicPr>
          <p:cNvPr id="8" name="Picture 7">
            <a:extLst>
              <a:ext uri="{FF2B5EF4-FFF2-40B4-BE49-F238E27FC236}">
                <a16:creationId xmlns:a16="http://schemas.microsoft.com/office/drawing/2014/main" id="{076EBD8B-E742-5EFA-3059-13CA767A54A6}"/>
              </a:ext>
            </a:extLst>
          </p:cNvPr>
          <p:cNvPicPr>
            <a:picLocks noChangeAspect="1"/>
          </p:cNvPicPr>
          <p:nvPr/>
        </p:nvPicPr>
        <p:blipFill>
          <a:blip r:embed="rId2"/>
          <a:stretch>
            <a:fillRect/>
          </a:stretch>
        </p:blipFill>
        <p:spPr>
          <a:xfrm>
            <a:off x="160121" y="5944624"/>
            <a:ext cx="7772400" cy="850442"/>
          </a:xfrm>
          <a:prstGeom prst="rect">
            <a:avLst/>
          </a:prstGeom>
        </p:spPr>
      </p:pic>
      <p:sp>
        <p:nvSpPr>
          <p:cNvPr id="13" name="TextBox 12">
            <a:extLst>
              <a:ext uri="{FF2B5EF4-FFF2-40B4-BE49-F238E27FC236}">
                <a16:creationId xmlns:a16="http://schemas.microsoft.com/office/drawing/2014/main" id="{4B7E2CB0-517A-D2E3-B1D6-89CB41D5A343}"/>
              </a:ext>
            </a:extLst>
          </p:cNvPr>
          <p:cNvSpPr txBox="1"/>
          <p:nvPr/>
        </p:nvSpPr>
        <p:spPr>
          <a:xfrm>
            <a:off x="3050498" y="3577100"/>
            <a:ext cx="6100996" cy="2079737"/>
          </a:xfrm>
          <a:prstGeom prst="rect">
            <a:avLst/>
          </a:prstGeom>
          <a:noFill/>
        </p:spPr>
        <p:txBody>
          <a:bodyPr wrap="square">
            <a:spAutoFit/>
          </a:bodyPr>
          <a:lstStyle/>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SELECT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e.emp_name</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e.salary</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e.dept_id</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       (SELECT AVG(e2.salary)</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        FROM employees e2</a:t>
            </a: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        WHERE e2.dept_id =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e.dept_id</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 AS </a:t>
            </a:r>
            <a:r>
              <a:rPr lang="en-CA" sz="1800" kern="100" dirty="0" err="1">
                <a:effectLst/>
                <a:latin typeface="Aptos" panose="020B0004020202020204" pitchFamily="34" charset="0"/>
                <a:ea typeface="Aptos" panose="020B0004020202020204" pitchFamily="34" charset="0"/>
                <a:cs typeface="Times New Roman" panose="02020603050405020304" pitchFamily="18" charset="0"/>
              </a:rPr>
              <a:t>dept_avg</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FROM employees e;</a:t>
            </a:r>
          </a:p>
        </p:txBody>
      </p:sp>
    </p:spTree>
    <p:extLst>
      <p:ext uri="{BB962C8B-B14F-4D97-AF65-F5344CB8AC3E}">
        <p14:creationId xmlns:p14="http://schemas.microsoft.com/office/powerpoint/2010/main" val="831170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895D-3841-434D-EF00-6BCE5A33E69C}"/>
              </a:ext>
            </a:extLst>
          </p:cNvPr>
          <p:cNvSpPr>
            <a:spLocks noGrp="1"/>
          </p:cNvSpPr>
          <p:nvPr>
            <p:ph type="title"/>
          </p:nvPr>
        </p:nvSpPr>
        <p:spPr/>
        <p:txBody>
          <a:bodyPr/>
          <a:lstStyle/>
          <a:p>
            <a:r>
              <a:rPr lang="en-US" dirty="0"/>
              <a:t>JSONb</a:t>
            </a:r>
          </a:p>
        </p:txBody>
      </p:sp>
      <p:sp>
        <p:nvSpPr>
          <p:cNvPr id="4" name="Rectangle 1">
            <a:extLst>
              <a:ext uri="{FF2B5EF4-FFF2-40B4-BE49-F238E27FC236}">
                <a16:creationId xmlns:a16="http://schemas.microsoft.com/office/drawing/2014/main" id="{DF3CF4AC-2D7C-BB27-5307-0BBB7E2401CC}"/>
              </a:ext>
            </a:extLst>
          </p:cNvPr>
          <p:cNvSpPr>
            <a:spLocks noGrp="1" noChangeArrowheads="1"/>
          </p:cNvSpPr>
          <p:nvPr>
            <p:ph idx="1"/>
          </p:nvPr>
        </p:nvSpPr>
        <p:spPr bwMode="auto">
          <a:xfrm>
            <a:off x="704538" y="1886936"/>
            <a:ext cx="1004341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JSONB</a:t>
            </a:r>
            <a:r>
              <a:rPr kumimoji="0" lang="en-US" altLang="en-US" sz="1800" b="0" i="0" u="none" strike="noStrike" cap="none" normalizeH="0" baseline="0" dirty="0">
                <a:ln>
                  <a:noFill/>
                </a:ln>
                <a:solidFill>
                  <a:schemeClr val="tx1"/>
                </a:solidFill>
                <a:effectLst/>
                <a:ea typeface="Times New Roman" panose="02020603050405020304" pitchFamily="18" charset="0"/>
              </a:rPr>
              <a:t> (short for </a:t>
            </a:r>
            <a:r>
              <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JSON Binary</a:t>
            </a: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is a </a:t>
            </a:r>
            <a:r>
              <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data type in PostgreSQL</a:t>
            </a: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that stores </a:t>
            </a:r>
            <a:r>
              <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JSON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(JavaScript Object Notation) data in a binary format</a:t>
            </a: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for faster processing and querying.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latin typeface="Arial" panose="020B0604020202020204" pitchFamily="34" charset="0"/>
            </a:endParaRPr>
          </a:p>
          <a:p>
            <a:pPr marL="0" lvl="0" indent="0" eaLnBrk="0" fontAlgn="base" hangingPunct="0">
              <a:lnSpc>
                <a:spcPct val="100000"/>
              </a:lnSpc>
              <a:spcBef>
                <a:spcPct val="0"/>
              </a:spcBef>
              <a:spcAft>
                <a:spcPct val="0"/>
              </a:spcAft>
              <a:buNone/>
            </a:pPr>
            <a:r>
              <a:rPr lang="en-CA" dirty="0"/>
              <a:t>ideal for applications that require quick access to </a:t>
            </a:r>
            <a:r>
              <a:rPr lang="en-CA" b="1" dirty="0"/>
              <a:t>structured </a:t>
            </a:r>
            <a:r>
              <a:rPr lang="en-CA" dirty="0"/>
              <a:t>information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2F14496-F58C-AAE5-8AE9-84230BB80848}"/>
              </a:ext>
            </a:extLst>
          </p:cNvPr>
          <p:cNvPicPr>
            <a:picLocks noChangeAspect="1"/>
          </p:cNvPicPr>
          <p:nvPr/>
        </p:nvPicPr>
        <p:blipFill>
          <a:blip r:embed="rId2"/>
          <a:stretch>
            <a:fillRect/>
          </a:stretch>
        </p:blipFill>
        <p:spPr>
          <a:xfrm>
            <a:off x="1303888" y="3672040"/>
            <a:ext cx="9444060" cy="2585541"/>
          </a:xfrm>
          <a:prstGeom prst="rect">
            <a:avLst/>
          </a:prstGeom>
        </p:spPr>
      </p:pic>
    </p:spTree>
    <p:extLst>
      <p:ext uri="{BB962C8B-B14F-4D97-AF65-F5344CB8AC3E}">
        <p14:creationId xmlns:p14="http://schemas.microsoft.com/office/powerpoint/2010/main" val="60053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9BC7-B57C-C527-F960-9C4992A6F1FD}"/>
              </a:ext>
            </a:extLst>
          </p:cNvPr>
          <p:cNvSpPr>
            <a:spLocks noGrp="1"/>
          </p:cNvSpPr>
          <p:nvPr>
            <p:ph type="title"/>
          </p:nvPr>
        </p:nvSpPr>
        <p:spPr/>
        <p:txBody>
          <a:bodyPr/>
          <a:lstStyle/>
          <a:p>
            <a:r>
              <a:rPr lang="en-US" dirty="0"/>
              <a:t>Create table using JsonB</a:t>
            </a:r>
          </a:p>
        </p:txBody>
      </p:sp>
      <p:sp>
        <p:nvSpPr>
          <p:cNvPr id="3" name="Content Placeholder 2">
            <a:extLst>
              <a:ext uri="{FF2B5EF4-FFF2-40B4-BE49-F238E27FC236}">
                <a16:creationId xmlns:a16="http://schemas.microsoft.com/office/drawing/2014/main" id="{0C7B220E-1BF5-EC81-6514-AAA7711F5219}"/>
              </a:ext>
            </a:extLst>
          </p:cNvPr>
          <p:cNvSpPr>
            <a:spLocks noGrp="1"/>
          </p:cNvSpPr>
          <p:nvPr>
            <p:ph idx="1"/>
          </p:nvPr>
        </p:nvSpPr>
        <p:spPr/>
        <p:txBody>
          <a:bodyPr>
            <a:normAutofit/>
          </a:bodyPr>
          <a:lstStyle/>
          <a:p>
            <a:pPr marL="0" indent="0">
              <a:buNone/>
            </a:pPr>
            <a:r>
              <a:rPr lang="en-US" sz="1200" dirty="0"/>
              <a:t>CREATE TABLE </a:t>
            </a:r>
            <a:r>
              <a:rPr lang="en-US" sz="1200" dirty="0" err="1"/>
              <a:t>appuser</a:t>
            </a:r>
            <a:r>
              <a:rPr lang="en-US" sz="1200" dirty="0"/>
              <a:t> (</a:t>
            </a:r>
          </a:p>
          <a:p>
            <a:pPr marL="0" indent="0">
              <a:buNone/>
            </a:pPr>
            <a:r>
              <a:rPr lang="en-US" sz="1200" dirty="0"/>
              <a:t>    id SERIAL PRIMARY KEY,</a:t>
            </a:r>
          </a:p>
          <a:p>
            <a:pPr marL="0" indent="0">
              <a:buNone/>
            </a:pPr>
            <a:r>
              <a:rPr lang="en-US" sz="1200" dirty="0"/>
              <a:t>    name TEXT NOT NULL,</a:t>
            </a:r>
          </a:p>
          <a:p>
            <a:pPr marL="0" indent="0">
              <a:buNone/>
            </a:pPr>
            <a:r>
              <a:rPr lang="en-US" sz="1200" dirty="0"/>
              <a:t>    email TEXT UNIQUE NOT NULL,</a:t>
            </a:r>
          </a:p>
          <a:p>
            <a:pPr marL="0" indent="0">
              <a:buNone/>
            </a:pPr>
            <a:r>
              <a:rPr lang="en-US" sz="1200" dirty="0"/>
              <a:t>    profile JSONB</a:t>
            </a:r>
          </a:p>
          <a:p>
            <a:pPr marL="0" indent="0">
              <a:buNone/>
            </a:pPr>
            <a:r>
              <a:rPr lang="en-US" sz="1200" dirty="0"/>
              <a:t>);</a:t>
            </a:r>
          </a:p>
          <a:p>
            <a:pPr marL="0" indent="0">
              <a:buNone/>
            </a:pPr>
            <a:endParaRPr lang="en-US" sz="1200" dirty="0"/>
          </a:p>
          <a:p>
            <a:pPr marL="0" indent="0">
              <a:buNone/>
            </a:pPr>
            <a:r>
              <a:rPr lang="en-US" sz="1200" dirty="0"/>
              <a:t>INSERT INTO </a:t>
            </a:r>
            <a:r>
              <a:rPr lang="en-US" sz="1200" dirty="0" err="1"/>
              <a:t>appuser</a:t>
            </a:r>
            <a:r>
              <a:rPr lang="en-US" sz="1200" dirty="0"/>
              <a:t> (name, email, profile)</a:t>
            </a:r>
          </a:p>
          <a:p>
            <a:pPr marL="0" indent="0">
              <a:buNone/>
            </a:pPr>
            <a:r>
              <a:rPr lang="en-US" sz="1200" dirty="0"/>
              <a:t>VALUES (</a:t>
            </a:r>
          </a:p>
          <a:p>
            <a:pPr marL="0" indent="0">
              <a:buNone/>
            </a:pPr>
            <a:r>
              <a:rPr lang="en-US" sz="1200" dirty="0"/>
              <a:t>  'Bob Ray',</a:t>
            </a:r>
          </a:p>
          <a:p>
            <a:pPr marL="0" indent="0">
              <a:buNone/>
            </a:pPr>
            <a:r>
              <a:rPr lang="en-US" sz="1200" dirty="0"/>
              <a:t>  '</a:t>
            </a:r>
            <a:r>
              <a:rPr lang="en-US" sz="1200" dirty="0" err="1"/>
              <a:t>bob@example.com</a:t>
            </a:r>
            <a:r>
              <a:rPr lang="en-US" sz="1200" dirty="0"/>
              <a:t>',</a:t>
            </a:r>
          </a:p>
          <a:p>
            <a:pPr marL="0" indent="0">
              <a:buNone/>
            </a:pPr>
            <a:r>
              <a:rPr lang="en-US" sz="1200" dirty="0"/>
              <a:t>  '{"department": "IT", "level": 2}'::</a:t>
            </a:r>
            <a:r>
              <a:rPr lang="en-US" sz="1200" dirty="0" err="1"/>
              <a:t>jsonb</a:t>
            </a:r>
            <a:endParaRPr lang="en-US" sz="1200" dirty="0"/>
          </a:p>
          <a:p>
            <a:pPr marL="0" indent="0">
              <a:buNone/>
            </a:pPr>
            <a:r>
              <a:rPr lang="en-US" sz="1200" dirty="0"/>
              <a:t>);</a:t>
            </a:r>
          </a:p>
          <a:p>
            <a:pPr marL="0" indent="0">
              <a:buNone/>
            </a:pPr>
            <a:endParaRPr lang="en-US" dirty="0"/>
          </a:p>
        </p:txBody>
      </p:sp>
    </p:spTree>
    <p:extLst>
      <p:ext uri="{BB962C8B-B14F-4D97-AF65-F5344CB8AC3E}">
        <p14:creationId xmlns:p14="http://schemas.microsoft.com/office/powerpoint/2010/main" val="3739065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53F20-B171-80F3-ADFC-CAF76E674A12}"/>
              </a:ext>
            </a:extLst>
          </p:cNvPr>
          <p:cNvSpPr>
            <a:spLocks noGrp="1"/>
          </p:cNvSpPr>
          <p:nvPr>
            <p:ph type="sldNum" sz="quarter" idx="4"/>
          </p:nvPr>
        </p:nvSpPr>
        <p:spPr/>
        <p:txBody>
          <a:bodyPr/>
          <a:lstStyle/>
          <a:p>
            <a:fld id="{D71DA9FD-6EF8-4CC5-AF9B-B6159B5B937C}" type="slidenum">
              <a:rPr lang="en-GB" noProof="1" smtClean="0"/>
              <a:pPr/>
              <a:t>58</a:t>
            </a:fld>
            <a:endParaRPr lang="en-GB" noProof="1"/>
          </a:p>
        </p:txBody>
      </p:sp>
      <p:sp>
        <p:nvSpPr>
          <p:cNvPr id="3" name="Footer Placeholder 2">
            <a:extLst>
              <a:ext uri="{FF2B5EF4-FFF2-40B4-BE49-F238E27FC236}">
                <a16:creationId xmlns:a16="http://schemas.microsoft.com/office/drawing/2014/main" id="{DB8D4DE2-1003-F93B-2743-E21D79001680}"/>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4" name="Title 3">
            <a:extLst>
              <a:ext uri="{FF2B5EF4-FFF2-40B4-BE49-F238E27FC236}">
                <a16:creationId xmlns:a16="http://schemas.microsoft.com/office/drawing/2014/main" id="{76A4DD47-7775-9633-BA7A-495C7C4DB079}"/>
              </a:ext>
            </a:extLst>
          </p:cNvPr>
          <p:cNvSpPr>
            <a:spLocks noGrp="1"/>
          </p:cNvSpPr>
          <p:nvPr>
            <p:ph type="title"/>
          </p:nvPr>
        </p:nvSpPr>
        <p:spPr/>
        <p:txBody>
          <a:bodyPr/>
          <a:lstStyle/>
          <a:p>
            <a:r>
              <a:rPr lang="en-IN" dirty="0"/>
              <a:t>Built-in Functions - JSON/JSONB</a:t>
            </a:r>
            <a:r>
              <a:rPr lang="en-US" dirty="0"/>
              <a:t> Functions in PostgreSQL</a:t>
            </a:r>
            <a:br>
              <a:rPr lang="en-US" dirty="0"/>
            </a:br>
            <a:endParaRPr lang="en-IN" dirty="0"/>
          </a:p>
        </p:txBody>
      </p:sp>
      <p:graphicFrame>
        <p:nvGraphicFramePr>
          <p:cNvPr id="5" name="Table 4">
            <a:extLst>
              <a:ext uri="{FF2B5EF4-FFF2-40B4-BE49-F238E27FC236}">
                <a16:creationId xmlns:a16="http://schemas.microsoft.com/office/drawing/2014/main" id="{6E150F1B-1A5A-1D28-950C-8E21FCC5567F}"/>
              </a:ext>
            </a:extLst>
          </p:cNvPr>
          <p:cNvGraphicFramePr>
            <a:graphicFrameLocks noGrp="1"/>
          </p:cNvGraphicFramePr>
          <p:nvPr>
            <p:extLst>
              <p:ext uri="{D42A27DB-BD31-4B8C-83A1-F6EECF244321}">
                <p14:modId xmlns:p14="http://schemas.microsoft.com/office/powerpoint/2010/main" val="548799856"/>
              </p:ext>
            </p:extLst>
          </p:nvPr>
        </p:nvGraphicFramePr>
        <p:xfrm>
          <a:off x="1290592" y="1873770"/>
          <a:ext cx="10475135" cy="3847888"/>
        </p:xfrm>
        <a:graphic>
          <a:graphicData uri="http://schemas.openxmlformats.org/drawingml/2006/table">
            <a:tbl>
              <a:tblPr>
                <a:tableStyleId>{616DA210-FB5B-4158-B5E0-FEB733F419BA}</a:tableStyleId>
              </a:tblPr>
              <a:tblGrid>
                <a:gridCol w="2142083">
                  <a:extLst>
                    <a:ext uri="{9D8B030D-6E8A-4147-A177-3AD203B41FA5}">
                      <a16:colId xmlns:a16="http://schemas.microsoft.com/office/drawing/2014/main" val="209241210"/>
                    </a:ext>
                  </a:extLst>
                </a:gridCol>
                <a:gridCol w="3319307">
                  <a:extLst>
                    <a:ext uri="{9D8B030D-6E8A-4147-A177-3AD203B41FA5}">
                      <a16:colId xmlns:a16="http://schemas.microsoft.com/office/drawing/2014/main" val="4008570277"/>
                    </a:ext>
                  </a:extLst>
                </a:gridCol>
                <a:gridCol w="3306031">
                  <a:extLst>
                    <a:ext uri="{9D8B030D-6E8A-4147-A177-3AD203B41FA5}">
                      <a16:colId xmlns:a16="http://schemas.microsoft.com/office/drawing/2014/main" val="3130879978"/>
                    </a:ext>
                  </a:extLst>
                </a:gridCol>
                <a:gridCol w="1707714">
                  <a:extLst>
                    <a:ext uri="{9D8B030D-6E8A-4147-A177-3AD203B41FA5}">
                      <a16:colId xmlns:a16="http://schemas.microsoft.com/office/drawing/2014/main" val="766103452"/>
                    </a:ext>
                  </a:extLst>
                </a:gridCol>
              </a:tblGrid>
              <a:tr h="435509">
                <a:tc>
                  <a:txBody>
                    <a:bodyPr/>
                    <a:lstStyle/>
                    <a:p>
                      <a:pPr algn="ctr"/>
                      <a:r>
                        <a:rPr lang="en-IN" sz="1400" dirty="0"/>
                        <a:t>Function/Operator</a:t>
                      </a:r>
                    </a:p>
                  </a:txBody>
                  <a:tcPr marL="82953" marR="82953" marT="41476" marB="41476" anchor="ctr">
                    <a:solidFill>
                      <a:schemeClr val="bg1">
                        <a:lumMod val="95000"/>
                      </a:schemeClr>
                    </a:solidFill>
                  </a:tcPr>
                </a:tc>
                <a:tc>
                  <a:txBody>
                    <a:bodyPr/>
                    <a:lstStyle/>
                    <a:p>
                      <a:pPr algn="ctr"/>
                      <a:r>
                        <a:rPr lang="en-IN" sz="1400"/>
                        <a:t>Description</a:t>
                      </a:r>
                    </a:p>
                  </a:txBody>
                  <a:tcPr marL="82953" marR="82953" marT="41476" marB="41476" anchor="ctr">
                    <a:solidFill>
                      <a:schemeClr val="bg1">
                        <a:lumMod val="95000"/>
                      </a:schemeClr>
                    </a:solidFill>
                  </a:tcPr>
                </a:tc>
                <a:tc>
                  <a:txBody>
                    <a:bodyPr/>
                    <a:lstStyle/>
                    <a:p>
                      <a:pPr algn="ctr"/>
                      <a:r>
                        <a:rPr lang="en-IN" sz="1400"/>
                        <a:t>Example</a:t>
                      </a:r>
                    </a:p>
                  </a:txBody>
                  <a:tcPr marL="82953" marR="82953" marT="41476" marB="41476" anchor="ctr">
                    <a:solidFill>
                      <a:schemeClr val="bg1">
                        <a:lumMod val="95000"/>
                      </a:schemeClr>
                    </a:solidFill>
                  </a:tcPr>
                </a:tc>
                <a:tc>
                  <a:txBody>
                    <a:bodyPr/>
                    <a:lstStyle/>
                    <a:p>
                      <a:pPr algn="ctr"/>
                      <a:r>
                        <a:rPr lang="en-IN" sz="1400" dirty="0"/>
                        <a:t>Result</a:t>
                      </a:r>
                    </a:p>
                  </a:txBody>
                  <a:tcPr marL="82953" marR="82953" marT="41476" marB="41476" anchor="ctr">
                    <a:solidFill>
                      <a:schemeClr val="bg1">
                        <a:lumMod val="95000"/>
                      </a:schemeClr>
                    </a:solidFill>
                  </a:tcPr>
                </a:tc>
                <a:extLst>
                  <a:ext uri="{0D108BD9-81ED-4DB2-BD59-A6C34878D82A}">
                    <a16:rowId xmlns:a16="http://schemas.microsoft.com/office/drawing/2014/main" val="3781941732"/>
                  </a:ext>
                </a:extLst>
              </a:tr>
              <a:tr h="707701">
                <a:tc>
                  <a:txBody>
                    <a:bodyPr/>
                    <a:lstStyle/>
                    <a:p>
                      <a:r>
                        <a:rPr lang="en-IN" sz="1400"/>
                        <a:t>-&gt;</a:t>
                      </a:r>
                    </a:p>
                  </a:txBody>
                  <a:tcPr marL="82953" marR="82953" marT="41476" marB="41476" anchor="ctr"/>
                </a:tc>
                <a:tc>
                  <a:txBody>
                    <a:bodyPr/>
                    <a:lstStyle/>
                    <a:p>
                      <a:r>
                        <a:rPr lang="en-US" sz="1400"/>
                        <a:t>Get JSON object field by key (as JSON)</a:t>
                      </a:r>
                    </a:p>
                  </a:txBody>
                  <a:tcPr marL="82953" marR="82953" marT="41476" marB="41476" anchor="ctr"/>
                </a:tc>
                <a:tc>
                  <a:txBody>
                    <a:bodyPr/>
                    <a:lstStyle/>
                    <a:p>
                      <a:r>
                        <a:rPr lang="en-IN" sz="1400"/>
                        <a:t>data-&gt;'name'</a:t>
                      </a:r>
                    </a:p>
                  </a:txBody>
                  <a:tcPr marL="82953" marR="82953" marT="41476" marB="41476" anchor="ctr"/>
                </a:tc>
                <a:tc>
                  <a:txBody>
                    <a:bodyPr/>
                    <a:lstStyle/>
                    <a:p>
                      <a:r>
                        <a:rPr lang="en-IN" sz="1400"/>
                        <a:t>"John"</a:t>
                      </a:r>
                    </a:p>
                  </a:txBody>
                  <a:tcPr marL="82953" marR="82953" marT="41476" marB="41476" anchor="ctr"/>
                </a:tc>
                <a:extLst>
                  <a:ext uri="{0D108BD9-81ED-4DB2-BD59-A6C34878D82A}">
                    <a16:rowId xmlns:a16="http://schemas.microsoft.com/office/drawing/2014/main" val="4081613334"/>
                  </a:ext>
                </a:extLst>
              </a:tr>
              <a:tr h="435509">
                <a:tc>
                  <a:txBody>
                    <a:bodyPr/>
                    <a:lstStyle/>
                    <a:p>
                      <a:r>
                        <a:rPr lang="en-IN" sz="1400"/>
                        <a:t>-&gt;&gt;</a:t>
                      </a:r>
                    </a:p>
                  </a:txBody>
                  <a:tcPr marL="82953" marR="82953" marT="41476" marB="41476" anchor="ctr"/>
                </a:tc>
                <a:tc>
                  <a:txBody>
                    <a:bodyPr/>
                    <a:lstStyle/>
                    <a:p>
                      <a:r>
                        <a:rPr lang="en-IN" sz="1400"/>
                        <a:t>Get field as text</a:t>
                      </a:r>
                    </a:p>
                  </a:txBody>
                  <a:tcPr marL="82953" marR="82953" marT="41476" marB="41476" anchor="ctr"/>
                </a:tc>
                <a:tc>
                  <a:txBody>
                    <a:bodyPr/>
                    <a:lstStyle/>
                    <a:p>
                      <a:r>
                        <a:rPr lang="en-IN" sz="1400"/>
                        <a:t>data-&gt;&gt;'name'</a:t>
                      </a:r>
                    </a:p>
                  </a:txBody>
                  <a:tcPr marL="82953" marR="82953" marT="41476" marB="41476" anchor="ctr"/>
                </a:tc>
                <a:tc>
                  <a:txBody>
                    <a:bodyPr/>
                    <a:lstStyle/>
                    <a:p>
                      <a:r>
                        <a:rPr lang="en-IN" sz="1400"/>
                        <a:t>John</a:t>
                      </a:r>
                    </a:p>
                  </a:txBody>
                  <a:tcPr marL="82953" marR="82953" marT="41476" marB="41476" anchor="ctr"/>
                </a:tc>
                <a:extLst>
                  <a:ext uri="{0D108BD9-81ED-4DB2-BD59-A6C34878D82A}">
                    <a16:rowId xmlns:a16="http://schemas.microsoft.com/office/drawing/2014/main" val="1834262665"/>
                  </a:ext>
                </a:extLst>
              </a:tr>
              <a:tr h="435509">
                <a:tc>
                  <a:txBody>
                    <a:bodyPr/>
                    <a:lstStyle/>
                    <a:p>
                      <a:r>
                        <a:rPr lang="en-IN" sz="1400"/>
                        <a:t>#&gt;</a:t>
                      </a:r>
                    </a:p>
                  </a:txBody>
                  <a:tcPr marL="82953" marR="82953" marT="41476" marB="41476" anchor="ctr"/>
                </a:tc>
                <a:tc>
                  <a:txBody>
                    <a:bodyPr/>
                    <a:lstStyle/>
                    <a:p>
                      <a:r>
                        <a:rPr lang="en-IN" sz="1400" dirty="0"/>
                        <a:t>Get nested JSON object</a:t>
                      </a:r>
                    </a:p>
                  </a:txBody>
                  <a:tcPr marL="82953" marR="82953" marT="41476" marB="41476" anchor="ctr"/>
                </a:tc>
                <a:tc>
                  <a:txBody>
                    <a:bodyPr/>
                    <a:lstStyle/>
                    <a:p>
                      <a:r>
                        <a:rPr lang="en-IN" sz="1400"/>
                        <a:t>data#&gt;'{address,city}'</a:t>
                      </a:r>
                    </a:p>
                  </a:txBody>
                  <a:tcPr marL="82953" marR="82953" marT="41476" marB="41476" anchor="ctr"/>
                </a:tc>
                <a:tc>
                  <a:txBody>
                    <a:bodyPr/>
                    <a:lstStyle/>
                    <a:p>
                      <a:r>
                        <a:rPr lang="en-IN" sz="1400"/>
                        <a:t>"Mumbai"</a:t>
                      </a:r>
                    </a:p>
                  </a:txBody>
                  <a:tcPr marL="82953" marR="82953" marT="41476" marB="41476" anchor="ctr"/>
                </a:tc>
                <a:extLst>
                  <a:ext uri="{0D108BD9-81ED-4DB2-BD59-A6C34878D82A}">
                    <a16:rowId xmlns:a16="http://schemas.microsoft.com/office/drawing/2014/main" val="3343181919"/>
                  </a:ext>
                </a:extLst>
              </a:tr>
              <a:tr h="435509">
                <a:tc>
                  <a:txBody>
                    <a:bodyPr/>
                    <a:lstStyle/>
                    <a:p>
                      <a:r>
                        <a:rPr lang="en-IN" sz="1400"/>
                        <a:t>#&gt;&gt;</a:t>
                      </a:r>
                    </a:p>
                  </a:txBody>
                  <a:tcPr marL="82953" marR="82953" marT="41476" marB="41476" anchor="ctr"/>
                </a:tc>
                <a:tc>
                  <a:txBody>
                    <a:bodyPr/>
                    <a:lstStyle/>
                    <a:p>
                      <a:r>
                        <a:rPr lang="en-US" sz="1400"/>
                        <a:t>Get nested field as text</a:t>
                      </a:r>
                    </a:p>
                  </a:txBody>
                  <a:tcPr marL="82953" marR="82953" marT="41476" marB="41476" anchor="ctr"/>
                </a:tc>
                <a:tc>
                  <a:txBody>
                    <a:bodyPr/>
                    <a:lstStyle/>
                    <a:p>
                      <a:r>
                        <a:rPr lang="en-IN" sz="1400"/>
                        <a:t>data#&gt;&gt;'{address,city}'</a:t>
                      </a:r>
                    </a:p>
                  </a:txBody>
                  <a:tcPr marL="82953" marR="82953" marT="41476" marB="41476" anchor="ctr"/>
                </a:tc>
                <a:tc>
                  <a:txBody>
                    <a:bodyPr/>
                    <a:lstStyle/>
                    <a:p>
                      <a:r>
                        <a:rPr lang="en-IN" sz="1400"/>
                        <a:t>Mumbai</a:t>
                      </a:r>
                    </a:p>
                  </a:txBody>
                  <a:tcPr marL="82953" marR="82953" marT="41476" marB="41476" anchor="ctr"/>
                </a:tc>
                <a:extLst>
                  <a:ext uri="{0D108BD9-81ED-4DB2-BD59-A6C34878D82A}">
                    <a16:rowId xmlns:a16="http://schemas.microsoft.com/office/drawing/2014/main" val="3942537174"/>
                  </a:ext>
                </a:extLst>
              </a:tr>
              <a:tr h="962642">
                <a:tc>
                  <a:txBody>
                    <a:bodyPr/>
                    <a:lstStyle/>
                    <a:p>
                      <a:r>
                        <a:rPr lang="en-IN" sz="1400"/>
                        <a:t>jsonb_each()</a:t>
                      </a:r>
                    </a:p>
                  </a:txBody>
                  <a:tcPr marL="82953" marR="82953" marT="41476" marB="41476" anchor="ctr"/>
                </a:tc>
                <a:tc>
                  <a:txBody>
                    <a:bodyPr/>
                    <a:lstStyle/>
                    <a:p>
                      <a:r>
                        <a:rPr lang="en-US" sz="1400" dirty="0"/>
                        <a:t>Expands object to key-value rows</a:t>
                      </a:r>
                    </a:p>
                  </a:txBody>
                  <a:tcPr marL="82953" marR="82953" marT="41476" marB="41476" anchor="ctr"/>
                </a:tc>
                <a:tc>
                  <a:txBody>
                    <a:bodyPr/>
                    <a:lstStyle/>
                    <a:p>
                      <a:r>
                        <a:rPr lang="en-IN" sz="1400"/>
                        <a:t>jsonb_each(data)</a:t>
                      </a:r>
                    </a:p>
                  </a:txBody>
                  <a:tcPr marL="82953" marR="82953" marT="41476" marB="41476" anchor="ctr"/>
                </a:tc>
                <a:tc>
                  <a:txBody>
                    <a:bodyPr/>
                    <a:lstStyle/>
                    <a:p>
                      <a:r>
                        <a:rPr lang="en-IN" sz="1400"/>
                        <a:t>key/value pairs</a:t>
                      </a:r>
                    </a:p>
                  </a:txBody>
                  <a:tcPr marL="82953" marR="82953" marT="41476" marB="41476" anchor="ctr"/>
                </a:tc>
                <a:extLst>
                  <a:ext uri="{0D108BD9-81ED-4DB2-BD59-A6C34878D82A}">
                    <a16:rowId xmlns:a16="http://schemas.microsoft.com/office/drawing/2014/main" val="1285441571"/>
                  </a:ext>
                </a:extLst>
              </a:tr>
              <a:tr h="435509">
                <a:tc>
                  <a:txBody>
                    <a:bodyPr/>
                    <a:lstStyle/>
                    <a:p>
                      <a:r>
                        <a:rPr lang="en-IN" sz="1400"/>
                        <a:t>jsonb_array_elements()</a:t>
                      </a:r>
                    </a:p>
                  </a:txBody>
                  <a:tcPr marL="82953" marR="82953" marT="41476" marB="41476" anchor="ctr"/>
                </a:tc>
                <a:tc>
                  <a:txBody>
                    <a:bodyPr/>
                    <a:lstStyle/>
                    <a:p>
                      <a:r>
                        <a:rPr lang="en-US" sz="1400" dirty="0"/>
                        <a:t>Expands JSON array to rows</a:t>
                      </a:r>
                    </a:p>
                  </a:txBody>
                  <a:tcPr marL="82953" marR="82953" marT="41476" marB="41476" anchor="ctr"/>
                </a:tc>
                <a:tc>
                  <a:txBody>
                    <a:bodyPr/>
                    <a:lstStyle/>
                    <a:p>
                      <a:r>
                        <a:rPr lang="en-US" sz="1400"/>
                        <a:t>jsonb_array_elements(data-&gt;'skills')</a:t>
                      </a:r>
                    </a:p>
                  </a:txBody>
                  <a:tcPr marL="82953" marR="82953" marT="41476" marB="41476" anchor="ctr"/>
                </a:tc>
                <a:tc>
                  <a:txBody>
                    <a:bodyPr/>
                    <a:lstStyle/>
                    <a:p>
                      <a:r>
                        <a:rPr lang="en-IN" sz="1400" dirty="0"/>
                        <a:t>Each skill</a:t>
                      </a:r>
                    </a:p>
                  </a:txBody>
                  <a:tcPr marL="82953" marR="82953" marT="41476" marB="41476" anchor="ctr"/>
                </a:tc>
                <a:extLst>
                  <a:ext uri="{0D108BD9-81ED-4DB2-BD59-A6C34878D82A}">
                    <a16:rowId xmlns:a16="http://schemas.microsoft.com/office/drawing/2014/main" val="3323625756"/>
                  </a:ext>
                </a:extLst>
              </a:tr>
            </a:tbl>
          </a:graphicData>
        </a:graphic>
      </p:graphicFrame>
      <p:pic>
        <p:nvPicPr>
          <p:cNvPr id="6" name="Picture 5">
            <a:extLst>
              <a:ext uri="{FF2B5EF4-FFF2-40B4-BE49-F238E27FC236}">
                <a16:creationId xmlns:a16="http://schemas.microsoft.com/office/drawing/2014/main" id="{4FB21C75-D874-BD85-70A7-78076633D3B6}"/>
              </a:ext>
            </a:extLst>
          </p:cNvPr>
          <p:cNvPicPr>
            <a:picLocks noChangeAspect="1"/>
          </p:cNvPicPr>
          <p:nvPr/>
        </p:nvPicPr>
        <p:blipFill>
          <a:blip r:embed="rId2"/>
          <a:stretch>
            <a:fillRect/>
          </a:stretch>
        </p:blipFill>
        <p:spPr>
          <a:xfrm>
            <a:off x="1762633" y="5631680"/>
            <a:ext cx="7772400" cy="982717"/>
          </a:xfrm>
          <a:prstGeom prst="rect">
            <a:avLst/>
          </a:prstGeom>
        </p:spPr>
      </p:pic>
    </p:spTree>
    <p:extLst>
      <p:ext uri="{BB962C8B-B14F-4D97-AF65-F5344CB8AC3E}">
        <p14:creationId xmlns:p14="http://schemas.microsoft.com/office/powerpoint/2010/main" val="3752558320"/>
      </p:ext>
    </p:extLst>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929E99-22B7-EAF3-88E8-A7E60BC4CB06}"/>
              </a:ext>
            </a:extLst>
          </p:cNvPr>
          <p:cNvPicPr>
            <a:picLocks noChangeAspect="1"/>
          </p:cNvPicPr>
          <p:nvPr/>
        </p:nvPicPr>
        <p:blipFill>
          <a:blip r:embed="rId2"/>
          <a:stretch>
            <a:fillRect/>
          </a:stretch>
        </p:blipFill>
        <p:spPr>
          <a:xfrm>
            <a:off x="914400" y="1962150"/>
            <a:ext cx="7772400" cy="2200275"/>
          </a:xfrm>
          <a:prstGeom prst="rect">
            <a:avLst/>
          </a:prstGeom>
        </p:spPr>
      </p:pic>
      <p:sp>
        <p:nvSpPr>
          <p:cNvPr id="2" name="Title 1">
            <a:extLst>
              <a:ext uri="{FF2B5EF4-FFF2-40B4-BE49-F238E27FC236}">
                <a16:creationId xmlns:a16="http://schemas.microsoft.com/office/drawing/2014/main" id="{8B741973-3771-E83B-3C2C-4FDDC3918F4E}"/>
              </a:ext>
            </a:extLst>
          </p:cNvPr>
          <p:cNvSpPr>
            <a:spLocks noGrp="1"/>
          </p:cNvSpPr>
          <p:nvPr>
            <p:ph type="title"/>
          </p:nvPr>
        </p:nvSpPr>
        <p:spPr/>
        <p:txBody>
          <a:bodyPr/>
          <a:lstStyle/>
          <a:p>
            <a:r>
              <a:rPr lang="en-US" dirty="0"/>
              <a:t>JSON vs JSONb</a:t>
            </a:r>
          </a:p>
        </p:txBody>
      </p:sp>
    </p:spTree>
    <p:extLst>
      <p:ext uri="{BB962C8B-B14F-4D97-AF65-F5344CB8AC3E}">
        <p14:creationId xmlns:p14="http://schemas.microsoft.com/office/powerpoint/2010/main" val="3666313527"/>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689F-0C50-793D-3203-3AF58CEF6407}"/>
              </a:ext>
            </a:extLst>
          </p:cNvPr>
          <p:cNvSpPr>
            <a:spLocks noGrp="1"/>
          </p:cNvSpPr>
          <p:nvPr>
            <p:ph type="ctrTitle"/>
          </p:nvPr>
        </p:nvSpPr>
        <p:spPr/>
        <p:txBody>
          <a:bodyPr/>
          <a:lstStyle/>
          <a:p>
            <a:r>
              <a:rPr lang="en-US" dirty="0"/>
              <a:t>PostgreSQL</a:t>
            </a:r>
          </a:p>
        </p:txBody>
      </p:sp>
    </p:spTree>
    <p:extLst>
      <p:ext uri="{BB962C8B-B14F-4D97-AF65-F5344CB8AC3E}">
        <p14:creationId xmlns:p14="http://schemas.microsoft.com/office/powerpoint/2010/main" val="2881596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F7A16-9A3E-AAFA-64AF-24342ABA6C8E}"/>
              </a:ext>
            </a:extLst>
          </p:cNvPr>
          <p:cNvSpPr>
            <a:spLocks noGrp="1"/>
          </p:cNvSpPr>
          <p:nvPr>
            <p:ph type="title"/>
          </p:nvPr>
        </p:nvSpPr>
        <p:spPr/>
        <p:txBody>
          <a:bodyPr/>
          <a:lstStyle/>
          <a:p>
            <a:r>
              <a:rPr lang="en-US" dirty="0"/>
              <a:t>Window Functions</a:t>
            </a:r>
            <a:br>
              <a:rPr lang="en-US" dirty="0"/>
            </a:br>
            <a:endParaRPr lang="en-US" dirty="0"/>
          </a:p>
        </p:txBody>
      </p:sp>
      <p:sp>
        <p:nvSpPr>
          <p:cNvPr id="3" name="Content Placeholder 2">
            <a:extLst>
              <a:ext uri="{FF2B5EF4-FFF2-40B4-BE49-F238E27FC236}">
                <a16:creationId xmlns:a16="http://schemas.microsoft.com/office/drawing/2014/main" id="{6C2BCC80-A77B-32F3-392B-95E3D255EFB9}"/>
              </a:ext>
            </a:extLst>
          </p:cNvPr>
          <p:cNvSpPr>
            <a:spLocks noGrp="1"/>
          </p:cNvSpPr>
          <p:nvPr>
            <p:ph idx="1"/>
          </p:nvPr>
        </p:nvSpPr>
        <p:spPr/>
        <p:txBody>
          <a:bodyPr/>
          <a:lstStyle/>
          <a:p>
            <a:r>
              <a:rPr lang="en-US" b="1" dirty="0"/>
              <a:t>Window functions perform calculations across rows related to the current row without collapsing the result set (unlike GROUP BY).</a:t>
            </a:r>
            <a:r>
              <a:rPr lang="en-CA" dirty="0"/>
              <a:t> </a:t>
            </a:r>
            <a:endParaRPr lang="en-US" dirty="0"/>
          </a:p>
        </p:txBody>
      </p:sp>
      <p:pic>
        <p:nvPicPr>
          <p:cNvPr id="4" name="Picture 3">
            <a:extLst>
              <a:ext uri="{FF2B5EF4-FFF2-40B4-BE49-F238E27FC236}">
                <a16:creationId xmlns:a16="http://schemas.microsoft.com/office/drawing/2014/main" id="{9E77BB33-D145-1591-F6FA-816572737E7E}"/>
              </a:ext>
            </a:extLst>
          </p:cNvPr>
          <p:cNvPicPr>
            <a:picLocks noChangeAspect="1"/>
          </p:cNvPicPr>
          <p:nvPr/>
        </p:nvPicPr>
        <p:blipFill>
          <a:blip r:embed="rId2"/>
          <a:stretch>
            <a:fillRect/>
          </a:stretch>
        </p:blipFill>
        <p:spPr>
          <a:xfrm>
            <a:off x="2444750" y="3203575"/>
            <a:ext cx="7302500" cy="3289300"/>
          </a:xfrm>
          <a:prstGeom prst="rect">
            <a:avLst/>
          </a:prstGeom>
        </p:spPr>
      </p:pic>
    </p:spTree>
    <p:extLst>
      <p:ext uri="{BB962C8B-B14F-4D97-AF65-F5344CB8AC3E}">
        <p14:creationId xmlns:p14="http://schemas.microsoft.com/office/powerpoint/2010/main" val="1640782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09A4-D247-C9AF-EBEA-AE99A12FC54D}"/>
              </a:ext>
            </a:extLst>
          </p:cNvPr>
          <p:cNvSpPr>
            <a:spLocks noGrp="1"/>
          </p:cNvSpPr>
          <p:nvPr>
            <p:ph type="title"/>
          </p:nvPr>
        </p:nvSpPr>
        <p:spPr/>
        <p:txBody>
          <a:bodyPr>
            <a:normAutofit/>
          </a:bodyPr>
          <a:lstStyle/>
          <a:p>
            <a:r>
              <a:rPr lang="en-US" dirty="0"/>
              <a:t>Windows - </a:t>
            </a:r>
            <a:r>
              <a:rPr lang="en-US" b="1" dirty="0"/>
              <a:t>RANK employees by salary</a:t>
            </a:r>
            <a:r>
              <a:rPr lang="en-US" dirty="0"/>
              <a:t> in each department</a:t>
            </a:r>
          </a:p>
        </p:txBody>
      </p:sp>
      <p:sp>
        <p:nvSpPr>
          <p:cNvPr id="3" name="Content Placeholder 2">
            <a:extLst>
              <a:ext uri="{FF2B5EF4-FFF2-40B4-BE49-F238E27FC236}">
                <a16:creationId xmlns:a16="http://schemas.microsoft.com/office/drawing/2014/main" id="{D14C2B3B-918A-9256-982C-1594BBD22A6E}"/>
              </a:ext>
            </a:extLst>
          </p:cNvPr>
          <p:cNvSpPr>
            <a:spLocks noGrp="1"/>
          </p:cNvSpPr>
          <p:nvPr>
            <p:ph idx="1"/>
          </p:nvPr>
        </p:nvSpPr>
        <p:spPr/>
        <p:txBody>
          <a:bodyPr/>
          <a:lstStyle/>
          <a:p>
            <a:pPr marL="0" indent="0">
              <a:buNone/>
            </a:pPr>
            <a:r>
              <a:rPr lang="en-US" dirty="0"/>
              <a:t>SELECT </a:t>
            </a:r>
            <a:r>
              <a:rPr lang="en-US" dirty="0" err="1"/>
              <a:t>emp_name</a:t>
            </a:r>
            <a:r>
              <a:rPr lang="en-US" dirty="0"/>
              <a:t>, </a:t>
            </a:r>
            <a:r>
              <a:rPr lang="en-US" dirty="0" err="1"/>
              <a:t>dept_id</a:t>
            </a:r>
            <a:r>
              <a:rPr lang="en-US" dirty="0"/>
              <a:t>, salary,</a:t>
            </a:r>
            <a:endParaRPr lang="en-CA" dirty="0"/>
          </a:p>
          <a:p>
            <a:pPr marL="0" indent="0">
              <a:buNone/>
            </a:pPr>
            <a:r>
              <a:rPr lang="en-US" dirty="0"/>
              <a:t>       RANK() OVER (PARTITION BY </a:t>
            </a:r>
            <a:r>
              <a:rPr lang="en-US" dirty="0" err="1"/>
              <a:t>dept_id</a:t>
            </a:r>
            <a:r>
              <a:rPr lang="en-US" dirty="0"/>
              <a:t> ORDER BY salary DESC) AS </a:t>
            </a:r>
            <a:r>
              <a:rPr lang="en-US" dirty="0" err="1"/>
              <a:t>rank_in_dept</a:t>
            </a:r>
            <a:endParaRPr lang="en-CA" dirty="0"/>
          </a:p>
          <a:p>
            <a:pPr marL="0" indent="0">
              <a:buNone/>
            </a:pPr>
            <a:r>
              <a:rPr lang="en-US" dirty="0"/>
              <a:t>FROM employees;</a:t>
            </a:r>
            <a:endParaRPr lang="en-CA" dirty="0"/>
          </a:p>
          <a:p>
            <a:endParaRPr lang="en-US" dirty="0"/>
          </a:p>
        </p:txBody>
      </p:sp>
    </p:spTree>
    <p:extLst>
      <p:ext uri="{BB962C8B-B14F-4D97-AF65-F5344CB8AC3E}">
        <p14:creationId xmlns:p14="http://schemas.microsoft.com/office/powerpoint/2010/main" val="588593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7B13-A43F-2EB2-90E0-1D2175C70ECD}"/>
              </a:ext>
            </a:extLst>
          </p:cNvPr>
          <p:cNvSpPr>
            <a:spLocks noGrp="1"/>
          </p:cNvSpPr>
          <p:nvPr>
            <p:ph type="title"/>
          </p:nvPr>
        </p:nvSpPr>
        <p:spPr/>
        <p:txBody>
          <a:bodyPr>
            <a:normAutofit/>
          </a:bodyPr>
          <a:lstStyle/>
          <a:p>
            <a:r>
              <a:rPr lang="en-US" dirty="0"/>
              <a:t>Window- </a:t>
            </a:r>
            <a:r>
              <a:rPr lang="en-US" b="1" dirty="0"/>
              <a:t>Calculate average salary</a:t>
            </a:r>
            <a:r>
              <a:rPr lang="en-US" dirty="0"/>
              <a:t> in each department along with individual salary</a:t>
            </a:r>
          </a:p>
        </p:txBody>
      </p:sp>
      <p:sp>
        <p:nvSpPr>
          <p:cNvPr id="3" name="Content Placeholder 2">
            <a:extLst>
              <a:ext uri="{FF2B5EF4-FFF2-40B4-BE49-F238E27FC236}">
                <a16:creationId xmlns:a16="http://schemas.microsoft.com/office/drawing/2014/main" id="{D691FC20-C71C-54F1-883F-71B6C94E6823}"/>
              </a:ext>
            </a:extLst>
          </p:cNvPr>
          <p:cNvSpPr>
            <a:spLocks noGrp="1"/>
          </p:cNvSpPr>
          <p:nvPr>
            <p:ph idx="1"/>
          </p:nvPr>
        </p:nvSpPr>
        <p:spPr/>
        <p:txBody>
          <a:bodyPr/>
          <a:lstStyle/>
          <a:p>
            <a:pPr marL="0" indent="0">
              <a:buNone/>
            </a:pPr>
            <a:r>
              <a:rPr lang="en-US" dirty="0"/>
              <a:t>SELECT </a:t>
            </a:r>
            <a:r>
              <a:rPr lang="en-US" dirty="0" err="1"/>
              <a:t>emp_name</a:t>
            </a:r>
            <a:r>
              <a:rPr lang="en-US" dirty="0"/>
              <a:t>, </a:t>
            </a:r>
            <a:r>
              <a:rPr lang="en-US" dirty="0" err="1"/>
              <a:t>dept_id</a:t>
            </a:r>
            <a:r>
              <a:rPr lang="en-US" dirty="0"/>
              <a:t>, salary,</a:t>
            </a:r>
            <a:endParaRPr lang="en-CA" dirty="0"/>
          </a:p>
          <a:p>
            <a:pPr marL="0" indent="0">
              <a:buNone/>
            </a:pPr>
            <a:r>
              <a:rPr lang="en-US" dirty="0"/>
              <a:t>       AVG(salary) OVER (PARTITION BY </a:t>
            </a:r>
            <a:r>
              <a:rPr lang="en-US" dirty="0" err="1"/>
              <a:t>dept_id</a:t>
            </a:r>
            <a:r>
              <a:rPr lang="en-US" dirty="0"/>
              <a:t>) AS </a:t>
            </a:r>
            <a:r>
              <a:rPr lang="en-US" dirty="0" err="1"/>
              <a:t>avg_salary_dept</a:t>
            </a:r>
            <a:endParaRPr lang="en-CA" dirty="0"/>
          </a:p>
          <a:p>
            <a:pPr marL="0" indent="0">
              <a:buNone/>
            </a:pPr>
            <a:r>
              <a:rPr lang="en-US" dirty="0"/>
              <a:t>FROM employees;</a:t>
            </a:r>
            <a:endParaRPr lang="en-CA" dirty="0"/>
          </a:p>
          <a:p>
            <a:endParaRPr lang="en-US" dirty="0"/>
          </a:p>
        </p:txBody>
      </p:sp>
    </p:spTree>
    <p:extLst>
      <p:ext uri="{BB962C8B-B14F-4D97-AF65-F5344CB8AC3E}">
        <p14:creationId xmlns:p14="http://schemas.microsoft.com/office/powerpoint/2010/main" val="438576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55BED-22EB-C461-D116-D1B3ECA430C3}"/>
              </a:ext>
            </a:extLst>
          </p:cNvPr>
          <p:cNvSpPr>
            <a:spLocks noGrp="1"/>
          </p:cNvSpPr>
          <p:nvPr>
            <p:ph type="title"/>
          </p:nvPr>
        </p:nvSpPr>
        <p:spPr/>
        <p:txBody>
          <a:bodyPr>
            <a:normAutofit/>
          </a:bodyPr>
          <a:lstStyle/>
          <a:p>
            <a:r>
              <a:rPr lang="en-US" dirty="0"/>
              <a:t>Window: </a:t>
            </a:r>
            <a:r>
              <a:rPr lang="en-US" b="1" dirty="0"/>
              <a:t>Row number</a:t>
            </a:r>
            <a:r>
              <a:rPr lang="en-US" dirty="0"/>
              <a:t> of each employee based on hire date</a:t>
            </a:r>
          </a:p>
        </p:txBody>
      </p:sp>
      <p:sp>
        <p:nvSpPr>
          <p:cNvPr id="3" name="Content Placeholder 2">
            <a:extLst>
              <a:ext uri="{FF2B5EF4-FFF2-40B4-BE49-F238E27FC236}">
                <a16:creationId xmlns:a16="http://schemas.microsoft.com/office/drawing/2014/main" id="{C21FBE81-E0A2-E526-C393-2248D96C985C}"/>
              </a:ext>
            </a:extLst>
          </p:cNvPr>
          <p:cNvSpPr>
            <a:spLocks noGrp="1"/>
          </p:cNvSpPr>
          <p:nvPr>
            <p:ph idx="1"/>
          </p:nvPr>
        </p:nvSpPr>
        <p:spPr/>
        <p:txBody>
          <a:bodyPr/>
          <a:lstStyle/>
          <a:p>
            <a:pPr marL="0" indent="0">
              <a:buNone/>
            </a:pPr>
            <a:r>
              <a:rPr lang="en-US" dirty="0"/>
              <a:t>SELECT </a:t>
            </a:r>
            <a:r>
              <a:rPr lang="en-US" dirty="0" err="1"/>
              <a:t>emp_name</a:t>
            </a:r>
            <a:r>
              <a:rPr lang="en-US" dirty="0"/>
              <a:t>, </a:t>
            </a:r>
            <a:r>
              <a:rPr lang="en-US" dirty="0" err="1"/>
              <a:t>hire_date</a:t>
            </a:r>
            <a:r>
              <a:rPr lang="en-US" dirty="0"/>
              <a:t>,</a:t>
            </a:r>
            <a:endParaRPr lang="en-CA" dirty="0"/>
          </a:p>
          <a:p>
            <a:pPr marL="0" indent="0">
              <a:buNone/>
            </a:pPr>
            <a:r>
              <a:rPr lang="en-US" dirty="0"/>
              <a:t>       ROW_NUMBER() OVER (ORDER BY </a:t>
            </a:r>
            <a:r>
              <a:rPr lang="en-US" dirty="0" err="1"/>
              <a:t>hire_date</a:t>
            </a:r>
            <a:r>
              <a:rPr lang="en-US" dirty="0"/>
              <a:t> ASC) AS </a:t>
            </a:r>
            <a:r>
              <a:rPr lang="en-US" dirty="0" err="1"/>
              <a:t>row_num_by_hire_date</a:t>
            </a:r>
            <a:endParaRPr lang="en-CA" dirty="0"/>
          </a:p>
          <a:p>
            <a:pPr marL="0" indent="0">
              <a:buNone/>
            </a:pPr>
            <a:r>
              <a:rPr lang="en-US" dirty="0"/>
              <a:t>FROM employees;</a:t>
            </a:r>
            <a:endParaRPr lang="en-CA" dirty="0"/>
          </a:p>
          <a:p>
            <a:endParaRPr lang="en-US" dirty="0"/>
          </a:p>
        </p:txBody>
      </p:sp>
    </p:spTree>
    <p:extLst>
      <p:ext uri="{BB962C8B-B14F-4D97-AF65-F5344CB8AC3E}">
        <p14:creationId xmlns:p14="http://schemas.microsoft.com/office/powerpoint/2010/main" val="2404224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0947-D03C-A81C-BE4A-C32FE1149401}"/>
              </a:ext>
            </a:extLst>
          </p:cNvPr>
          <p:cNvSpPr>
            <a:spLocks noGrp="1"/>
          </p:cNvSpPr>
          <p:nvPr>
            <p:ph type="title"/>
          </p:nvPr>
        </p:nvSpPr>
        <p:spPr/>
        <p:txBody>
          <a:bodyPr/>
          <a:lstStyle/>
          <a:p>
            <a:r>
              <a:rPr lang="en-US" dirty="0"/>
              <a:t>CTE- </a:t>
            </a:r>
            <a:r>
              <a:rPr lang="en-CA" dirty="0"/>
              <a:t>Common Table Expressions (CTEs)</a:t>
            </a:r>
            <a:endParaRPr lang="en-US" dirty="0"/>
          </a:p>
        </p:txBody>
      </p:sp>
      <p:sp>
        <p:nvSpPr>
          <p:cNvPr id="6" name="Rectangle 2">
            <a:extLst>
              <a:ext uri="{FF2B5EF4-FFF2-40B4-BE49-F238E27FC236}">
                <a16:creationId xmlns:a16="http://schemas.microsoft.com/office/drawing/2014/main" id="{ABD46528-2DB3-F081-7791-69D7F1CDE6BE}"/>
              </a:ext>
            </a:extLst>
          </p:cNvPr>
          <p:cNvSpPr>
            <a:spLocks noGrp="1" noChangeArrowheads="1"/>
          </p:cNvSpPr>
          <p:nvPr>
            <p:ph idx="1"/>
          </p:nvPr>
        </p:nvSpPr>
        <p:spPr bwMode="auto">
          <a:xfrm>
            <a:off x="838200" y="1921064"/>
            <a:ext cx="9972987" cy="3980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A </a:t>
            </a:r>
            <a:r>
              <a:rPr kumimoji="0" lang="en-US" altLang="ja-JP" sz="2000" b="1" i="0" u="none" strike="noStrike" cap="none" normalizeH="0" baseline="0" dirty="0">
                <a:ln>
                  <a:noFill/>
                </a:ln>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CTE</a:t>
            </a:r>
            <a:r>
              <a:rPr kumimoji="0" lang="en-US" altLang="ja-JP" sz="2000" b="0" i="0" u="none" strike="noStrike" cap="none" normalizeH="0" baseline="0" dirty="0">
                <a:ln>
                  <a:noFill/>
                </a:ln>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is a temporary result set defined using </a:t>
            </a:r>
            <a:r>
              <a:rPr kumimoji="0" lang="en-US" altLang="ja-JP" sz="2000" b="0" i="0" u="none" strike="noStrike" cap="none" normalizeH="0" baseline="0" dirty="0">
                <a:ln>
                  <a:noFill/>
                </a:ln>
                <a:solidFill>
                  <a:srgbClr val="595959"/>
                </a:solidFill>
                <a:effectLst/>
                <a:latin typeface="Arial Unicode MS" panose="020B0604020202020204" pitchFamily="34" charset="-128"/>
                <a:ea typeface="Calibri" panose="020F0502020204030204" pitchFamily="34" charset="0"/>
                <a:cs typeface="Courier New" panose="02070309020205020404" pitchFamily="49" charset="0"/>
              </a:rPr>
              <a:t>WITH</a:t>
            </a:r>
            <a:r>
              <a:rPr kumimoji="0" lang="en-US" altLang="ja-JP" sz="2000" b="0" i="0" u="none" strike="noStrike" cap="none" normalizeH="0" baseline="0" dirty="0">
                <a:ln>
                  <a:noFill/>
                </a:ln>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that can be referred to within a </a:t>
            </a:r>
            <a:r>
              <a:rPr kumimoji="0" lang="en-US" altLang="ja-JP" sz="2000" b="0" i="0" u="none" strike="noStrike" cap="none" normalizeH="0" baseline="0" dirty="0">
                <a:ln>
                  <a:noFill/>
                </a:ln>
                <a:solidFill>
                  <a:srgbClr val="595959"/>
                </a:solidFill>
                <a:effectLst/>
                <a:latin typeface="Arial Unicode MS" panose="020B0604020202020204" pitchFamily="34" charset="-128"/>
                <a:ea typeface="Calibri" panose="020F0502020204030204" pitchFamily="34" charset="0"/>
                <a:cs typeface="Courier New" panose="02070309020205020404" pitchFamily="49" charset="0"/>
              </a:rPr>
              <a:t>SELECT</a:t>
            </a:r>
            <a:r>
              <a:rPr kumimoji="0" lang="en-US" altLang="ja-JP" sz="2000" b="0" i="0" u="none" strike="noStrike" cap="none" normalizeH="0" baseline="0" dirty="0">
                <a:ln>
                  <a:noFill/>
                </a:ln>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ja-JP" sz="2000" b="0" i="0" u="none" strike="noStrike" cap="none" normalizeH="0" baseline="0" dirty="0">
                <a:ln>
                  <a:noFill/>
                </a:ln>
                <a:solidFill>
                  <a:srgbClr val="595959"/>
                </a:solidFill>
                <a:effectLst/>
                <a:latin typeface="Arial Unicode MS" panose="020B0604020202020204" pitchFamily="34" charset="-128"/>
                <a:ea typeface="Calibri" panose="020F0502020204030204" pitchFamily="34" charset="0"/>
                <a:cs typeface="Courier New" panose="02070309020205020404" pitchFamily="49" charset="0"/>
              </a:rPr>
              <a:t>INSERT</a:t>
            </a:r>
            <a:r>
              <a:rPr kumimoji="0" lang="en-US" altLang="ja-JP" sz="2000" b="0" i="0" u="none" strike="noStrike" cap="none" normalizeH="0" baseline="0" dirty="0">
                <a:ln>
                  <a:noFill/>
                </a:ln>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ja-JP" sz="2000" b="0" i="0" u="none" strike="noStrike" cap="none" normalizeH="0" baseline="0" dirty="0">
                <a:ln>
                  <a:noFill/>
                </a:ln>
                <a:solidFill>
                  <a:srgbClr val="595959"/>
                </a:solidFill>
                <a:effectLst/>
                <a:latin typeface="Arial Unicode MS" panose="020B0604020202020204" pitchFamily="34" charset="-128"/>
                <a:ea typeface="Calibri" panose="020F0502020204030204" pitchFamily="34" charset="0"/>
                <a:cs typeface="Courier New" panose="02070309020205020404" pitchFamily="49" charset="0"/>
              </a:rPr>
              <a:t>UPDATE</a:t>
            </a:r>
            <a:r>
              <a:rPr kumimoji="0" lang="en-US" altLang="ja-JP" sz="2000" b="0" i="0" u="none" strike="noStrike" cap="none" normalizeH="0" baseline="0" dirty="0">
                <a:ln>
                  <a:noFill/>
                </a:ln>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 or </a:t>
            </a:r>
            <a:r>
              <a:rPr kumimoji="0" lang="en-US" altLang="ja-JP" sz="2000" b="0" i="0" u="none" strike="noStrike" cap="none" normalizeH="0" baseline="0" dirty="0">
                <a:ln>
                  <a:noFill/>
                </a:ln>
                <a:solidFill>
                  <a:srgbClr val="595959"/>
                </a:solidFill>
                <a:effectLst/>
                <a:latin typeface="Arial Unicode MS" panose="020B0604020202020204" pitchFamily="34" charset="-128"/>
                <a:ea typeface="Calibri" panose="020F0502020204030204" pitchFamily="34" charset="0"/>
                <a:cs typeface="Courier New" panose="02070309020205020404" pitchFamily="49" charset="0"/>
              </a:rPr>
              <a:t>DELETE</a:t>
            </a:r>
            <a:r>
              <a:rPr kumimoji="0" lang="en-US" altLang="ja-JP" sz="2000" b="0" i="0" u="none" strike="noStrike" cap="none" normalizeH="0" baseline="0" dirty="0">
                <a:ln>
                  <a:noFill/>
                </a:ln>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r>
              <a:rPr lang="en-US" b="1" dirty="0"/>
              <a:t>Get employees with above-average salary using CTE</a:t>
            </a:r>
            <a:endParaRPr lang="en-CA" dirty="0"/>
          </a:p>
          <a:p>
            <a:pPr marL="0" indent="0">
              <a:buNone/>
            </a:pPr>
            <a:r>
              <a:rPr lang="en-US" sz="1600" dirty="0"/>
              <a:t>WITH </a:t>
            </a:r>
            <a:r>
              <a:rPr lang="en-US" sz="1600" dirty="0" err="1"/>
              <a:t>avg_salary_cte</a:t>
            </a:r>
            <a:r>
              <a:rPr lang="en-US" sz="1600" dirty="0"/>
              <a:t> AS (</a:t>
            </a:r>
            <a:endParaRPr lang="en-CA" sz="1600" dirty="0"/>
          </a:p>
          <a:p>
            <a:pPr marL="0" indent="0">
              <a:buNone/>
            </a:pPr>
            <a:r>
              <a:rPr lang="en-US" sz="1600" dirty="0"/>
              <a:t>    SELECT AVG(salary) AS </a:t>
            </a:r>
            <a:r>
              <a:rPr lang="en-US" sz="1600" dirty="0" err="1"/>
              <a:t>avg_sal</a:t>
            </a:r>
            <a:endParaRPr lang="en-CA" sz="1600" dirty="0"/>
          </a:p>
          <a:p>
            <a:pPr marL="0" indent="0">
              <a:buNone/>
            </a:pPr>
            <a:r>
              <a:rPr lang="en-US" sz="1600" dirty="0"/>
              <a:t>    FROM employees</a:t>
            </a:r>
            <a:endParaRPr lang="en-CA" sz="1600" dirty="0"/>
          </a:p>
          <a:p>
            <a:pPr marL="0" indent="0">
              <a:buNone/>
            </a:pPr>
            <a:r>
              <a:rPr lang="en-US" sz="1600" dirty="0"/>
              <a:t>)</a:t>
            </a:r>
            <a:endParaRPr lang="en-CA" sz="1600" dirty="0"/>
          </a:p>
          <a:p>
            <a:pPr marL="0" indent="0">
              <a:buNone/>
            </a:pPr>
            <a:r>
              <a:rPr lang="en-US" sz="1600" dirty="0"/>
              <a:t>SELECT </a:t>
            </a:r>
            <a:r>
              <a:rPr lang="en-US" sz="1600" dirty="0" err="1"/>
              <a:t>emp_name</a:t>
            </a:r>
            <a:r>
              <a:rPr lang="en-US" sz="1600" dirty="0"/>
              <a:t>, salary</a:t>
            </a:r>
            <a:endParaRPr lang="en-CA" sz="1600" dirty="0"/>
          </a:p>
          <a:p>
            <a:pPr marL="0" indent="0">
              <a:buNone/>
            </a:pPr>
            <a:r>
              <a:rPr lang="en-US" sz="1600" dirty="0"/>
              <a:t>FROM employees, </a:t>
            </a:r>
            <a:r>
              <a:rPr lang="en-US" sz="1600" dirty="0" err="1"/>
              <a:t>avg_salary_cte</a:t>
            </a:r>
            <a:endParaRPr lang="en-CA" sz="1600" dirty="0"/>
          </a:p>
          <a:p>
            <a:pPr marL="0" indent="0">
              <a:buNone/>
            </a:pPr>
            <a:r>
              <a:rPr lang="en-US" sz="1600" dirty="0"/>
              <a:t>WHERE </a:t>
            </a:r>
            <a:r>
              <a:rPr lang="en-US" sz="1600" dirty="0" err="1"/>
              <a:t>employees.salary</a:t>
            </a:r>
            <a:r>
              <a:rPr lang="en-US" sz="1600" dirty="0"/>
              <a:t> &gt; </a:t>
            </a:r>
            <a:r>
              <a:rPr lang="en-US" sz="1600" dirty="0" err="1"/>
              <a:t>avg_salary_cte.avg_sal</a:t>
            </a:r>
            <a:r>
              <a:rPr lang="en-US" sz="1600" dirty="0"/>
              <a:t>;</a:t>
            </a:r>
            <a:endParaRPr lang="en-CA" sz="16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930BC45-153C-3DA5-3D85-F3F8978FD52D}"/>
              </a:ext>
            </a:extLst>
          </p:cNvPr>
          <p:cNvPicPr>
            <a:picLocks noChangeAspect="1"/>
          </p:cNvPicPr>
          <p:nvPr/>
        </p:nvPicPr>
        <p:blipFill>
          <a:blip r:embed="rId2"/>
          <a:stretch>
            <a:fillRect/>
          </a:stretch>
        </p:blipFill>
        <p:spPr>
          <a:xfrm>
            <a:off x="4961744" y="5665058"/>
            <a:ext cx="6017302" cy="1147146"/>
          </a:xfrm>
          <a:prstGeom prst="rect">
            <a:avLst/>
          </a:prstGeom>
        </p:spPr>
      </p:pic>
    </p:spTree>
    <p:extLst>
      <p:ext uri="{BB962C8B-B14F-4D97-AF65-F5344CB8AC3E}">
        <p14:creationId xmlns:p14="http://schemas.microsoft.com/office/powerpoint/2010/main" val="3646040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F82D-3C7D-9C47-1162-2223D1A2543F}"/>
              </a:ext>
            </a:extLst>
          </p:cNvPr>
          <p:cNvSpPr>
            <a:spLocks noGrp="1"/>
          </p:cNvSpPr>
          <p:nvPr>
            <p:ph type="title"/>
          </p:nvPr>
        </p:nvSpPr>
        <p:spPr/>
        <p:txBody>
          <a:bodyPr/>
          <a:lstStyle/>
          <a:p>
            <a:r>
              <a:rPr lang="en-US" b="1" dirty="0"/>
              <a:t>Security and Access Control</a:t>
            </a:r>
            <a:r>
              <a:rPr lang="en-CA" dirty="0"/>
              <a:t> </a:t>
            </a:r>
            <a:endParaRPr lang="en-US" dirty="0"/>
          </a:p>
        </p:txBody>
      </p:sp>
      <p:sp>
        <p:nvSpPr>
          <p:cNvPr id="5" name="Rectangle 2">
            <a:extLst>
              <a:ext uri="{FF2B5EF4-FFF2-40B4-BE49-F238E27FC236}">
                <a16:creationId xmlns:a16="http://schemas.microsoft.com/office/drawing/2014/main" id="{A3AE46EA-B11D-AD34-FDCC-893D1A0BCDBA}"/>
              </a:ext>
            </a:extLst>
          </p:cNvPr>
          <p:cNvSpPr>
            <a:spLocks noGrp="1" noChangeArrowheads="1"/>
          </p:cNvSpPr>
          <p:nvPr>
            <p:ph idx="1"/>
          </p:nvPr>
        </p:nvSpPr>
        <p:spPr bwMode="auto">
          <a:xfrm>
            <a:off x="1019331" y="2276727"/>
            <a:ext cx="9773587" cy="204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92008" rIns="91440" bIns="76176"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ja-JP" sz="2000" b="0" i="0" u="none" strike="noStrike" cap="none" normalizeH="0" baseline="0" dirty="0">
                <a:ln>
                  <a:noFill/>
                </a:ln>
                <a:solidFill>
                  <a:srgbClr val="595959"/>
                </a:solidFill>
                <a:effectLst/>
                <a:latin typeface="Calibri" panose="020F0502020204030204" pitchFamily="34" charset="0"/>
                <a:ea typeface="Times New Roman" panose="02020603050405020304" pitchFamily="18" charset="0"/>
                <a:cs typeface="Times New Roman" panose="02020603050405020304" pitchFamily="18" charset="0"/>
              </a:rPr>
              <a:t>Authentication</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ja-JP" sz="2000" b="0" i="0" u="none" strike="noStrike" cap="none" normalizeH="0" baseline="0" dirty="0">
                <a:ln>
                  <a:noFill/>
                </a:ln>
                <a:solidFill>
                  <a:schemeClr val="tx1"/>
                </a:solidFill>
                <a:effectLst/>
                <a:ea typeface="Times New Roman" panose="02020603050405020304" pitchFamily="18" charset="0"/>
              </a:rPr>
              <a:t>Determines </a:t>
            </a:r>
            <a:r>
              <a:rPr kumimoji="0" lang="en-US" altLang="ja-JP"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who</a:t>
            </a:r>
            <a:r>
              <a:rPr kumimoji="0" lang="en-US" altLang="ja-JP"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can connect.</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ja-JP"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Controlled via the </a:t>
            </a:r>
            <a:r>
              <a:rPr kumimoji="0" lang="en-US" altLang="ja-JP" sz="2000" b="0" i="0" u="none" strike="noStrike" cap="none" normalizeH="0" baseline="0" dirty="0" err="1">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pg_hba.conf</a:t>
            </a:r>
            <a:r>
              <a:rPr kumimoji="0" lang="en-US" altLang="ja-JP" sz="2000" b="0" i="0" u="none" strike="noStrike" cap="none" normalizeH="0" baseline="0" dirty="0">
                <a:ln>
                  <a:noFill/>
                </a:ln>
                <a:solidFill>
                  <a:schemeClr val="tx1"/>
                </a:solidFill>
                <a:effectLst/>
                <a:ea typeface="Times New Roman" panose="02020603050405020304" pitchFamily="18" charset="0"/>
              </a:rPr>
              <a:t> file.</a:t>
            </a:r>
          </a:p>
          <a:p>
            <a:pPr lvl="1"/>
            <a:r>
              <a:rPr lang="en-US" sz="1600" dirty="0"/>
              <a:t>CREATE ROLE analyst LOGIN PASSWORD '</a:t>
            </a:r>
            <a:r>
              <a:rPr lang="en-US" sz="1600" dirty="0" err="1"/>
              <a:t>securepass</a:t>
            </a:r>
            <a:r>
              <a:rPr lang="en-US" sz="1600" dirty="0"/>
              <a:t>';</a:t>
            </a:r>
            <a:endParaRPr lang="en-CA" sz="1600" dirty="0"/>
          </a:p>
          <a:p>
            <a:pPr lvl="1"/>
            <a:r>
              <a:rPr lang="en-US" sz="1600" dirty="0"/>
              <a:t>GRANT CONNECT ON DATABASE </a:t>
            </a:r>
            <a:r>
              <a:rPr lang="en-US" sz="1600" dirty="0" err="1"/>
              <a:t>companydb</a:t>
            </a:r>
            <a:r>
              <a:rPr lang="en-US" sz="1600" dirty="0"/>
              <a:t> TO analyst;</a:t>
            </a:r>
            <a:endParaRPr lang="en-CA" sz="1600" dirty="0"/>
          </a:p>
          <a:p>
            <a:pPr marL="0" marR="0" lvl="0" indent="0" algn="l" defTabSz="914400" rtl="0" eaLnBrk="0" fontAlgn="base" latinLnBrk="0" hangingPunct="0">
              <a:lnSpc>
                <a:spcPct val="100000"/>
              </a:lnSpc>
              <a:spcBef>
                <a:spcPct val="0"/>
              </a:spcBef>
              <a:spcAft>
                <a:spcPct val="0"/>
              </a:spcAft>
              <a:buClrTx/>
              <a:buSzTx/>
              <a:buNone/>
              <a:tabLst>
                <a:tab pos="457200" algn="l"/>
              </a:tabLst>
            </a:pPr>
            <a:endParaRPr kumimoji="0" lang="en-US" altLang="ja-JP"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5D9807F-3B8F-71DB-4350-55AC84591A6F}"/>
              </a:ext>
            </a:extLst>
          </p:cNvPr>
          <p:cNvPicPr>
            <a:picLocks noChangeAspect="1"/>
          </p:cNvPicPr>
          <p:nvPr/>
        </p:nvPicPr>
        <p:blipFill>
          <a:blip r:embed="rId2"/>
          <a:stretch>
            <a:fillRect/>
          </a:stretch>
        </p:blipFill>
        <p:spPr>
          <a:xfrm>
            <a:off x="2029605" y="4659131"/>
            <a:ext cx="7353300" cy="1257300"/>
          </a:xfrm>
          <a:prstGeom prst="rect">
            <a:avLst/>
          </a:prstGeom>
        </p:spPr>
      </p:pic>
    </p:spTree>
    <p:extLst>
      <p:ext uri="{BB962C8B-B14F-4D97-AF65-F5344CB8AC3E}">
        <p14:creationId xmlns:p14="http://schemas.microsoft.com/office/powerpoint/2010/main" val="1904321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9CE2-7D14-191B-56BA-6F2C1906A21C}"/>
              </a:ext>
            </a:extLst>
          </p:cNvPr>
          <p:cNvSpPr>
            <a:spLocks noGrp="1"/>
          </p:cNvSpPr>
          <p:nvPr>
            <p:ph type="title"/>
          </p:nvPr>
        </p:nvSpPr>
        <p:spPr/>
        <p:txBody>
          <a:bodyPr/>
          <a:lstStyle/>
          <a:p>
            <a:r>
              <a:rPr lang="en-US" b="1" dirty="0"/>
              <a:t>Privileges and GRANT/REVOKE</a:t>
            </a:r>
            <a:br>
              <a:rPr lang="en-CA" b="1" dirty="0"/>
            </a:br>
            <a:endParaRPr lang="en-US" dirty="0"/>
          </a:p>
        </p:txBody>
      </p:sp>
      <p:sp>
        <p:nvSpPr>
          <p:cNvPr id="3" name="Content Placeholder 2">
            <a:extLst>
              <a:ext uri="{FF2B5EF4-FFF2-40B4-BE49-F238E27FC236}">
                <a16:creationId xmlns:a16="http://schemas.microsoft.com/office/drawing/2014/main" id="{88AABF88-E292-44C5-4B2D-92D6E8702464}"/>
              </a:ext>
            </a:extLst>
          </p:cNvPr>
          <p:cNvSpPr>
            <a:spLocks noGrp="1"/>
          </p:cNvSpPr>
          <p:nvPr>
            <p:ph idx="1"/>
          </p:nvPr>
        </p:nvSpPr>
        <p:spPr/>
        <p:txBody>
          <a:bodyPr/>
          <a:lstStyle/>
          <a:p>
            <a:r>
              <a:rPr lang="en-US" dirty="0"/>
              <a:t>GRANT SELECT ON employees TO analyst;</a:t>
            </a:r>
            <a:endParaRPr lang="en-CA" dirty="0"/>
          </a:p>
          <a:p>
            <a:r>
              <a:rPr lang="en-US" dirty="0"/>
              <a:t>REVOKE UPDATE ON employees FROM analyst;</a:t>
            </a:r>
            <a:endParaRPr lang="en-CA" dirty="0"/>
          </a:p>
        </p:txBody>
      </p:sp>
    </p:spTree>
    <p:extLst>
      <p:ext uri="{BB962C8B-B14F-4D97-AF65-F5344CB8AC3E}">
        <p14:creationId xmlns:p14="http://schemas.microsoft.com/office/powerpoint/2010/main" val="2793151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9D69-DDEC-D6AD-72DF-FBE3B6CF600B}"/>
              </a:ext>
            </a:extLst>
          </p:cNvPr>
          <p:cNvSpPr>
            <a:spLocks noGrp="1"/>
          </p:cNvSpPr>
          <p:nvPr>
            <p:ph type="title"/>
          </p:nvPr>
        </p:nvSpPr>
        <p:spPr/>
        <p:txBody>
          <a:bodyPr/>
          <a:lstStyle/>
          <a:p>
            <a:r>
              <a:rPr lang="en-US" dirty="0"/>
              <a:t>Row-Level Security (RLS)</a:t>
            </a:r>
          </a:p>
        </p:txBody>
      </p:sp>
      <p:sp>
        <p:nvSpPr>
          <p:cNvPr id="3" name="Content Placeholder 2">
            <a:extLst>
              <a:ext uri="{FF2B5EF4-FFF2-40B4-BE49-F238E27FC236}">
                <a16:creationId xmlns:a16="http://schemas.microsoft.com/office/drawing/2014/main" id="{283E8A38-9BF4-FBCF-31DF-5EE20508A85E}"/>
              </a:ext>
            </a:extLst>
          </p:cNvPr>
          <p:cNvSpPr>
            <a:spLocks noGrp="1"/>
          </p:cNvSpPr>
          <p:nvPr>
            <p:ph idx="1"/>
          </p:nvPr>
        </p:nvSpPr>
        <p:spPr/>
        <p:txBody>
          <a:bodyPr/>
          <a:lstStyle/>
          <a:p>
            <a:r>
              <a:rPr lang="en-US" dirty="0"/>
              <a:t>Enable RLS</a:t>
            </a:r>
            <a:endParaRPr lang="en-CA" dirty="0"/>
          </a:p>
          <a:p>
            <a:r>
              <a:rPr lang="en-US" dirty="0"/>
              <a:t>ALTER TABLE employees ENABLE ROW LEVEL SECURITY;</a:t>
            </a:r>
            <a:endParaRPr lang="en-CA" dirty="0"/>
          </a:p>
          <a:p>
            <a:pPr marL="0" indent="0">
              <a:buNone/>
            </a:pPr>
            <a:r>
              <a:rPr lang="en-US" dirty="0"/>
              <a:t>-- Create a policy</a:t>
            </a:r>
            <a:endParaRPr lang="en-CA" dirty="0"/>
          </a:p>
          <a:p>
            <a:pPr marL="0" indent="0">
              <a:buNone/>
            </a:pPr>
            <a:r>
              <a:rPr lang="en-US" dirty="0"/>
              <a:t>CREATE POLICY </a:t>
            </a:r>
            <a:r>
              <a:rPr lang="en-US" dirty="0" err="1"/>
              <a:t>emp_policy</a:t>
            </a:r>
            <a:endParaRPr lang="en-CA" dirty="0"/>
          </a:p>
          <a:p>
            <a:pPr marL="0" indent="0">
              <a:buNone/>
            </a:pPr>
            <a:r>
              <a:rPr lang="en-US" dirty="0"/>
              <a:t>  ON employees</a:t>
            </a:r>
            <a:endParaRPr lang="en-CA" dirty="0"/>
          </a:p>
          <a:p>
            <a:pPr marL="0" indent="0">
              <a:buNone/>
            </a:pPr>
            <a:r>
              <a:rPr lang="en-US" dirty="0"/>
              <a:t>  FOR SELECT</a:t>
            </a:r>
            <a:endParaRPr lang="en-CA" dirty="0"/>
          </a:p>
          <a:p>
            <a:pPr marL="0" indent="0">
              <a:buNone/>
            </a:pPr>
            <a:r>
              <a:rPr lang="en-US" dirty="0"/>
              <a:t>  USING (</a:t>
            </a:r>
            <a:r>
              <a:rPr lang="en-US" dirty="0" err="1"/>
              <a:t>emp_id</a:t>
            </a:r>
            <a:r>
              <a:rPr lang="en-US" dirty="0"/>
              <a:t> = </a:t>
            </a:r>
            <a:r>
              <a:rPr lang="en-US" dirty="0" err="1"/>
              <a:t>current_user</a:t>
            </a:r>
            <a:r>
              <a:rPr lang="en-US" dirty="0"/>
              <a:t>::int);</a:t>
            </a:r>
            <a:endParaRPr lang="en-CA" dirty="0"/>
          </a:p>
          <a:p>
            <a:pPr marL="0" indent="0">
              <a:buNone/>
            </a:pPr>
            <a:endParaRPr lang="en-US" dirty="0"/>
          </a:p>
        </p:txBody>
      </p:sp>
    </p:spTree>
    <p:extLst>
      <p:ext uri="{BB962C8B-B14F-4D97-AF65-F5344CB8AC3E}">
        <p14:creationId xmlns:p14="http://schemas.microsoft.com/office/powerpoint/2010/main" val="56671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2F64-3E7C-EFF2-A82E-35ADB055BCED}"/>
              </a:ext>
            </a:extLst>
          </p:cNvPr>
          <p:cNvSpPr>
            <a:spLocks noGrp="1"/>
          </p:cNvSpPr>
          <p:nvPr>
            <p:ph type="title"/>
          </p:nvPr>
        </p:nvSpPr>
        <p:spPr/>
        <p:txBody>
          <a:bodyPr/>
          <a:lstStyle/>
          <a:p>
            <a:r>
              <a:rPr lang="en-US" b="1" dirty="0"/>
              <a:t>Advanced index types (GIN, </a:t>
            </a:r>
            <a:r>
              <a:rPr lang="en-US" b="1" dirty="0" err="1"/>
              <a:t>GiST</a:t>
            </a:r>
            <a:r>
              <a:rPr lang="en-US" b="1" dirty="0"/>
              <a:t>, BRIN)</a:t>
            </a:r>
            <a:endParaRPr lang="en-US" dirty="0"/>
          </a:p>
        </p:txBody>
      </p:sp>
      <p:sp>
        <p:nvSpPr>
          <p:cNvPr id="3" name="Content Placeholder 2">
            <a:extLst>
              <a:ext uri="{FF2B5EF4-FFF2-40B4-BE49-F238E27FC236}">
                <a16:creationId xmlns:a16="http://schemas.microsoft.com/office/drawing/2014/main" id="{AA789EA5-D0EC-B706-2D1C-C7879AD82E17}"/>
              </a:ext>
            </a:extLst>
          </p:cNvPr>
          <p:cNvSpPr>
            <a:spLocks noGrp="1"/>
          </p:cNvSpPr>
          <p:nvPr>
            <p:ph idx="1"/>
          </p:nvPr>
        </p:nvSpPr>
        <p:spPr/>
        <p:txBody>
          <a:bodyPr/>
          <a:lstStyle/>
          <a:p>
            <a:r>
              <a:rPr lang="en-US" b="1" dirty="0"/>
              <a:t>There are advanced index types designed to handle complex data types and large-scale datasets more efficiently.</a:t>
            </a:r>
          </a:p>
          <a:p>
            <a:endParaRPr lang="en-US" dirty="0"/>
          </a:p>
        </p:txBody>
      </p:sp>
      <p:pic>
        <p:nvPicPr>
          <p:cNvPr id="10" name="Picture 9">
            <a:extLst>
              <a:ext uri="{FF2B5EF4-FFF2-40B4-BE49-F238E27FC236}">
                <a16:creationId xmlns:a16="http://schemas.microsoft.com/office/drawing/2014/main" id="{31636702-C0C7-8157-E240-ABCC825885BB}"/>
              </a:ext>
            </a:extLst>
          </p:cNvPr>
          <p:cNvPicPr>
            <a:picLocks noChangeAspect="1"/>
          </p:cNvPicPr>
          <p:nvPr/>
        </p:nvPicPr>
        <p:blipFill>
          <a:blip r:embed="rId2"/>
          <a:stretch>
            <a:fillRect/>
          </a:stretch>
        </p:blipFill>
        <p:spPr>
          <a:xfrm>
            <a:off x="332761" y="2852739"/>
            <a:ext cx="5892173" cy="1752599"/>
          </a:xfrm>
          <a:prstGeom prst="rect">
            <a:avLst/>
          </a:prstGeom>
        </p:spPr>
      </p:pic>
      <p:pic>
        <p:nvPicPr>
          <p:cNvPr id="11" name="Picture 10">
            <a:extLst>
              <a:ext uri="{FF2B5EF4-FFF2-40B4-BE49-F238E27FC236}">
                <a16:creationId xmlns:a16="http://schemas.microsoft.com/office/drawing/2014/main" id="{DBF87C49-E2D5-C484-D71C-3D5AB69A4EBD}"/>
              </a:ext>
            </a:extLst>
          </p:cNvPr>
          <p:cNvPicPr>
            <a:picLocks noChangeAspect="1"/>
          </p:cNvPicPr>
          <p:nvPr/>
        </p:nvPicPr>
        <p:blipFill>
          <a:blip r:embed="rId3"/>
          <a:stretch>
            <a:fillRect/>
          </a:stretch>
        </p:blipFill>
        <p:spPr>
          <a:xfrm>
            <a:off x="4086839" y="4215619"/>
            <a:ext cx="7772400" cy="1752600"/>
          </a:xfrm>
          <a:prstGeom prst="rect">
            <a:avLst/>
          </a:prstGeom>
        </p:spPr>
      </p:pic>
      <p:pic>
        <p:nvPicPr>
          <p:cNvPr id="12" name="Picture 11">
            <a:extLst>
              <a:ext uri="{FF2B5EF4-FFF2-40B4-BE49-F238E27FC236}">
                <a16:creationId xmlns:a16="http://schemas.microsoft.com/office/drawing/2014/main" id="{312B1E2D-FF07-A7B2-0E94-E4BF94923A13}"/>
              </a:ext>
            </a:extLst>
          </p:cNvPr>
          <p:cNvPicPr>
            <a:picLocks noChangeAspect="1"/>
          </p:cNvPicPr>
          <p:nvPr/>
        </p:nvPicPr>
        <p:blipFill>
          <a:blip r:embed="rId4"/>
          <a:stretch>
            <a:fillRect/>
          </a:stretch>
        </p:blipFill>
        <p:spPr>
          <a:xfrm>
            <a:off x="2854587" y="5968218"/>
            <a:ext cx="5892173" cy="864612"/>
          </a:xfrm>
          <a:prstGeom prst="rect">
            <a:avLst/>
          </a:prstGeom>
        </p:spPr>
      </p:pic>
    </p:spTree>
    <p:extLst>
      <p:ext uri="{BB962C8B-B14F-4D97-AF65-F5344CB8AC3E}">
        <p14:creationId xmlns:p14="http://schemas.microsoft.com/office/powerpoint/2010/main" val="1313610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66650-937B-4640-780E-C3D2F48F9B7F}"/>
              </a:ext>
            </a:extLst>
          </p:cNvPr>
          <p:cNvSpPr>
            <a:spLocks noGrp="1"/>
          </p:cNvSpPr>
          <p:nvPr>
            <p:ph type="title"/>
          </p:nvPr>
        </p:nvSpPr>
        <p:spPr/>
        <p:txBody>
          <a:bodyPr/>
          <a:lstStyle/>
          <a:p>
            <a:r>
              <a:rPr lang="en-US" dirty="0"/>
              <a:t>What is GIN?	</a:t>
            </a:r>
          </a:p>
        </p:txBody>
      </p:sp>
      <p:sp>
        <p:nvSpPr>
          <p:cNvPr id="3" name="Content Placeholder 2">
            <a:extLst>
              <a:ext uri="{FF2B5EF4-FFF2-40B4-BE49-F238E27FC236}">
                <a16:creationId xmlns:a16="http://schemas.microsoft.com/office/drawing/2014/main" id="{7E33B8B0-1D88-C24C-D410-448E9172D21A}"/>
              </a:ext>
            </a:extLst>
          </p:cNvPr>
          <p:cNvSpPr>
            <a:spLocks noGrp="1"/>
          </p:cNvSpPr>
          <p:nvPr>
            <p:ph idx="1"/>
          </p:nvPr>
        </p:nvSpPr>
        <p:spPr/>
        <p:txBody>
          <a:bodyPr/>
          <a:lstStyle/>
          <a:p>
            <a:r>
              <a:rPr lang="en-CA" b="1" dirty="0"/>
              <a:t>GIN (Generalized Inverted Index)</a:t>
            </a:r>
            <a:r>
              <a:rPr lang="en-CA" dirty="0"/>
              <a:t> is a special type of index in PostgreSQL designed for indexing </a:t>
            </a:r>
            <a:r>
              <a:rPr lang="en-CA" b="1" dirty="0"/>
              <a:t>composite values </a:t>
            </a:r>
            <a:r>
              <a:rPr lang="en-CA" dirty="0"/>
              <a:t>like:</a:t>
            </a:r>
          </a:p>
          <a:p>
            <a:pPr lvl="1"/>
            <a:r>
              <a:rPr lang="en-CA" dirty="0" err="1"/>
              <a:t>jsonb</a:t>
            </a:r>
            <a:endParaRPr lang="en-CA" dirty="0"/>
          </a:p>
          <a:p>
            <a:pPr lvl="1"/>
            <a:r>
              <a:rPr lang="en-CA" dirty="0"/>
              <a:t>arrays</a:t>
            </a:r>
          </a:p>
          <a:p>
            <a:pPr lvl="1"/>
            <a:r>
              <a:rPr lang="en-CA" dirty="0" err="1"/>
              <a:t>tsvector</a:t>
            </a:r>
            <a:r>
              <a:rPr lang="en-CA" dirty="0"/>
              <a:t> (full-text search)</a:t>
            </a:r>
          </a:p>
          <a:p>
            <a:pPr lvl="1"/>
            <a:r>
              <a:rPr lang="en-CA" dirty="0" err="1"/>
              <a:t>hstore</a:t>
            </a:r>
            <a:endParaRPr lang="en-CA" dirty="0"/>
          </a:p>
          <a:p>
            <a:endParaRPr lang="en-US" dirty="0"/>
          </a:p>
        </p:txBody>
      </p:sp>
      <p:pic>
        <p:nvPicPr>
          <p:cNvPr id="4" name="Picture 3">
            <a:extLst>
              <a:ext uri="{FF2B5EF4-FFF2-40B4-BE49-F238E27FC236}">
                <a16:creationId xmlns:a16="http://schemas.microsoft.com/office/drawing/2014/main" id="{8D9B9B0F-FD13-F98D-02EF-460F668DF943}"/>
              </a:ext>
            </a:extLst>
          </p:cNvPr>
          <p:cNvPicPr>
            <a:picLocks noChangeAspect="1"/>
          </p:cNvPicPr>
          <p:nvPr/>
        </p:nvPicPr>
        <p:blipFill>
          <a:blip r:embed="rId2"/>
          <a:stretch>
            <a:fillRect/>
          </a:stretch>
        </p:blipFill>
        <p:spPr>
          <a:xfrm>
            <a:off x="3150028" y="5130800"/>
            <a:ext cx="6261100" cy="1181100"/>
          </a:xfrm>
          <a:prstGeom prst="rect">
            <a:avLst/>
          </a:prstGeom>
        </p:spPr>
      </p:pic>
    </p:spTree>
    <p:extLst>
      <p:ext uri="{BB962C8B-B14F-4D97-AF65-F5344CB8AC3E}">
        <p14:creationId xmlns:p14="http://schemas.microsoft.com/office/powerpoint/2010/main" val="127548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BE92F3-E271-2551-F4D7-BC9EF43C4309}"/>
              </a:ext>
            </a:extLst>
          </p:cNvPr>
          <p:cNvSpPr>
            <a:spLocks noGrp="1"/>
          </p:cNvSpPr>
          <p:nvPr>
            <p:ph type="title"/>
          </p:nvPr>
        </p:nvSpPr>
        <p:spPr/>
        <p:txBody>
          <a:bodyPr/>
          <a:lstStyle/>
          <a:p>
            <a:r>
              <a:rPr lang="en-US" dirty="0"/>
              <a:t>Agenda</a:t>
            </a:r>
            <a:endParaRPr lang="en-IN" dirty="0"/>
          </a:p>
        </p:txBody>
      </p:sp>
      <p:sp>
        <p:nvSpPr>
          <p:cNvPr id="6" name="Oval 5">
            <a:extLst>
              <a:ext uri="{FF2B5EF4-FFF2-40B4-BE49-F238E27FC236}">
                <a16:creationId xmlns:a16="http://schemas.microsoft.com/office/drawing/2014/main" id="{73EEA489-00DF-A617-C5D6-573F13CBEC57}"/>
              </a:ext>
            </a:extLst>
          </p:cNvPr>
          <p:cNvSpPr/>
          <p:nvPr/>
        </p:nvSpPr>
        <p:spPr bwMode="auto">
          <a:xfrm>
            <a:off x="3342515" y="1180666"/>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1</a:t>
            </a:r>
            <a:endParaRPr lang="en-IN" sz="1633" dirty="0" err="1">
              <a:solidFill>
                <a:srgbClr val="FFFFFF"/>
              </a:solidFill>
            </a:endParaRPr>
          </a:p>
        </p:txBody>
      </p:sp>
      <p:sp>
        <p:nvSpPr>
          <p:cNvPr id="7" name="Oval 6">
            <a:extLst>
              <a:ext uri="{FF2B5EF4-FFF2-40B4-BE49-F238E27FC236}">
                <a16:creationId xmlns:a16="http://schemas.microsoft.com/office/drawing/2014/main" id="{13295C36-1082-0AB6-D0E9-C0628EAEFF8D}"/>
              </a:ext>
            </a:extLst>
          </p:cNvPr>
          <p:cNvSpPr/>
          <p:nvPr/>
        </p:nvSpPr>
        <p:spPr bwMode="auto">
          <a:xfrm>
            <a:off x="3342517" y="1709578"/>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2</a:t>
            </a:r>
            <a:endParaRPr lang="en-IN" sz="1633" dirty="0" err="1">
              <a:solidFill>
                <a:srgbClr val="FFFFFF"/>
              </a:solidFill>
            </a:endParaRPr>
          </a:p>
        </p:txBody>
      </p:sp>
      <p:sp>
        <p:nvSpPr>
          <p:cNvPr id="8" name="Oval 7">
            <a:extLst>
              <a:ext uri="{FF2B5EF4-FFF2-40B4-BE49-F238E27FC236}">
                <a16:creationId xmlns:a16="http://schemas.microsoft.com/office/drawing/2014/main" id="{751B7375-007B-4D1A-B343-472217B7A7DC}"/>
              </a:ext>
            </a:extLst>
          </p:cNvPr>
          <p:cNvSpPr/>
          <p:nvPr/>
        </p:nvSpPr>
        <p:spPr bwMode="auto">
          <a:xfrm>
            <a:off x="3342514" y="2237075"/>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3</a:t>
            </a:r>
            <a:endParaRPr lang="en-IN" sz="1633" dirty="0" err="1">
              <a:solidFill>
                <a:srgbClr val="FFFFFF"/>
              </a:solidFill>
            </a:endParaRPr>
          </a:p>
        </p:txBody>
      </p:sp>
      <p:sp>
        <p:nvSpPr>
          <p:cNvPr id="9" name="Oval 8">
            <a:extLst>
              <a:ext uri="{FF2B5EF4-FFF2-40B4-BE49-F238E27FC236}">
                <a16:creationId xmlns:a16="http://schemas.microsoft.com/office/drawing/2014/main" id="{3B37B92E-30F8-F1EC-14CC-6359A42878EA}"/>
              </a:ext>
            </a:extLst>
          </p:cNvPr>
          <p:cNvSpPr/>
          <p:nvPr/>
        </p:nvSpPr>
        <p:spPr bwMode="auto">
          <a:xfrm>
            <a:off x="3342513" y="2764572"/>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4</a:t>
            </a:r>
            <a:endParaRPr lang="en-IN" sz="1633" dirty="0" err="1">
              <a:solidFill>
                <a:srgbClr val="FFFFFF"/>
              </a:solidFill>
            </a:endParaRPr>
          </a:p>
        </p:txBody>
      </p:sp>
      <p:sp>
        <p:nvSpPr>
          <p:cNvPr id="10" name="Rectangle 1">
            <a:extLst>
              <a:ext uri="{FF2B5EF4-FFF2-40B4-BE49-F238E27FC236}">
                <a16:creationId xmlns:a16="http://schemas.microsoft.com/office/drawing/2014/main" id="{5E251A1A-A8AF-DAD3-0527-83EDEB76AEBB}"/>
              </a:ext>
            </a:extLst>
          </p:cNvPr>
          <p:cNvSpPr txBox="1">
            <a:spLocks noChangeArrowheads="1"/>
          </p:cNvSpPr>
          <p:nvPr/>
        </p:nvSpPr>
        <p:spPr bwMode="auto">
          <a:xfrm>
            <a:off x="3718375" y="1213825"/>
            <a:ext cx="1800987" cy="25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953" tIns="41476" rIns="82953" bIns="41476" numCol="1" anchor="ctr" anchorCtr="0" compatLnSpc="1">
            <a:prstTxWarp prst="textNoShape">
              <a:avLst/>
            </a:prstTxWarp>
            <a:spAutoFit/>
          </a:bodyPr>
          <a:lstStyle>
            <a:lvl1pPr algn="l" rtl="0" eaLnBrk="1" fontAlgn="base" hangingPunct="1">
              <a:lnSpc>
                <a:spcPct val="100000"/>
              </a:lnSpc>
              <a:spcBef>
                <a:spcPts val="0"/>
              </a:spcBef>
              <a:spcAft>
                <a:spcPts val="0"/>
              </a:spcAft>
              <a:defRPr sz="1400" kern="1200" baseline="0">
                <a:solidFill>
                  <a:srgbClr val="00A3E0"/>
                </a:solidFill>
                <a:latin typeface="+mn-lt"/>
                <a:ea typeface="ＭＳ Ｐゴシック" pitchFamily="-109" charset="-128"/>
                <a:cs typeface="ＭＳ Ｐゴシック" pitchFamily="-109" charset="-128"/>
              </a:defRPr>
            </a:lvl1pPr>
            <a:lvl2pPr algn="l" rtl="0" eaLnBrk="1" fontAlgn="base" hangingPunct="1">
              <a:lnSpc>
                <a:spcPct val="100000"/>
              </a:lnSpc>
              <a:spcBef>
                <a:spcPts val="0"/>
              </a:spcBef>
              <a:spcAft>
                <a:spcPts val="0"/>
              </a:spcAft>
              <a:defRPr sz="1400" kern="1200" baseline="0">
                <a:solidFill>
                  <a:schemeClr val="tx1"/>
                </a:solidFill>
                <a:latin typeface="+mn-lt"/>
                <a:ea typeface="ＭＳ Ｐゴシック" pitchFamily="-109" charset="-128"/>
              </a:defRPr>
            </a:lvl2pPr>
            <a:lvl3pPr marL="370390" indent="-370390" algn="l" rtl="0" eaLnBrk="1" fontAlgn="base" hangingPunct="1">
              <a:lnSpc>
                <a:spcPct val="100000"/>
              </a:lnSpc>
              <a:spcBef>
                <a:spcPts val="0"/>
              </a:spcBef>
              <a:spcAft>
                <a:spcPts val="0"/>
              </a:spcAft>
              <a:buFont typeface="Arial" charset="0"/>
              <a:buChar char="—"/>
              <a:defRPr sz="1400" kern="1200" baseline="0">
                <a:solidFill>
                  <a:schemeClr val="tx1"/>
                </a:solidFill>
                <a:latin typeface="+mn-lt"/>
                <a:ea typeface="Deutsche Bank Text" panose="020B0503020202030204" pitchFamily="34" charset="0"/>
                <a:cs typeface="Deutsche Bank Text" panose="020B0503020202030204" pitchFamily="34" charset="0"/>
              </a:defRPr>
            </a:lvl3pPr>
            <a:lvl4pPr marL="687866" indent="-317477" algn="l" rtl="0" eaLnBrk="1" fontAlgn="base" hangingPunct="1">
              <a:lnSpc>
                <a:spcPct val="100000"/>
              </a:lnSpc>
              <a:spcBef>
                <a:spcPts val="0"/>
              </a:spcBef>
              <a:spcAft>
                <a:spcPts val="0"/>
              </a:spcAft>
              <a:buFont typeface="Arial" charset="0"/>
              <a:buChar char="—"/>
              <a:defRPr sz="1200" kern="1200" baseline="0">
                <a:solidFill>
                  <a:schemeClr val="tx1"/>
                </a:solidFill>
                <a:latin typeface="+mn-lt"/>
                <a:ea typeface="ＭＳ Ｐゴシック" pitchFamily="-109" charset="-128"/>
              </a:defRPr>
            </a:lvl4pPr>
            <a:lvl5pPr marL="1054655" indent="-333664"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5pPr>
            <a:lvl6pPr marL="1297788"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6pPr>
            <a:lvl7pPr marL="180083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7pPr>
            <a:lvl8pPr marL="2303875"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8pPr>
            <a:lvl9pPr marL="280692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9pPr>
          </a:lstStyle>
          <a:p>
            <a:pPr defTabSz="829544" eaLnBrk="0" hangingPunct="0">
              <a:spcBef>
                <a:spcPct val="0"/>
              </a:spcBef>
              <a:spcAft>
                <a:spcPct val="0"/>
              </a:spcAft>
            </a:pPr>
            <a:r>
              <a:rPr lang="en-US" altLang="en-US" sz="1089" dirty="0">
                <a:solidFill>
                  <a:schemeClr val="bg2">
                    <a:lumMod val="25000"/>
                  </a:schemeClr>
                </a:solidFill>
              </a:rPr>
              <a:t>Introduction to PostgreSQL</a:t>
            </a:r>
          </a:p>
        </p:txBody>
      </p:sp>
      <p:sp>
        <p:nvSpPr>
          <p:cNvPr id="11" name="Rectangle 1">
            <a:extLst>
              <a:ext uri="{FF2B5EF4-FFF2-40B4-BE49-F238E27FC236}">
                <a16:creationId xmlns:a16="http://schemas.microsoft.com/office/drawing/2014/main" id="{2BB0E88B-34CF-60A5-9A30-1A21D964CC1B}"/>
              </a:ext>
            </a:extLst>
          </p:cNvPr>
          <p:cNvSpPr txBox="1">
            <a:spLocks noChangeArrowheads="1"/>
          </p:cNvSpPr>
          <p:nvPr/>
        </p:nvSpPr>
        <p:spPr bwMode="auto">
          <a:xfrm>
            <a:off x="3718375" y="1742736"/>
            <a:ext cx="1829841" cy="25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953" tIns="41476" rIns="82953" bIns="41476" numCol="1" anchor="ctr" anchorCtr="0" compatLnSpc="1">
            <a:prstTxWarp prst="textNoShape">
              <a:avLst/>
            </a:prstTxWarp>
            <a:spAutoFit/>
          </a:bodyPr>
          <a:lstStyle>
            <a:lvl1pPr algn="l" rtl="0" eaLnBrk="1" fontAlgn="base" hangingPunct="1">
              <a:lnSpc>
                <a:spcPct val="100000"/>
              </a:lnSpc>
              <a:spcBef>
                <a:spcPts val="0"/>
              </a:spcBef>
              <a:spcAft>
                <a:spcPts val="0"/>
              </a:spcAft>
              <a:defRPr sz="1400" kern="1200" baseline="0">
                <a:solidFill>
                  <a:srgbClr val="00A3E0"/>
                </a:solidFill>
                <a:latin typeface="+mn-lt"/>
                <a:ea typeface="ＭＳ Ｐゴシック" pitchFamily="-109" charset="-128"/>
                <a:cs typeface="ＭＳ Ｐゴシック" pitchFamily="-109" charset="-128"/>
              </a:defRPr>
            </a:lvl1pPr>
            <a:lvl2pPr algn="l" rtl="0" eaLnBrk="1" fontAlgn="base" hangingPunct="1">
              <a:lnSpc>
                <a:spcPct val="100000"/>
              </a:lnSpc>
              <a:spcBef>
                <a:spcPts val="0"/>
              </a:spcBef>
              <a:spcAft>
                <a:spcPts val="0"/>
              </a:spcAft>
              <a:defRPr sz="1400" kern="1200" baseline="0">
                <a:solidFill>
                  <a:schemeClr val="tx1"/>
                </a:solidFill>
                <a:latin typeface="+mn-lt"/>
                <a:ea typeface="ＭＳ Ｐゴシック" pitchFamily="-109" charset="-128"/>
              </a:defRPr>
            </a:lvl2pPr>
            <a:lvl3pPr marL="370390" indent="-370390" algn="l" rtl="0" eaLnBrk="1" fontAlgn="base" hangingPunct="1">
              <a:lnSpc>
                <a:spcPct val="100000"/>
              </a:lnSpc>
              <a:spcBef>
                <a:spcPts val="0"/>
              </a:spcBef>
              <a:spcAft>
                <a:spcPts val="0"/>
              </a:spcAft>
              <a:buFont typeface="Arial" charset="0"/>
              <a:buChar char="—"/>
              <a:defRPr sz="1400" kern="1200" baseline="0">
                <a:solidFill>
                  <a:schemeClr val="tx1"/>
                </a:solidFill>
                <a:latin typeface="+mn-lt"/>
                <a:ea typeface="Deutsche Bank Text" panose="020B0503020202030204" pitchFamily="34" charset="0"/>
                <a:cs typeface="Deutsche Bank Text" panose="020B0503020202030204" pitchFamily="34" charset="0"/>
              </a:defRPr>
            </a:lvl3pPr>
            <a:lvl4pPr marL="687866" indent="-317477" algn="l" rtl="0" eaLnBrk="1" fontAlgn="base" hangingPunct="1">
              <a:lnSpc>
                <a:spcPct val="100000"/>
              </a:lnSpc>
              <a:spcBef>
                <a:spcPts val="0"/>
              </a:spcBef>
              <a:spcAft>
                <a:spcPts val="0"/>
              </a:spcAft>
              <a:buFont typeface="Arial" charset="0"/>
              <a:buChar char="—"/>
              <a:defRPr sz="1200" kern="1200" baseline="0">
                <a:solidFill>
                  <a:schemeClr val="tx1"/>
                </a:solidFill>
                <a:latin typeface="+mn-lt"/>
                <a:ea typeface="ＭＳ Ｐゴシック" pitchFamily="-109" charset="-128"/>
              </a:defRPr>
            </a:lvl4pPr>
            <a:lvl5pPr marL="1054655" indent="-333664"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5pPr>
            <a:lvl6pPr marL="1297788"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6pPr>
            <a:lvl7pPr marL="180083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7pPr>
            <a:lvl8pPr marL="2303875"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8pPr>
            <a:lvl9pPr marL="280692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9pPr>
          </a:lstStyle>
          <a:p>
            <a:pPr defTabSz="829544" eaLnBrk="0" hangingPunct="0">
              <a:spcBef>
                <a:spcPct val="0"/>
              </a:spcBef>
              <a:spcAft>
                <a:spcPct val="0"/>
              </a:spcAft>
            </a:pPr>
            <a:r>
              <a:rPr lang="en-US" altLang="en-US" sz="1089" dirty="0">
                <a:solidFill>
                  <a:schemeClr val="bg2">
                    <a:lumMod val="25000"/>
                  </a:schemeClr>
                </a:solidFill>
              </a:rPr>
              <a:t>Key Features of PostgreSQL</a:t>
            </a:r>
          </a:p>
        </p:txBody>
      </p:sp>
      <p:sp>
        <p:nvSpPr>
          <p:cNvPr id="12" name="Rectangle 1">
            <a:extLst>
              <a:ext uri="{FF2B5EF4-FFF2-40B4-BE49-F238E27FC236}">
                <a16:creationId xmlns:a16="http://schemas.microsoft.com/office/drawing/2014/main" id="{D24B4AAF-DF0A-06C5-78CD-37251FE87B08}"/>
              </a:ext>
            </a:extLst>
          </p:cNvPr>
          <p:cNvSpPr txBox="1">
            <a:spLocks noChangeArrowheads="1"/>
          </p:cNvSpPr>
          <p:nvPr/>
        </p:nvSpPr>
        <p:spPr bwMode="auto">
          <a:xfrm>
            <a:off x="3712765" y="2273872"/>
            <a:ext cx="1934035" cy="25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953" tIns="41476" rIns="82953" bIns="41476" numCol="1" anchor="ctr" anchorCtr="0" compatLnSpc="1">
            <a:prstTxWarp prst="textNoShape">
              <a:avLst/>
            </a:prstTxWarp>
            <a:spAutoFit/>
          </a:bodyPr>
          <a:lstStyle>
            <a:lvl1pPr algn="l" rtl="0" eaLnBrk="1" fontAlgn="base" hangingPunct="1">
              <a:lnSpc>
                <a:spcPct val="100000"/>
              </a:lnSpc>
              <a:spcBef>
                <a:spcPts val="0"/>
              </a:spcBef>
              <a:spcAft>
                <a:spcPts val="0"/>
              </a:spcAft>
              <a:defRPr sz="1400" kern="1200" baseline="0">
                <a:solidFill>
                  <a:srgbClr val="00A3E0"/>
                </a:solidFill>
                <a:latin typeface="+mn-lt"/>
                <a:ea typeface="ＭＳ Ｐゴシック" pitchFamily="-109" charset="-128"/>
                <a:cs typeface="ＭＳ Ｐゴシック" pitchFamily="-109" charset="-128"/>
              </a:defRPr>
            </a:lvl1pPr>
            <a:lvl2pPr algn="l" rtl="0" eaLnBrk="1" fontAlgn="base" hangingPunct="1">
              <a:lnSpc>
                <a:spcPct val="100000"/>
              </a:lnSpc>
              <a:spcBef>
                <a:spcPts val="0"/>
              </a:spcBef>
              <a:spcAft>
                <a:spcPts val="0"/>
              </a:spcAft>
              <a:defRPr sz="1400" kern="1200" baseline="0">
                <a:solidFill>
                  <a:schemeClr val="tx1"/>
                </a:solidFill>
                <a:latin typeface="+mn-lt"/>
                <a:ea typeface="ＭＳ Ｐゴシック" pitchFamily="-109" charset="-128"/>
              </a:defRPr>
            </a:lvl2pPr>
            <a:lvl3pPr marL="370390" indent="-370390" algn="l" rtl="0" eaLnBrk="1" fontAlgn="base" hangingPunct="1">
              <a:lnSpc>
                <a:spcPct val="100000"/>
              </a:lnSpc>
              <a:spcBef>
                <a:spcPts val="0"/>
              </a:spcBef>
              <a:spcAft>
                <a:spcPts val="0"/>
              </a:spcAft>
              <a:buFont typeface="Arial" charset="0"/>
              <a:buChar char="—"/>
              <a:defRPr sz="1400" kern="1200" baseline="0">
                <a:solidFill>
                  <a:schemeClr val="tx1"/>
                </a:solidFill>
                <a:latin typeface="+mn-lt"/>
                <a:ea typeface="Deutsche Bank Text" panose="020B0503020202030204" pitchFamily="34" charset="0"/>
                <a:cs typeface="Deutsche Bank Text" panose="020B0503020202030204" pitchFamily="34" charset="0"/>
              </a:defRPr>
            </a:lvl3pPr>
            <a:lvl4pPr marL="687866" indent="-317477" algn="l" rtl="0" eaLnBrk="1" fontAlgn="base" hangingPunct="1">
              <a:lnSpc>
                <a:spcPct val="100000"/>
              </a:lnSpc>
              <a:spcBef>
                <a:spcPts val="0"/>
              </a:spcBef>
              <a:spcAft>
                <a:spcPts val="0"/>
              </a:spcAft>
              <a:buFont typeface="Arial" charset="0"/>
              <a:buChar char="—"/>
              <a:defRPr sz="1200" kern="1200" baseline="0">
                <a:solidFill>
                  <a:schemeClr val="tx1"/>
                </a:solidFill>
                <a:latin typeface="+mn-lt"/>
                <a:ea typeface="ＭＳ Ｐゴシック" pitchFamily="-109" charset="-128"/>
              </a:defRPr>
            </a:lvl4pPr>
            <a:lvl5pPr marL="1054655" indent="-333664"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5pPr>
            <a:lvl6pPr marL="1297788"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6pPr>
            <a:lvl7pPr marL="180083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7pPr>
            <a:lvl8pPr marL="2303875"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8pPr>
            <a:lvl9pPr marL="280692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9pPr>
          </a:lstStyle>
          <a:p>
            <a:pPr defTabSz="829544" eaLnBrk="0" hangingPunct="0">
              <a:spcBef>
                <a:spcPct val="0"/>
              </a:spcBef>
              <a:spcAft>
                <a:spcPct val="0"/>
              </a:spcAft>
            </a:pPr>
            <a:r>
              <a:rPr lang="en-IN" sz="1089" dirty="0">
                <a:solidFill>
                  <a:schemeClr val="bg2">
                    <a:lumMod val="25000"/>
                  </a:schemeClr>
                </a:solidFill>
              </a:rPr>
              <a:t>Basic Table Design Principles</a:t>
            </a:r>
            <a:endParaRPr lang="en-US" altLang="en-US" sz="1089" dirty="0">
              <a:solidFill>
                <a:schemeClr val="bg2">
                  <a:lumMod val="25000"/>
                </a:schemeClr>
              </a:solidFill>
            </a:endParaRPr>
          </a:p>
        </p:txBody>
      </p:sp>
      <p:sp>
        <p:nvSpPr>
          <p:cNvPr id="13" name="Rectangle 1">
            <a:extLst>
              <a:ext uri="{FF2B5EF4-FFF2-40B4-BE49-F238E27FC236}">
                <a16:creationId xmlns:a16="http://schemas.microsoft.com/office/drawing/2014/main" id="{89D9BF76-10BE-A9CD-EC62-C34AD5289743}"/>
              </a:ext>
            </a:extLst>
          </p:cNvPr>
          <p:cNvSpPr txBox="1">
            <a:spLocks noChangeArrowheads="1"/>
          </p:cNvSpPr>
          <p:nvPr/>
        </p:nvSpPr>
        <p:spPr bwMode="auto">
          <a:xfrm>
            <a:off x="3718375" y="2800564"/>
            <a:ext cx="1499622" cy="25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953" tIns="41476" rIns="82953" bIns="41476" numCol="1" anchor="ctr" anchorCtr="0" compatLnSpc="1">
            <a:prstTxWarp prst="textNoShape">
              <a:avLst/>
            </a:prstTxWarp>
            <a:spAutoFit/>
          </a:bodyPr>
          <a:lstStyle>
            <a:lvl1pPr algn="l" rtl="0" eaLnBrk="1" fontAlgn="base" hangingPunct="1">
              <a:lnSpc>
                <a:spcPct val="100000"/>
              </a:lnSpc>
              <a:spcBef>
                <a:spcPts val="0"/>
              </a:spcBef>
              <a:spcAft>
                <a:spcPts val="0"/>
              </a:spcAft>
              <a:defRPr sz="1400" kern="1200" baseline="0">
                <a:solidFill>
                  <a:srgbClr val="00A3E0"/>
                </a:solidFill>
                <a:latin typeface="+mn-lt"/>
                <a:ea typeface="ＭＳ Ｐゴシック" pitchFamily="-109" charset="-128"/>
                <a:cs typeface="ＭＳ Ｐゴシック" pitchFamily="-109" charset="-128"/>
              </a:defRPr>
            </a:lvl1pPr>
            <a:lvl2pPr algn="l" rtl="0" eaLnBrk="1" fontAlgn="base" hangingPunct="1">
              <a:lnSpc>
                <a:spcPct val="100000"/>
              </a:lnSpc>
              <a:spcBef>
                <a:spcPts val="0"/>
              </a:spcBef>
              <a:spcAft>
                <a:spcPts val="0"/>
              </a:spcAft>
              <a:defRPr sz="1400" kern="1200" baseline="0">
                <a:solidFill>
                  <a:schemeClr val="tx1"/>
                </a:solidFill>
                <a:latin typeface="+mn-lt"/>
                <a:ea typeface="ＭＳ Ｐゴシック" pitchFamily="-109" charset="-128"/>
              </a:defRPr>
            </a:lvl2pPr>
            <a:lvl3pPr marL="370390" indent="-370390" algn="l" rtl="0" eaLnBrk="1" fontAlgn="base" hangingPunct="1">
              <a:lnSpc>
                <a:spcPct val="100000"/>
              </a:lnSpc>
              <a:spcBef>
                <a:spcPts val="0"/>
              </a:spcBef>
              <a:spcAft>
                <a:spcPts val="0"/>
              </a:spcAft>
              <a:buFont typeface="Arial" charset="0"/>
              <a:buChar char="—"/>
              <a:defRPr sz="1400" kern="1200" baseline="0">
                <a:solidFill>
                  <a:schemeClr val="tx1"/>
                </a:solidFill>
                <a:latin typeface="+mn-lt"/>
                <a:ea typeface="Deutsche Bank Text" panose="020B0503020202030204" pitchFamily="34" charset="0"/>
                <a:cs typeface="Deutsche Bank Text" panose="020B0503020202030204" pitchFamily="34" charset="0"/>
              </a:defRPr>
            </a:lvl3pPr>
            <a:lvl4pPr marL="687866" indent="-317477" algn="l" rtl="0" eaLnBrk="1" fontAlgn="base" hangingPunct="1">
              <a:lnSpc>
                <a:spcPct val="100000"/>
              </a:lnSpc>
              <a:spcBef>
                <a:spcPts val="0"/>
              </a:spcBef>
              <a:spcAft>
                <a:spcPts val="0"/>
              </a:spcAft>
              <a:buFont typeface="Arial" charset="0"/>
              <a:buChar char="—"/>
              <a:defRPr sz="1200" kern="1200" baseline="0">
                <a:solidFill>
                  <a:schemeClr val="tx1"/>
                </a:solidFill>
                <a:latin typeface="+mn-lt"/>
                <a:ea typeface="ＭＳ Ｐゴシック" pitchFamily="-109" charset="-128"/>
              </a:defRPr>
            </a:lvl4pPr>
            <a:lvl5pPr marL="1054655" indent="-333664"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5pPr>
            <a:lvl6pPr marL="1297788"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6pPr>
            <a:lvl7pPr marL="180083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7pPr>
            <a:lvl8pPr marL="2303875"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8pPr>
            <a:lvl9pPr marL="280692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9pPr>
          </a:lstStyle>
          <a:p>
            <a:pPr defTabSz="829544" eaLnBrk="0" hangingPunct="0">
              <a:spcBef>
                <a:spcPct val="0"/>
              </a:spcBef>
              <a:spcAft>
                <a:spcPct val="0"/>
              </a:spcAft>
            </a:pPr>
            <a:r>
              <a:rPr lang="en-IN" sz="1089" dirty="0">
                <a:solidFill>
                  <a:schemeClr val="bg2">
                    <a:lumMod val="25000"/>
                  </a:schemeClr>
                </a:solidFill>
              </a:rPr>
              <a:t>What is Normalization</a:t>
            </a:r>
            <a:endParaRPr lang="en-US" altLang="en-US" sz="1089" dirty="0">
              <a:solidFill>
                <a:schemeClr val="bg2">
                  <a:lumMod val="25000"/>
                </a:schemeClr>
              </a:solidFill>
            </a:endParaRPr>
          </a:p>
        </p:txBody>
      </p:sp>
      <p:sp>
        <p:nvSpPr>
          <p:cNvPr id="14" name="Oval 13">
            <a:extLst>
              <a:ext uri="{FF2B5EF4-FFF2-40B4-BE49-F238E27FC236}">
                <a16:creationId xmlns:a16="http://schemas.microsoft.com/office/drawing/2014/main" id="{1E33C15E-0EA3-97BD-4F6C-080C70C23E94}"/>
              </a:ext>
            </a:extLst>
          </p:cNvPr>
          <p:cNvSpPr/>
          <p:nvPr/>
        </p:nvSpPr>
        <p:spPr bwMode="auto">
          <a:xfrm>
            <a:off x="3342512" y="3292069"/>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5</a:t>
            </a:r>
            <a:endParaRPr lang="en-IN" sz="1633" dirty="0" err="1">
              <a:solidFill>
                <a:srgbClr val="FFFFFF"/>
              </a:solidFill>
            </a:endParaRPr>
          </a:p>
        </p:txBody>
      </p:sp>
      <p:sp>
        <p:nvSpPr>
          <p:cNvPr id="15" name="Rectangle 1">
            <a:extLst>
              <a:ext uri="{FF2B5EF4-FFF2-40B4-BE49-F238E27FC236}">
                <a16:creationId xmlns:a16="http://schemas.microsoft.com/office/drawing/2014/main" id="{61DD0606-0B6F-F70C-70F7-B3663A6CCB6D}"/>
              </a:ext>
            </a:extLst>
          </p:cNvPr>
          <p:cNvSpPr txBox="1">
            <a:spLocks noChangeArrowheads="1"/>
          </p:cNvSpPr>
          <p:nvPr/>
        </p:nvSpPr>
        <p:spPr bwMode="auto">
          <a:xfrm>
            <a:off x="3712764" y="3325228"/>
            <a:ext cx="1518858" cy="25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953" tIns="41476" rIns="82953" bIns="41476" numCol="1" anchor="ctr" anchorCtr="0" compatLnSpc="1">
            <a:prstTxWarp prst="textNoShape">
              <a:avLst/>
            </a:prstTxWarp>
            <a:spAutoFit/>
          </a:bodyPr>
          <a:lstStyle>
            <a:lvl1pPr algn="l" rtl="0" eaLnBrk="1" fontAlgn="base" hangingPunct="1">
              <a:lnSpc>
                <a:spcPct val="100000"/>
              </a:lnSpc>
              <a:spcBef>
                <a:spcPts val="0"/>
              </a:spcBef>
              <a:spcAft>
                <a:spcPts val="0"/>
              </a:spcAft>
              <a:defRPr sz="1400" kern="1200" baseline="0">
                <a:solidFill>
                  <a:srgbClr val="00A3E0"/>
                </a:solidFill>
                <a:latin typeface="+mn-lt"/>
                <a:ea typeface="ＭＳ Ｐゴシック" pitchFamily="-109" charset="-128"/>
                <a:cs typeface="ＭＳ Ｐゴシック" pitchFamily="-109" charset="-128"/>
              </a:defRPr>
            </a:lvl1pPr>
            <a:lvl2pPr algn="l" rtl="0" eaLnBrk="1" fontAlgn="base" hangingPunct="1">
              <a:lnSpc>
                <a:spcPct val="100000"/>
              </a:lnSpc>
              <a:spcBef>
                <a:spcPts val="0"/>
              </a:spcBef>
              <a:spcAft>
                <a:spcPts val="0"/>
              </a:spcAft>
              <a:defRPr sz="1400" kern="1200" baseline="0">
                <a:solidFill>
                  <a:schemeClr val="tx1"/>
                </a:solidFill>
                <a:latin typeface="+mn-lt"/>
                <a:ea typeface="ＭＳ Ｐゴシック" pitchFamily="-109" charset="-128"/>
              </a:defRPr>
            </a:lvl2pPr>
            <a:lvl3pPr marL="370390" indent="-370390" algn="l" rtl="0" eaLnBrk="1" fontAlgn="base" hangingPunct="1">
              <a:lnSpc>
                <a:spcPct val="100000"/>
              </a:lnSpc>
              <a:spcBef>
                <a:spcPts val="0"/>
              </a:spcBef>
              <a:spcAft>
                <a:spcPts val="0"/>
              </a:spcAft>
              <a:buFont typeface="Arial" charset="0"/>
              <a:buChar char="—"/>
              <a:defRPr sz="1400" kern="1200" baseline="0">
                <a:solidFill>
                  <a:schemeClr val="tx1"/>
                </a:solidFill>
                <a:latin typeface="+mn-lt"/>
                <a:ea typeface="Deutsche Bank Text" panose="020B0503020202030204" pitchFamily="34" charset="0"/>
                <a:cs typeface="Deutsche Bank Text" panose="020B0503020202030204" pitchFamily="34" charset="0"/>
              </a:defRPr>
            </a:lvl3pPr>
            <a:lvl4pPr marL="687866" indent="-317477" algn="l" rtl="0" eaLnBrk="1" fontAlgn="base" hangingPunct="1">
              <a:lnSpc>
                <a:spcPct val="100000"/>
              </a:lnSpc>
              <a:spcBef>
                <a:spcPts val="0"/>
              </a:spcBef>
              <a:spcAft>
                <a:spcPts val="0"/>
              </a:spcAft>
              <a:buFont typeface="Arial" charset="0"/>
              <a:buChar char="—"/>
              <a:defRPr sz="1200" kern="1200" baseline="0">
                <a:solidFill>
                  <a:schemeClr val="tx1"/>
                </a:solidFill>
                <a:latin typeface="+mn-lt"/>
                <a:ea typeface="ＭＳ Ｐゴシック" pitchFamily="-109" charset="-128"/>
              </a:defRPr>
            </a:lvl4pPr>
            <a:lvl5pPr marL="1054655" indent="-333664"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5pPr>
            <a:lvl6pPr marL="1297788"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6pPr>
            <a:lvl7pPr marL="180083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7pPr>
            <a:lvl8pPr marL="2303875"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8pPr>
            <a:lvl9pPr marL="280692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9pPr>
          </a:lstStyle>
          <a:p>
            <a:pPr defTabSz="829544" eaLnBrk="0" hangingPunct="0">
              <a:spcBef>
                <a:spcPct val="0"/>
              </a:spcBef>
              <a:spcAft>
                <a:spcPct val="0"/>
              </a:spcAft>
            </a:pPr>
            <a:r>
              <a:rPr lang="en-IN" sz="1089" dirty="0">
                <a:solidFill>
                  <a:schemeClr val="bg2">
                    <a:lumMod val="25000"/>
                  </a:schemeClr>
                </a:solidFill>
              </a:rPr>
              <a:t>Types of Relationships</a:t>
            </a:r>
            <a:endParaRPr lang="en-US" altLang="en-US" sz="1089" dirty="0">
              <a:solidFill>
                <a:schemeClr val="bg2">
                  <a:lumMod val="25000"/>
                </a:schemeClr>
              </a:solidFill>
            </a:endParaRPr>
          </a:p>
        </p:txBody>
      </p:sp>
      <p:sp>
        <p:nvSpPr>
          <p:cNvPr id="16" name="Oval 15">
            <a:extLst>
              <a:ext uri="{FF2B5EF4-FFF2-40B4-BE49-F238E27FC236}">
                <a16:creationId xmlns:a16="http://schemas.microsoft.com/office/drawing/2014/main" id="{771CB340-E20B-000A-8336-321EE0C34BE3}"/>
              </a:ext>
            </a:extLst>
          </p:cNvPr>
          <p:cNvSpPr/>
          <p:nvPr/>
        </p:nvSpPr>
        <p:spPr bwMode="auto">
          <a:xfrm>
            <a:off x="3342511" y="3822906"/>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6</a:t>
            </a:r>
            <a:endParaRPr lang="en-IN" sz="1633" dirty="0" err="1">
              <a:solidFill>
                <a:srgbClr val="FFFFFF"/>
              </a:solidFill>
            </a:endParaRPr>
          </a:p>
        </p:txBody>
      </p:sp>
      <p:sp>
        <p:nvSpPr>
          <p:cNvPr id="17" name="Rectangle 1">
            <a:extLst>
              <a:ext uri="{FF2B5EF4-FFF2-40B4-BE49-F238E27FC236}">
                <a16:creationId xmlns:a16="http://schemas.microsoft.com/office/drawing/2014/main" id="{1DDF662F-18EA-53D7-A1E8-02B20B9F5825}"/>
              </a:ext>
            </a:extLst>
          </p:cNvPr>
          <p:cNvSpPr txBox="1">
            <a:spLocks noChangeArrowheads="1"/>
          </p:cNvSpPr>
          <p:nvPr/>
        </p:nvSpPr>
        <p:spPr bwMode="auto">
          <a:xfrm>
            <a:off x="3718376" y="3856064"/>
            <a:ext cx="4564564" cy="251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953" tIns="41476" rIns="82953" bIns="41476" numCol="1" anchor="ctr" anchorCtr="0" compatLnSpc="1">
            <a:prstTxWarp prst="textNoShape">
              <a:avLst/>
            </a:prstTxWarp>
            <a:spAutoFit/>
          </a:bodyPr>
          <a:lstStyle>
            <a:lvl1pPr algn="l" rtl="0" eaLnBrk="1" fontAlgn="base" hangingPunct="1">
              <a:lnSpc>
                <a:spcPct val="100000"/>
              </a:lnSpc>
              <a:spcBef>
                <a:spcPts val="0"/>
              </a:spcBef>
              <a:spcAft>
                <a:spcPts val="0"/>
              </a:spcAft>
              <a:defRPr sz="1400" kern="1200" baseline="0">
                <a:solidFill>
                  <a:srgbClr val="00A3E0"/>
                </a:solidFill>
                <a:latin typeface="+mn-lt"/>
                <a:ea typeface="ＭＳ Ｐゴシック" pitchFamily="-109" charset="-128"/>
                <a:cs typeface="ＭＳ Ｐゴシック" pitchFamily="-109" charset="-128"/>
              </a:defRPr>
            </a:lvl1pPr>
            <a:lvl2pPr algn="l" rtl="0" eaLnBrk="1" fontAlgn="base" hangingPunct="1">
              <a:lnSpc>
                <a:spcPct val="100000"/>
              </a:lnSpc>
              <a:spcBef>
                <a:spcPts val="0"/>
              </a:spcBef>
              <a:spcAft>
                <a:spcPts val="0"/>
              </a:spcAft>
              <a:defRPr sz="1400" kern="1200" baseline="0">
                <a:solidFill>
                  <a:schemeClr val="tx1"/>
                </a:solidFill>
                <a:latin typeface="+mn-lt"/>
                <a:ea typeface="ＭＳ Ｐゴシック" pitchFamily="-109" charset="-128"/>
              </a:defRPr>
            </a:lvl2pPr>
            <a:lvl3pPr marL="370390" indent="-370390" algn="l" rtl="0" eaLnBrk="1" fontAlgn="base" hangingPunct="1">
              <a:lnSpc>
                <a:spcPct val="100000"/>
              </a:lnSpc>
              <a:spcBef>
                <a:spcPts val="0"/>
              </a:spcBef>
              <a:spcAft>
                <a:spcPts val="0"/>
              </a:spcAft>
              <a:buFont typeface="Arial" charset="0"/>
              <a:buChar char="—"/>
              <a:defRPr sz="1400" kern="1200" baseline="0">
                <a:solidFill>
                  <a:schemeClr val="tx1"/>
                </a:solidFill>
                <a:latin typeface="+mn-lt"/>
                <a:ea typeface="Deutsche Bank Text" panose="020B0503020202030204" pitchFamily="34" charset="0"/>
                <a:cs typeface="Deutsche Bank Text" panose="020B0503020202030204" pitchFamily="34" charset="0"/>
              </a:defRPr>
            </a:lvl3pPr>
            <a:lvl4pPr marL="687866" indent="-317477" algn="l" rtl="0" eaLnBrk="1" fontAlgn="base" hangingPunct="1">
              <a:lnSpc>
                <a:spcPct val="100000"/>
              </a:lnSpc>
              <a:spcBef>
                <a:spcPts val="0"/>
              </a:spcBef>
              <a:spcAft>
                <a:spcPts val="0"/>
              </a:spcAft>
              <a:buFont typeface="Arial" charset="0"/>
              <a:buChar char="—"/>
              <a:defRPr sz="1200" kern="1200" baseline="0">
                <a:solidFill>
                  <a:schemeClr val="tx1"/>
                </a:solidFill>
                <a:latin typeface="+mn-lt"/>
                <a:ea typeface="ＭＳ Ｐゴシック" pitchFamily="-109" charset="-128"/>
              </a:defRPr>
            </a:lvl4pPr>
            <a:lvl5pPr marL="1054655" indent="-333664" algn="l" rtl="0" eaLnBrk="1" fontAlgn="base" hangingPunct="1">
              <a:lnSpc>
                <a:spcPct val="100000"/>
              </a:lnSpc>
              <a:spcBef>
                <a:spcPts val="0"/>
              </a:spcBef>
              <a:spcAft>
                <a:spcPts val="0"/>
              </a:spcAft>
              <a:buFont typeface="Arial" charset="0"/>
              <a:buChar char="—"/>
              <a:defRPr sz="1000" kern="1200" baseline="0">
                <a:solidFill>
                  <a:schemeClr val="tx1"/>
                </a:solidFill>
                <a:latin typeface="+mn-lt"/>
                <a:ea typeface="ＭＳ Ｐゴシック" pitchFamily="-109" charset="-128"/>
              </a:defRPr>
            </a:lvl5pPr>
            <a:lvl6pPr marL="1297788"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6pPr>
            <a:lvl7pPr marL="180083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7pPr>
            <a:lvl8pPr marL="2303875"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8pPr>
            <a:lvl9pPr marL="2806920" indent="-195629" algn="l" rtl="0" eaLnBrk="1" fontAlgn="base" hangingPunct="1">
              <a:spcBef>
                <a:spcPct val="10000"/>
              </a:spcBef>
              <a:spcAft>
                <a:spcPct val="10000"/>
              </a:spcAft>
              <a:buClr>
                <a:schemeClr val="tx2"/>
              </a:buClr>
              <a:buFont typeface="Arial" charset="0"/>
              <a:buChar char="-"/>
              <a:defRPr sz="1495">
                <a:solidFill>
                  <a:schemeClr val="tx1"/>
                </a:solidFill>
                <a:latin typeface="+mn-lt"/>
              </a:defRPr>
            </a:lvl9pPr>
          </a:lstStyle>
          <a:p>
            <a:pPr defTabSz="829544" eaLnBrk="0" hangingPunct="0">
              <a:spcBef>
                <a:spcPct val="0"/>
              </a:spcBef>
              <a:spcAft>
                <a:spcPct val="0"/>
              </a:spcAft>
            </a:pPr>
            <a:r>
              <a:rPr lang="en-IN" sz="1089" dirty="0">
                <a:solidFill>
                  <a:schemeClr val="bg2">
                    <a:lumMod val="25000"/>
                  </a:schemeClr>
                </a:solidFill>
              </a:rPr>
              <a:t>SELECT, Data Modification Commands, Aggregate Functions, Subqueries</a:t>
            </a:r>
            <a:endParaRPr lang="en-US" altLang="en-US" sz="1089" dirty="0">
              <a:solidFill>
                <a:schemeClr val="bg2">
                  <a:lumMod val="25000"/>
                </a:schemeClr>
              </a:solidFill>
            </a:endParaRPr>
          </a:p>
        </p:txBody>
      </p:sp>
    </p:spTree>
    <p:extLst>
      <p:ext uri="{BB962C8B-B14F-4D97-AF65-F5344CB8AC3E}">
        <p14:creationId xmlns:p14="http://schemas.microsoft.com/office/powerpoint/2010/main" val="3361579390"/>
      </p:ext>
    </p:extLst>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A98DC-2419-2958-A2F3-0F91F2C3CCD9}"/>
              </a:ext>
            </a:extLst>
          </p:cNvPr>
          <p:cNvSpPr>
            <a:spLocks noGrp="1"/>
          </p:cNvSpPr>
          <p:nvPr>
            <p:ph type="title"/>
          </p:nvPr>
        </p:nvSpPr>
        <p:spPr/>
        <p:txBody>
          <a:bodyPr/>
          <a:lstStyle/>
          <a:p>
            <a:r>
              <a:rPr lang="en-US" dirty="0"/>
              <a:t>Why GIN?</a:t>
            </a:r>
          </a:p>
        </p:txBody>
      </p:sp>
      <p:sp>
        <p:nvSpPr>
          <p:cNvPr id="3" name="Content Placeholder 2">
            <a:extLst>
              <a:ext uri="{FF2B5EF4-FFF2-40B4-BE49-F238E27FC236}">
                <a16:creationId xmlns:a16="http://schemas.microsoft.com/office/drawing/2014/main" id="{AB7A55DE-6B5B-A9CE-729A-E95C7E70F42A}"/>
              </a:ext>
            </a:extLst>
          </p:cNvPr>
          <p:cNvSpPr>
            <a:spLocks noGrp="1"/>
          </p:cNvSpPr>
          <p:nvPr>
            <p:ph idx="1"/>
          </p:nvPr>
        </p:nvSpPr>
        <p:spPr/>
        <p:txBody>
          <a:bodyPr>
            <a:normAutofit lnSpcReduction="10000"/>
          </a:bodyPr>
          <a:lstStyle/>
          <a:p>
            <a:r>
              <a:rPr lang="en-CA" dirty="0"/>
              <a:t>When your column contains </a:t>
            </a:r>
            <a:r>
              <a:rPr lang="en-CA" b="1" dirty="0"/>
              <a:t>multiple elements</a:t>
            </a:r>
            <a:r>
              <a:rPr lang="en-CA" dirty="0"/>
              <a:t> (like key-value pairs or list of words), a </a:t>
            </a:r>
            <a:r>
              <a:rPr lang="en-CA" b="1" dirty="0"/>
              <a:t>B-tree</a:t>
            </a:r>
            <a:r>
              <a:rPr lang="en-CA" dirty="0"/>
              <a:t> index isn’t efficient. </a:t>
            </a:r>
          </a:p>
          <a:p>
            <a:r>
              <a:rPr lang="en-CA" dirty="0"/>
              <a:t>GIN indexes each individual element inside the column, making lookups and searches fast.</a:t>
            </a:r>
          </a:p>
          <a:p>
            <a:pPr marL="0" indent="0">
              <a:buNone/>
            </a:pPr>
            <a:r>
              <a:rPr lang="en-US" sz="1400" dirty="0"/>
              <a:t>CREATE TABLE products (</a:t>
            </a:r>
          </a:p>
          <a:p>
            <a:pPr marL="0" indent="0">
              <a:buNone/>
            </a:pPr>
            <a:r>
              <a:rPr lang="en-US" sz="1400" dirty="0"/>
              <a:t>  </a:t>
            </a:r>
            <a:r>
              <a:rPr lang="en-US" sz="1400" dirty="0" err="1"/>
              <a:t>product_id</a:t>
            </a:r>
            <a:r>
              <a:rPr lang="en-US" sz="1400" dirty="0"/>
              <a:t> SERIAL PRIMARY KEY,</a:t>
            </a:r>
          </a:p>
          <a:p>
            <a:pPr marL="0" indent="0">
              <a:buNone/>
            </a:pPr>
            <a:r>
              <a:rPr lang="en-US" sz="1400" dirty="0"/>
              <a:t>  name TEXT,</a:t>
            </a:r>
          </a:p>
          <a:p>
            <a:pPr marL="0" indent="0">
              <a:buNone/>
            </a:pPr>
            <a:r>
              <a:rPr lang="en-US" sz="1400" dirty="0"/>
              <a:t>  attributes JSONB</a:t>
            </a:r>
          </a:p>
          <a:p>
            <a:pPr marL="0" indent="0">
              <a:buNone/>
            </a:pPr>
            <a:r>
              <a:rPr lang="en-US" sz="1400" dirty="0"/>
              <a:t>);</a:t>
            </a:r>
          </a:p>
          <a:p>
            <a:pPr marL="0" indent="0">
              <a:buNone/>
            </a:pPr>
            <a:endParaRPr lang="en-US" sz="1400" dirty="0"/>
          </a:p>
          <a:p>
            <a:pPr marL="0" indent="0">
              <a:buNone/>
            </a:pPr>
            <a:r>
              <a:rPr lang="en-US" sz="1400" dirty="0"/>
              <a:t>CREATE INDEX </a:t>
            </a:r>
            <a:r>
              <a:rPr lang="en-US" sz="1400" dirty="0" err="1"/>
              <a:t>idx_gin_attributes</a:t>
            </a:r>
            <a:r>
              <a:rPr lang="en-US" sz="1400" dirty="0"/>
              <a:t> ON products USING GIN (attributes);</a:t>
            </a:r>
          </a:p>
          <a:p>
            <a:pPr marL="0" indent="0">
              <a:buNone/>
            </a:pPr>
            <a:endParaRPr lang="en-US" sz="1400" dirty="0"/>
          </a:p>
          <a:p>
            <a:pPr marL="0" indent="0">
              <a:buNone/>
            </a:pPr>
            <a:r>
              <a:rPr lang="en-US" sz="1400" dirty="0"/>
              <a:t>SELECT * FROM products WHERE attributes @&gt; '{"brand": "Dell"}';</a:t>
            </a:r>
          </a:p>
          <a:p>
            <a:pPr marL="0" indent="0">
              <a:buNone/>
            </a:pPr>
            <a:endParaRPr lang="en-US" sz="1400" dirty="0"/>
          </a:p>
          <a:p>
            <a:endParaRPr lang="en-US" dirty="0"/>
          </a:p>
        </p:txBody>
      </p:sp>
    </p:spTree>
    <p:extLst>
      <p:ext uri="{BB962C8B-B14F-4D97-AF65-F5344CB8AC3E}">
        <p14:creationId xmlns:p14="http://schemas.microsoft.com/office/powerpoint/2010/main" val="1873916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9F65-6A27-AADD-1732-1143DB57D24F}"/>
              </a:ext>
            </a:extLst>
          </p:cNvPr>
          <p:cNvSpPr>
            <a:spLocks noGrp="1"/>
          </p:cNvSpPr>
          <p:nvPr>
            <p:ph type="title"/>
          </p:nvPr>
        </p:nvSpPr>
        <p:spPr/>
        <p:txBody>
          <a:bodyPr/>
          <a:lstStyle/>
          <a:p>
            <a:r>
              <a:rPr lang="en-US" dirty="0"/>
              <a:t>GIN</a:t>
            </a:r>
          </a:p>
        </p:txBody>
      </p:sp>
      <p:sp>
        <p:nvSpPr>
          <p:cNvPr id="3" name="Content Placeholder 2">
            <a:extLst>
              <a:ext uri="{FF2B5EF4-FFF2-40B4-BE49-F238E27FC236}">
                <a16:creationId xmlns:a16="http://schemas.microsoft.com/office/drawing/2014/main" id="{0027836D-3AF7-9D34-9A88-D3AC42CC874D}"/>
              </a:ext>
            </a:extLst>
          </p:cNvPr>
          <p:cNvSpPr>
            <a:spLocks noGrp="1"/>
          </p:cNvSpPr>
          <p:nvPr>
            <p:ph idx="1"/>
          </p:nvPr>
        </p:nvSpPr>
        <p:spPr/>
        <p:txBody>
          <a:bodyPr/>
          <a:lstStyle/>
          <a:p>
            <a:r>
              <a:rPr lang="en-CA" b="1" dirty="0"/>
              <a:t>GIN</a:t>
            </a:r>
            <a:r>
              <a:rPr lang="en-CA" dirty="0"/>
              <a:t> stands for </a:t>
            </a:r>
            <a:r>
              <a:rPr lang="en-CA" b="1" dirty="0"/>
              <a:t>Generalized Inverted Index</a:t>
            </a:r>
            <a:r>
              <a:rPr lang="en-CA" dirty="0"/>
              <a:t>. It’s a special type of index in PostgreSQL used to efficiently search </a:t>
            </a:r>
            <a:r>
              <a:rPr lang="en-CA" b="1" dirty="0"/>
              <a:t>composite values</a:t>
            </a:r>
            <a:r>
              <a:rPr lang="en-CA" dirty="0"/>
              <a:t> such as:</a:t>
            </a:r>
          </a:p>
          <a:p>
            <a:r>
              <a:rPr lang="en-CA" dirty="0" err="1"/>
              <a:t>jsonb</a:t>
            </a:r>
            <a:r>
              <a:rPr lang="en-CA" dirty="0"/>
              <a:t> fields</a:t>
            </a:r>
          </a:p>
          <a:p>
            <a:r>
              <a:rPr lang="en-CA" dirty="0"/>
              <a:t>arrays</a:t>
            </a:r>
          </a:p>
          <a:p>
            <a:r>
              <a:rPr lang="en-CA" dirty="0" err="1"/>
              <a:t>tsvector</a:t>
            </a:r>
            <a:r>
              <a:rPr lang="en-CA" dirty="0"/>
              <a:t> (full-text search)</a:t>
            </a:r>
          </a:p>
          <a:p>
            <a:r>
              <a:rPr lang="en-CA" dirty="0"/>
              <a:t>range types</a:t>
            </a:r>
          </a:p>
          <a:p>
            <a:endParaRPr lang="en-US" dirty="0"/>
          </a:p>
        </p:txBody>
      </p:sp>
      <p:pic>
        <p:nvPicPr>
          <p:cNvPr id="4" name="Picture 3">
            <a:extLst>
              <a:ext uri="{FF2B5EF4-FFF2-40B4-BE49-F238E27FC236}">
                <a16:creationId xmlns:a16="http://schemas.microsoft.com/office/drawing/2014/main" id="{6DDEF3D5-72E0-B405-251F-6E933C3DAAC5}"/>
              </a:ext>
            </a:extLst>
          </p:cNvPr>
          <p:cNvPicPr>
            <a:picLocks noChangeAspect="1"/>
          </p:cNvPicPr>
          <p:nvPr/>
        </p:nvPicPr>
        <p:blipFill>
          <a:blip r:embed="rId2"/>
          <a:stretch>
            <a:fillRect/>
          </a:stretch>
        </p:blipFill>
        <p:spPr>
          <a:xfrm>
            <a:off x="5801192" y="3147400"/>
            <a:ext cx="6115987" cy="3391237"/>
          </a:xfrm>
          <a:prstGeom prst="rect">
            <a:avLst/>
          </a:prstGeom>
        </p:spPr>
      </p:pic>
    </p:spTree>
    <p:extLst>
      <p:ext uri="{BB962C8B-B14F-4D97-AF65-F5344CB8AC3E}">
        <p14:creationId xmlns:p14="http://schemas.microsoft.com/office/powerpoint/2010/main" val="4289307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E6549-E32F-6F20-CDB9-59A069B2260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GIN vs B-tree:</a:t>
            </a:r>
          </a:p>
        </p:txBody>
      </p:sp>
      <p:graphicFrame>
        <p:nvGraphicFramePr>
          <p:cNvPr id="4" name="Content Placeholder 3">
            <a:extLst>
              <a:ext uri="{FF2B5EF4-FFF2-40B4-BE49-F238E27FC236}">
                <a16:creationId xmlns:a16="http://schemas.microsoft.com/office/drawing/2014/main" id="{8457ABE6-EE26-97D3-A369-868FF04F5E11}"/>
              </a:ext>
            </a:extLst>
          </p:cNvPr>
          <p:cNvGraphicFramePr>
            <a:graphicFrameLocks noGrp="1"/>
          </p:cNvGraphicFramePr>
          <p:nvPr>
            <p:ph idx="1"/>
            <p:extLst>
              <p:ext uri="{D42A27DB-BD31-4B8C-83A1-F6EECF244321}">
                <p14:modId xmlns:p14="http://schemas.microsoft.com/office/powerpoint/2010/main" val="4173229977"/>
              </p:ext>
            </p:extLst>
          </p:nvPr>
        </p:nvGraphicFramePr>
        <p:xfrm>
          <a:off x="838655" y="1675227"/>
          <a:ext cx="10514692" cy="4394199"/>
        </p:xfrm>
        <a:graphic>
          <a:graphicData uri="http://schemas.openxmlformats.org/drawingml/2006/table">
            <a:tbl>
              <a:tblPr/>
              <a:tblGrid>
                <a:gridCol w="3068965">
                  <a:extLst>
                    <a:ext uri="{9D8B030D-6E8A-4147-A177-3AD203B41FA5}">
                      <a16:colId xmlns:a16="http://schemas.microsoft.com/office/drawing/2014/main" val="710295903"/>
                    </a:ext>
                  </a:extLst>
                </a:gridCol>
                <a:gridCol w="3788253">
                  <a:extLst>
                    <a:ext uri="{9D8B030D-6E8A-4147-A177-3AD203B41FA5}">
                      <a16:colId xmlns:a16="http://schemas.microsoft.com/office/drawing/2014/main" val="1796355168"/>
                    </a:ext>
                  </a:extLst>
                </a:gridCol>
                <a:gridCol w="3657474">
                  <a:extLst>
                    <a:ext uri="{9D8B030D-6E8A-4147-A177-3AD203B41FA5}">
                      <a16:colId xmlns:a16="http://schemas.microsoft.com/office/drawing/2014/main" val="2653086967"/>
                    </a:ext>
                  </a:extLst>
                </a:gridCol>
              </a:tblGrid>
              <a:tr h="690517">
                <a:tc>
                  <a:txBody>
                    <a:bodyPr/>
                    <a:lstStyle/>
                    <a:p>
                      <a:pPr>
                        <a:buNone/>
                      </a:pPr>
                      <a:r>
                        <a:rPr lang="en-CA" sz="3100"/>
                        <a:t>Feature</a:t>
                      </a:r>
                    </a:p>
                  </a:txBody>
                  <a:tcPr marL="156936" marR="156936" marT="78468" marB="78468" anchor="ctr">
                    <a:lnL>
                      <a:noFill/>
                    </a:lnL>
                    <a:lnR>
                      <a:noFill/>
                    </a:lnR>
                    <a:lnT>
                      <a:noFill/>
                    </a:lnT>
                    <a:lnB>
                      <a:noFill/>
                    </a:lnB>
                    <a:noFill/>
                  </a:tcPr>
                </a:tc>
                <a:tc>
                  <a:txBody>
                    <a:bodyPr/>
                    <a:lstStyle/>
                    <a:p>
                      <a:pPr>
                        <a:buNone/>
                      </a:pPr>
                      <a:r>
                        <a:rPr lang="en-CA" sz="3100" dirty="0"/>
                        <a:t>GIN</a:t>
                      </a:r>
                    </a:p>
                  </a:txBody>
                  <a:tcPr marL="156936" marR="156936" marT="78468" marB="78468" anchor="ctr">
                    <a:lnL>
                      <a:noFill/>
                    </a:lnL>
                    <a:lnR>
                      <a:noFill/>
                    </a:lnR>
                    <a:lnT>
                      <a:noFill/>
                    </a:lnT>
                    <a:lnB>
                      <a:noFill/>
                    </a:lnB>
                    <a:noFill/>
                  </a:tcPr>
                </a:tc>
                <a:tc>
                  <a:txBody>
                    <a:bodyPr/>
                    <a:lstStyle/>
                    <a:p>
                      <a:pPr>
                        <a:buNone/>
                      </a:pPr>
                      <a:r>
                        <a:rPr lang="en-CA" sz="3100"/>
                        <a:t>B-tree</a:t>
                      </a:r>
                    </a:p>
                  </a:txBody>
                  <a:tcPr marL="156936" marR="156936" marT="78468" marB="78468" anchor="ctr">
                    <a:lnL>
                      <a:noFill/>
                    </a:lnL>
                    <a:lnR>
                      <a:noFill/>
                    </a:lnR>
                    <a:lnT>
                      <a:noFill/>
                    </a:lnT>
                    <a:lnB>
                      <a:noFill/>
                    </a:lnB>
                    <a:noFill/>
                  </a:tcPr>
                </a:tc>
                <a:extLst>
                  <a:ext uri="{0D108BD9-81ED-4DB2-BD59-A6C34878D82A}">
                    <a16:rowId xmlns:a16="http://schemas.microsoft.com/office/drawing/2014/main" val="2199928758"/>
                  </a:ext>
                </a:extLst>
              </a:tr>
              <a:tr h="1161324">
                <a:tc>
                  <a:txBody>
                    <a:bodyPr/>
                    <a:lstStyle/>
                    <a:p>
                      <a:pPr>
                        <a:buNone/>
                      </a:pPr>
                      <a:r>
                        <a:rPr lang="en-CA" sz="3100"/>
                        <a:t>Use Case</a:t>
                      </a:r>
                    </a:p>
                  </a:txBody>
                  <a:tcPr marL="156936" marR="156936" marT="78468" marB="78468" anchor="ctr">
                    <a:lnL>
                      <a:noFill/>
                    </a:lnL>
                    <a:lnR>
                      <a:noFill/>
                    </a:lnR>
                    <a:lnT>
                      <a:noFill/>
                    </a:lnT>
                    <a:lnB>
                      <a:noFill/>
                    </a:lnB>
                    <a:noFill/>
                  </a:tcPr>
                </a:tc>
                <a:tc>
                  <a:txBody>
                    <a:bodyPr/>
                    <a:lstStyle/>
                    <a:p>
                      <a:pPr>
                        <a:buNone/>
                      </a:pPr>
                      <a:r>
                        <a:rPr lang="en-CA" sz="3100"/>
                        <a:t>Multiple values (JSONB, arrays)</a:t>
                      </a:r>
                    </a:p>
                  </a:txBody>
                  <a:tcPr marL="156936" marR="156936" marT="78468" marB="78468" anchor="ctr">
                    <a:lnL>
                      <a:noFill/>
                    </a:lnL>
                    <a:lnR>
                      <a:noFill/>
                    </a:lnR>
                    <a:lnT>
                      <a:noFill/>
                    </a:lnT>
                    <a:lnB>
                      <a:noFill/>
                    </a:lnB>
                    <a:noFill/>
                  </a:tcPr>
                </a:tc>
                <a:tc>
                  <a:txBody>
                    <a:bodyPr/>
                    <a:lstStyle/>
                    <a:p>
                      <a:pPr>
                        <a:buNone/>
                      </a:pPr>
                      <a:r>
                        <a:rPr lang="en-CA" sz="3100"/>
                        <a:t>Scalar values (int, text)</a:t>
                      </a:r>
                    </a:p>
                  </a:txBody>
                  <a:tcPr marL="156936" marR="156936" marT="78468" marB="78468" anchor="ctr">
                    <a:lnL>
                      <a:noFill/>
                    </a:lnL>
                    <a:lnR>
                      <a:noFill/>
                    </a:lnR>
                    <a:lnT>
                      <a:noFill/>
                    </a:lnT>
                    <a:lnB>
                      <a:noFill/>
                    </a:lnB>
                    <a:noFill/>
                  </a:tcPr>
                </a:tc>
                <a:extLst>
                  <a:ext uri="{0D108BD9-81ED-4DB2-BD59-A6C34878D82A}">
                    <a16:rowId xmlns:a16="http://schemas.microsoft.com/office/drawing/2014/main" val="1314502905"/>
                  </a:ext>
                </a:extLst>
              </a:tr>
              <a:tr h="690517">
                <a:tc>
                  <a:txBody>
                    <a:bodyPr/>
                    <a:lstStyle/>
                    <a:p>
                      <a:pPr>
                        <a:buNone/>
                      </a:pPr>
                      <a:r>
                        <a:rPr lang="en-CA" sz="3100"/>
                        <a:t>Index Build</a:t>
                      </a:r>
                    </a:p>
                  </a:txBody>
                  <a:tcPr marL="156936" marR="156936" marT="78468" marB="78468" anchor="ctr">
                    <a:lnL>
                      <a:noFill/>
                    </a:lnL>
                    <a:lnR>
                      <a:noFill/>
                    </a:lnR>
                    <a:lnT>
                      <a:noFill/>
                    </a:lnT>
                    <a:lnB>
                      <a:noFill/>
                    </a:lnB>
                    <a:noFill/>
                  </a:tcPr>
                </a:tc>
                <a:tc>
                  <a:txBody>
                    <a:bodyPr/>
                    <a:lstStyle/>
                    <a:p>
                      <a:pPr>
                        <a:buNone/>
                      </a:pPr>
                      <a:r>
                        <a:rPr lang="en-CA" sz="3100"/>
                        <a:t>Slower</a:t>
                      </a:r>
                    </a:p>
                  </a:txBody>
                  <a:tcPr marL="156936" marR="156936" marT="78468" marB="78468" anchor="ctr">
                    <a:lnL>
                      <a:noFill/>
                    </a:lnL>
                    <a:lnR>
                      <a:noFill/>
                    </a:lnR>
                    <a:lnT>
                      <a:noFill/>
                    </a:lnT>
                    <a:lnB>
                      <a:noFill/>
                    </a:lnB>
                    <a:noFill/>
                  </a:tcPr>
                </a:tc>
                <a:tc>
                  <a:txBody>
                    <a:bodyPr/>
                    <a:lstStyle/>
                    <a:p>
                      <a:pPr>
                        <a:buNone/>
                      </a:pPr>
                      <a:r>
                        <a:rPr lang="en-CA" sz="3100"/>
                        <a:t>Faster</a:t>
                      </a:r>
                    </a:p>
                  </a:txBody>
                  <a:tcPr marL="156936" marR="156936" marT="78468" marB="78468" anchor="ctr">
                    <a:lnL>
                      <a:noFill/>
                    </a:lnL>
                    <a:lnR>
                      <a:noFill/>
                    </a:lnR>
                    <a:lnT>
                      <a:noFill/>
                    </a:lnT>
                    <a:lnB>
                      <a:noFill/>
                    </a:lnB>
                    <a:noFill/>
                  </a:tcPr>
                </a:tc>
                <a:extLst>
                  <a:ext uri="{0D108BD9-81ED-4DB2-BD59-A6C34878D82A}">
                    <a16:rowId xmlns:a16="http://schemas.microsoft.com/office/drawing/2014/main" val="3872632282"/>
                  </a:ext>
                </a:extLst>
              </a:tr>
              <a:tr h="1161324">
                <a:tc>
                  <a:txBody>
                    <a:bodyPr/>
                    <a:lstStyle/>
                    <a:p>
                      <a:pPr>
                        <a:buNone/>
                      </a:pPr>
                      <a:r>
                        <a:rPr lang="en-CA" sz="3100"/>
                        <a:t>Lookup Speed</a:t>
                      </a:r>
                    </a:p>
                  </a:txBody>
                  <a:tcPr marL="156936" marR="156936" marT="78468" marB="78468" anchor="ctr">
                    <a:lnL>
                      <a:noFill/>
                    </a:lnL>
                    <a:lnR>
                      <a:noFill/>
                    </a:lnR>
                    <a:lnT>
                      <a:noFill/>
                    </a:lnT>
                    <a:lnB>
                      <a:noFill/>
                    </a:lnB>
                    <a:noFill/>
                  </a:tcPr>
                </a:tc>
                <a:tc>
                  <a:txBody>
                    <a:bodyPr/>
                    <a:lstStyle/>
                    <a:p>
                      <a:pPr>
                        <a:buNone/>
                      </a:pPr>
                      <a:r>
                        <a:rPr lang="en-CA" sz="3100"/>
                        <a:t>Faster for complex queries</a:t>
                      </a:r>
                    </a:p>
                  </a:txBody>
                  <a:tcPr marL="156936" marR="156936" marT="78468" marB="78468" anchor="ctr">
                    <a:lnL>
                      <a:noFill/>
                    </a:lnL>
                    <a:lnR>
                      <a:noFill/>
                    </a:lnR>
                    <a:lnT>
                      <a:noFill/>
                    </a:lnT>
                    <a:lnB>
                      <a:noFill/>
                    </a:lnB>
                    <a:noFill/>
                  </a:tcPr>
                </a:tc>
                <a:tc>
                  <a:txBody>
                    <a:bodyPr/>
                    <a:lstStyle/>
                    <a:p>
                      <a:pPr>
                        <a:buNone/>
                      </a:pPr>
                      <a:r>
                        <a:rPr lang="en-CA" sz="3100"/>
                        <a:t>Slower on nested fields</a:t>
                      </a:r>
                    </a:p>
                  </a:txBody>
                  <a:tcPr marL="156936" marR="156936" marT="78468" marB="78468" anchor="ctr">
                    <a:lnL>
                      <a:noFill/>
                    </a:lnL>
                    <a:lnR>
                      <a:noFill/>
                    </a:lnR>
                    <a:lnT>
                      <a:noFill/>
                    </a:lnT>
                    <a:lnB>
                      <a:noFill/>
                    </a:lnB>
                    <a:noFill/>
                  </a:tcPr>
                </a:tc>
                <a:extLst>
                  <a:ext uri="{0D108BD9-81ED-4DB2-BD59-A6C34878D82A}">
                    <a16:rowId xmlns:a16="http://schemas.microsoft.com/office/drawing/2014/main" val="3544504782"/>
                  </a:ext>
                </a:extLst>
              </a:tr>
              <a:tr h="690517">
                <a:tc>
                  <a:txBody>
                    <a:bodyPr/>
                    <a:lstStyle/>
                    <a:p>
                      <a:pPr>
                        <a:buNone/>
                      </a:pPr>
                      <a:r>
                        <a:rPr lang="en-CA" sz="3100"/>
                        <a:t>Disk Usage</a:t>
                      </a:r>
                    </a:p>
                  </a:txBody>
                  <a:tcPr marL="156936" marR="156936" marT="78468" marB="78468" anchor="ctr">
                    <a:lnL>
                      <a:noFill/>
                    </a:lnL>
                    <a:lnR>
                      <a:noFill/>
                    </a:lnR>
                    <a:lnT>
                      <a:noFill/>
                    </a:lnT>
                    <a:lnB>
                      <a:noFill/>
                    </a:lnB>
                    <a:noFill/>
                  </a:tcPr>
                </a:tc>
                <a:tc>
                  <a:txBody>
                    <a:bodyPr/>
                    <a:lstStyle/>
                    <a:p>
                      <a:pPr>
                        <a:buNone/>
                      </a:pPr>
                      <a:r>
                        <a:rPr lang="en-CA" sz="3100"/>
                        <a:t>Higher</a:t>
                      </a:r>
                    </a:p>
                  </a:txBody>
                  <a:tcPr marL="156936" marR="156936" marT="78468" marB="78468" anchor="ctr">
                    <a:lnL>
                      <a:noFill/>
                    </a:lnL>
                    <a:lnR>
                      <a:noFill/>
                    </a:lnR>
                    <a:lnT>
                      <a:noFill/>
                    </a:lnT>
                    <a:lnB>
                      <a:noFill/>
                    </a:lnB>
                    <a:noFill/>
                  </a:tcPr>
                </a:tc>
                <a:tc>
                  <a:txBody>
                    <a:bodyPr/>
                    <a:lstStyle/>
                    <a:p>
                      <a:pPr>
                        <a:buNone/>
                      </a:pPr>
                      <a:r>
                        <a:rPr lang="en-CA" sz="3100"/>
                        <a:t>Lower</a:t>
                      </a:r>
                    </a:p>
                  </a:txBody>
                  <a:tcPr marL="156936" marR="156936" marT="78468" marB="78468" anchor="ctr">
                    <a:lnL>
                      <a:noFill/>
                    </a:lnL>
                    <a:lnR>
                      <a:noFill/>
                    </a:lnR>
                    <a:lnT>
                      <a:noFill/>
                    </a:lnT>
                    <a:lnB>
                      <a:noFill/>
                    </a:lnB>
                    <a:noFill/>
                  </a:tcPr>
                </a:tc>
                <a:extLst>
                  <a:ext uri="{0D108BD9-81ED-4DB2-BD59-A6C34878D82A}">
                    <a16:rowId xmlns:a16="http://schemas.microsoft.com/office/drawing/2014/main" val="1427919990"/>
                  </a:ext>
                </a:extLst>
              </a:tr>
            </a:tbl>
          </a:graphicData>
        </a:graphic>
      </p:graphicFrame>
    </p:spTree>
    <p:extLst>
      <p:ext uri="{BB962C8B-B14F-4D97-AF65-F5344CB8AC3E}">
        <p14:creationId xmlns:p14="http://schemas.microsoft.com/office/powerpoint/2010/main" val="3089909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459C-4BE7-25B6-1F49-8CED19668657}"/>
              </a:ext>
            </a:extLst>
          </p:cNvPr>
          <p:cNvSpPr>
            <a:spLocks noGrp="1"/>
          </p:cNvSpPr>
          <p:nvPr>
            <p:ph type="title"/>
          </p:nvPr>
        </p:nvSpPr>
        <p:spPr>
          <a:xfrm>
            <a:off x="539646" y="119921"/>
            <a:ext cx="10814154" cy="944381"/>
          </a:xfrm>
        </p:spPr>
        <p:txBody>
          <a:bodyPr/>
          <a:lstStyle/>
          <a:p>
            <a:r>
              <a:rPr lang="en-US" dirty="0"/>
              <a:t>GIST</a:t>
            </a:r>
          </a:p>
        </p:txBody>
      </p:sp>
      <p:sp>
        <p:nvSpPr>
          <p:cNvPr id="3" name="Content Placeholder 2">
            <a:extLst>
              <a:ext uri="{FF2B5EF4-FFF2-40B4-BE49-F238E27FC236}">
                <a16:creationId xmlns:a16="http://schemas.microsoft.com/office/drawing/2014/main" id="{D978813F-2BA0-F9DD-401C-6B30D37C337B}"/>
              </a:ext>
            </a:extLst>
          </p:cNvPr>
          <p:cNvSpPr>
            <a:spLocks noGrp="1"/>
          </p:cNvSpPr>
          <p:nvPr>
            <p:ph idx="1"/>
          </p:nvPr>
        </p:nvSpPr>
        <p:spPr>
          <a:xfrm>
            <a:off x="674557" y="1064302"/>
            <a:ext cx="10679243" cy="5112661"/>
          </a:xfrm>
        </p:spPr>
        <p:txBody>
          <a:bodyPr/>
          <a:lstStyle/>
          <a:p>
            <a:r>
              <a:rPr lang="en-US" b="1" dirty="0" err="1"/>
              <a:t>GiST</a:t>
            </a:r>
            <a:r>
              <a:rPr lang="en-US" dirty="0"/>
              <a:t> stands for </a:t>
            </a:r>
            <a:r>
              <a:rPr lang="en-US" b="1" dirty="0"/>
              <a:t>Generalized Search Tree</a:t>
            </a:r>
            <a:r>
              <a:rPr lang="en-US" dirty="0"/>
              <a:t>.</a:t>
            </a:r>
            <a:br>
              <a:rPr lang="en-US" dirty="0"/>
            </a:br>
            <a:r>
              <a:rPr lang="en-US" dirty="0"/>
              <a:t>It is a </a:t>
            </a:r>
            <a:r>
              <a:rPr lang="en-US" b="1" dirty="0"/>
              <a:t>flexible, balanced tree index structure</a:t>
            </a:r>
            <a:r>
              <a:rPr lang="en-US" dirty="0"/>
              <a:t> in PostgreSQL used to support advanced, non-standard queries — especially for complex data types</a:t>
            </a:r>
            <a:endParaRPr lang="en-CA" dirty="0"/>
          </a:p>
          <a:p>
            <a:endParaRPr lang="en-US" dirty="0"/>
          </a:p>
        </p:txBody>
      </p:sp>
      <p:pic>
        <p:nvPicPr>
          <p:cNvPr id="10" name="Picture 9">
            <a:extLst>
              <a:ext uri="{FF2B5EF4-FFF2-40B4-BE49-F238E27FC236}">
                <a16:creationId xmlns:a16="http://schemas.microsoft.com/office/drawing/2014/main" id="{0EA1A31A-DB01-6D04-99F5-61E3E092F12B}"/>
              </a:ext>
            </a:extLst>
          </p:cNvPr>
          <p:cNvPicPr>
            <a:picLocks noChangeAspect="1"/>
          </p:cNvPicPr>
          <p:nvPr/>
        </p:nvPicPr>
        <p:blipFill>
          <a:blip r:embed="rId2"/>
          <a:stretch>
            <a:fillRect/>
          </a:stretch>
        </p:blipFill>
        <p:spPr>
          <a:xfrm>
            <a:off x="838200" y="2858486"/>
            <a:ext cx="7772400" cy="2100398"/>
          </a:xfrm>
          <a:prstGeom prst="rect">
            <a:avLst/>
          </a:prstGeom>
        </p:spPr>
      </p:pic>
      <p:pic>
        <p:nvPicPr>
          <p:cNvPr id="11" name="Picture 10">
            <a:extLst>
              <a:ext uri="{FF2B5EF4-FFF2-40B4-BE49-F238E27FC236}">
                <a16:creationId xmlns:a16="http://schemas.microsoft.com/office/drawing/2014/main" id="{8D952129-A4E3-570F-BF59-147BE3273D9A}"/>
              </a:ext>
            </a:extLst>
          </p:cNvPr>
          <p:cNvPicPr>
            <a:picLocks noChangeAspect="1"/>
          </p:cNvPicPr>
          <p:nvPr/>
        </p:nvPicPr>
        <p:blipFill>
          <a:blip r:embed="rId3"/>
          <a:stretch>
            <a:fillRect/>
          </a:stretch>
        </p:blipFill>
        <p:spPr>
          <a:xfrm>
            <a:off x="6226330" y="4804640"/>
            <a:ext cx="4768539" cy="1753139"/>
          </a:xfrm>
          <a:prstGeom prst="rect">
            <a:avLst/>
          </a:prstGeom>
        </p:spPr>
      </p:pic>
    </p:spTree>
    <p:extLst>
      <p:ext uri="{BB962C8B-B14F-4D97-AF65-F5344CB8AC3E}">
        <p14:creationId xmlns:p14="http://schemas.microsoft.com/office/powerpoint/2010/main" val="3498202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C98E-826F-90B1-FB6D-9C1221351B21}"/>
              </a:ext>
            </a:extLst>
          </p:cNvPr>
          <p:cNvSpPr>
            <a:spLocks noGrp="1"/>
          </p:cNvSpPr>
          <p:nvPr>
            <p:ph type="title"/>
          </p:nvPr>
        </p:nvSpPr>
        <p:spPr/>
        <p:txBody>
          <a:bodyPr/>
          <a:lstStyle/>
          <a:p>
            <a:r>
              <a:rPr lang="en-US" dirty="0"/>
              <a:t>GIST</a:t>
            </a:r>
          </a:p>
        </p:txBody>
      </p:sp>
      <p:sp>
        <p:nvSpPr>
          <p:cNvPr id="3" name="Content Placeholder 2">
            <a:extLst>
              <a:ext uri="{FF2B5EF4-FFF2-40B4-BE49-F238E27FC236}">
                <a16:creationId xmlns:a16="http://schemas.microsoft.com/office/drawing/2014/main" id="{2170CC46-0185-03AB-FE6C-F49FDA78F436}"/>
              </a:ext>
            </a:extLst>
          </p:cNvPr>
          <p:cNvSpPr>
            <a:spLocks noGrp="1"/>
          </p:cNvSpPr>
          <p:nvPr>
            <p:ph idx="1"/>
          </p:nvPr>
        </p:nvSpPr>
        <p:spPr/>
        <p:txBody>
          <a:bodyPr/>
          <a:lstStyle/>
          <a:p>
            <a:pPr marL="0" indent="0">
              <a:buNone/>
            </a:pPr>
            <a:r>
              <a:rPr lang="en-CA" sz="1800" dirty="0"/>
              <a:t>CREATE TABLE bookings (</a:t>
            </a:r>
          </a:p>
          <a:p>
            <a:pPr marL="0" indent="0">
              <a:buNone/>
            </a:pPr>
            <a:r>
              <a:rPr lang="en-CA" sz="1800" dirty="0"/>
              <a:t>    id SERIAL,</a:t>
            </a:r>
          </a:p>
          <a:p>
            <a:pPr marL="0" indent="0">
              <a:buNone/>
            </a:pPr>
            <a:r>
              <a:rPr lang="en-CA" sz="1800" dirty="0"/>
              <a:t>    </a:t>
            </a:r>
            <a:r>
              <a:rPr lang="en-CA" sz="1800" dirty="0" err="1"/>
              <a:t>room_id</a:t>
            </a:r>
            <a:r>
              <a:rPr lang="en-CA" sz="1800" dirty="0"/>
              <a:t> INT,</a:t>
            </a:r>
          </a:p>
          <a:p>
            <a:pPr marL="0" indent="0">
              <a:buNone/>
            </a:pPr>
            <a:r>
              <a:rPr lang="en-CA" sz="1800" dirty="0"/>
              <a:t>    availability DATERANGE</a:t>
            </a:r>
          </a:p>
          <a:p>
            <a:pPr marL="0" indent="0">
              <a:buNone/>
            </a:pPr>
            <a:r>
              <a:rPr lang="en-CA" sz="1800" dirty="0"/>
              <a:t>);</a:t>
            </a:r>
          </a:p>
          <a:p>
            <a:pPr marL="0" indent="0">
              <a:buNone/>
            </a:pPr>
            <a:endParaRPr lang="en-CA" sz="1800" dirty="0"/>
          </a:p>
          <a:p>
            <a:pPr marL="0" indent="0">
              <a:buNone/>
            </a:pPr>
            <a:r>
              <a:rPr lang="en-CA" sz="1800" dirty="0"/>
              <a:t>CREATE INDEX </a:t>
            </a:r>
            <a:r>
              <a:rPr lang="en-CA" sz="1800" dirty="0" err="1"/>
              <a:t>idx_gist_availability</a:t>
            </a:r>
            <a:endParaRPr lang="en-CA" sz="1800" dirty="0"/>
          </a:p>
          <a:p>
            <a:pPr marL="0" indent="0">
              <a:buNone/>
            </a:pPr>
            <a:r>
              <a:rPr lang="en-CA" sz="1800" dirty="0"/>
              <a:t>ON bookings USING GIST(availability);</a:t>
            </a:r>
          </a:p>
          <a:p>
            <a:pPr marL="0" indent="0">
              <a:buNone/>
            </a:pPr>
            <a:endParaRPr lang="en-CA" sz="1800" dirty="0"/>
          </a:p>
          <a:p>
            <a:endParaRPr lang="en-US" dirty="0"/>
          </a:p>
        </p:txBody>
      </p:sp>
    </p:spTree>
    <p:extLst>
      <p:ext uri="{BB962C8B-B14F-4D97-AF65-F5344CB8AC3E}">
        <p14:creationId xmlns:p14="http://schemas.microsoft.com/office/powerpoint/2010/main" val="3464668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1578-05F7-BF9A-0C26-3F59048D1AAF}"/>
              </a:ext>
            </a:extLst>
          </p:cNvPr>
          <p:cNvSpPr>
            <a:spLocks noGrp="1"/>
          </p:cNvSpPr>
          <p:nvPr>
            <p:ph type="title"/>
          </p:nvPr>
        </p:nvSpPr>
        <p:spPr/>
        <p:txBody>
          <a:bodyPr/>
          <a:lstStyle/>
          <a:p>
            <a:r>
              <a:rPr lang="en-US" dirty="0"/>
              <a:t>BRIN</a:t>
            </a:r>
          </a:p>
        </p:txBody>
      </p:sp>
      <p:sp>
        <p:nvSpPr>
          <p:cNvPr id="3" name="Content Placeholder 2">
            <a:extLst>
              <a:ext uri="{FF2B5EF4-FFF2-40B4-BE49-F238E27FC236}">
                <a16:creationId xmlns:a16="http://schemas.microsoft.com/office/drawing/2014/main" id="{3E06C79B-8F2B-FF81-BB82-E564B41020CA}"/>
              </a:ext>
            </a:extLst>
          </p:cNvPr>
          <p:cNvSpPr>
            <a:spLocks noGrp="1"/>
          </p:cNvSpPr>
          <p:nvPr>
            <p:ph idx="1"/>
          </p:nvPr>
        </p:nvSpPr>
        <p:spPr/>
        <p:txBody>
          <a:bodyPr/>
          <a:lstStyle/>
          <a:p>
            <a:r>
              <a:rPr lang="en-US" b="1" dirty="0"/>
              <a:t>BRIN (Block Range Index)</a:t>
            </a:r>
            <a:r>
              <a:rPr lang="en-US" dirty="0"/>
              <a:t> is a special type of index in PostgreSQL that is designed for </a:t>
            </a:r>
            <a:r>
              <a:rPr lang="en-US" b="1" dirty="0"/>
              <a:t>very large, naturally ordered tables</a:t>
            </a:r>
            <a:r>
              <a:rPr lang="en-US" dirty="0"/>
              <a:t> — such as </a:t>
            </a:r>
            <a:r>
              <a:rPr lang="en-US" b="1" dirty="0"/>
              <a:t>log data</a:t>
            </a:r>
            <a:r>
              <a:rPr lang="en-US" dirty="0"/>
              <a:t>, </a:t>
            </a:r>
            <a:r>
              <a:rPr lang="en-US" b="1" dirty="0"/>
              <a:t>time-series</a:t>
            </a:r>
            <a:r>
              <a:rPr lang="en-US" dirty="0"/>
              <a:t>, or </a:t>
            </a:r>
            <a:r>
              <a:rPr lang="en-US" b="1" dirty="0"/>
              <a:t>sensor readings</a:t>
            </a:r>
            <a:r>
              <a:rPr lang="en-US" dirty="0"/>
              <a:t>.</a:t>
            </a:r>
            <a:endParaRPr lang="en-CA" dirty="0"/>
          </a:p>
          <a:p>
            <a:pPr marL="0" indent="0">
              <a:buNone/>
            </a:pPr>
            <a:r>
              <a:rPr lang="en-US" b="1" dirty="0"/>
              <a:t>What Is BRIN?</a:t>
            </a:r>
            <a:endParaRPr lang="en-CA" b="1" dirty="0"/>
          </a:p>
          <a:p>
            <a:pPr lvl="0"/>
            <a:r>
              <a:rPr lang="en-CA" dirty="0"/>
              <a:t>BRIN indexes store </a:t>
            </a:r>
            <a:r>
              <a:rPr lang="en-CA" b="1" dirty="0"/>
              <a:t>summary information</a:t>
            </a:r>
            <a:r>
              <a:rPr lang="en-CA" dirty="0"/>
              <a:t> about </a:t>
            </a:r>
            <a:r>
              <a:rPr lang="en-CA" b="1" dirty="0"/>
              <a:t>blocks of rows</a:t>
            </a:r>
            <a:r>
              <a:rPr lang="en-CA" dirty="0"/>
              <a:t>, not individual rows.</a:t>
            </a:r>
          </a:p>
          <a:p>
            <a:pPr lvl="0"/>
            <a:r>
              <a:rPr lang="en-CA" dirty="0"/>
              <a:t>They are </a:t>
            </a:r>
            <a:r>
              <a:rPr lang="en-CA" b="1" dirty="0"/>
              <a:t>small and fast to build</a:t>
            </a:r>
            <a:r>
              <a:rPr lang="en-CA" dirty="0"/>
              <a:t>, and very </a:t>
            </a:r>
            <a:r>
              <a:rPr lang="en-CA" b="1" dirty="0"/>
              <a:t>space-efficient</a:t>
            </a:r>
            <a:r>
              <a:rPr lang="en-CA" dirty="0"/>
              <a:t>.</a:t>
            </a:r>
          </a:p>
          <a:p>
            <a:pPr lvl="0"/>
            <a:r>
              <a:rPr lang="en-CA" dirty="0"/>
              <a:t>Best when your data is </a:t>
            </a:r>
            <a:r>
              <a:rPr lang="en-CA" b="1" dirty="0"/>
              <a:t>physically ordered</a:t>
            </a:r>
            <a:r>
              <a:rPr lang="en-CA" dirty="0"/>
              <a:t> on disk (e.g., by date or timestamp).</a:t>
            </a:r>
          </a:p>
          <a:p>
            <a:endParaRPr lang="en-US" dirty="0"/>
          </a:p>
        </p:txBody>
      </p:sp>
    </p:spTree>
    <p:extLst>
      <p:ext uri="{BB962C8B-B14F-4D97-AF65-F5344CB8AC3E}">
        <p14:creationId xmlns:p14="http://schemas.microsoft.com/office/powerpoint/2010/main" val="72140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53BDC-D9F9-3891-40BF-0520FCFC0C6F}"/>
              </a:ext>
            </a:extLst>
          </p:cNvPr>
          <p:cNvSpPr>
            <a:spLocks noGrp="1"/>
          </p:cNvSpPr>
          <p:nvPr>
            <p:ph type="title"/>
          </p:nvPr>
        </p:nvSpPr>
        <p:spPr/>
        <p:txBody>
          <a:bodyPr/>
          <a:lstStyle/>
          <a:p>
            <a:r>
              <a:rPr lang="en-US" dirty="0"/>
              <a:t>BRIN</a:t>
            </a:r>
          </a:p>
        </p:txBody>
      </p:sp>
      <p:sp>
        <p:nvSpPr>
          <p:cNvPr id="3" name="Content Placeholder 2">
            <a:extLst>
              <a:ext uri="{FF2B5EF4-FFF2-40B4-BE49-F238E27FC236}">
                <a16:creationId xmlns:a16="http://schemas.microsoft.com/office/drawing/2014/main" id="{F915B70F-41AA-BF6F-E1FD-B606D22AF1F1}"/>
              </a:ext>
            </a:extLst>
          </p:cNvPr>
          <p:cNvSpPr>
            <a:spLocks noGrp="1"/>
          </p:cNvSpPr>
          <p:nvPr>
            <p:ph idx="1"/>
          </p:nvPr>
        </p:nvSpPr>
        <p:spPr/>
        <p:txBody>
          <a:bodyPr/>
          <a:lstStyle/>
          <a:p>
            <a:pPr marL="0" indent="0">
              <a:buNone/>
            </a:pPr>
            <a:r>
              <a:rPr lang="en-US" b="1" dirty="0"/>
              <a:t>How It Works?</a:t>
            </a:r>
            <a:endParaRPr lang="en-CA" b="1" dirty="0"/>
          </a:p>
          <a:p>
            <a:pPr lvl="0"/>
            <a:r>
              <a:rPr lang="en-CA" dirty="0"/>
              <a:t>PostgreSQL divides the table into </a:t>
            </a:r>
            <a:r>
              <a:rPr lang="en-CA" b="1" dirty="0"/>
              <a:t>blocks</a:t>
            </a:r>
            <a:r>
              <a:rPr lang="en-CA" dirty="0"/>
              <a:t> (usually 8KB per block).</a:t>
            </a:r>
          </a:p>
          <a:p>
            <a:pPr lvl="0"/>
            <a:r>
              <a:rPr lang="en-CA" dirty="0"/>
              <a:t>A </a:t>
            </a:r>
            <a:r>
              <a:rPr lang="en-CA" b="1" dirty="0"/>
              <a:t>BRIN index stores</a:t>
            </a:r>
            <a:r>
              <a:rPr lang="en-CA" dirty="0"/>
              <a:t>:</a:t>
            </a:r>
          </a:p>
          <a:p>
            <a:pPr lvl="1"/>
            <a:r>
              <a:rPr lang="en-CA" dirty="0"/>
              <a:t>The </a:t>
            </a:r>
            <a:r>
              <a:rPr lang="en-CA" b="1" dirty="0"/>
              <a:t>minimum</a:t>
            </a:r>
            <a:r>
              <a:rPr lang="en-CA" dirty="0"/>
              <a:t> and </a:t>
            </a:r>
            <a:r>
              <a:rPr lang="en-CA" b="1" dirty="0"/>
              <a:t>maximum</a:t>
            </a:r>
            <a:r>
              <a:rPr lang="en-CA" dirty="0"/>
              <a:t> value for each block.</a:t>
            </a:r>
          </a:p>
          <a:p>
            <a:pPr lvl="0"/>
            <a:r>
              <a:rPr lang="en-CA" dirty="0"/>
              <a:t>During queries, PostgreSQL uses this to </a:t>
            </a:r>
            <a:r>
              <a:rPr lang="en-CA" b="1" dirty="0"/>
              <a:t>skip blocks</a:t>
            </a:r>
            <a:r>
              <a:rPr lang="en-CA" dirty="0"/>
              <a:t> that can't possibly match the condition.</a:t>
            </a:r>
          </a:p>
          <a:p>
            <a:endParaRPr lang="en-US" dirty="0"/>
          </a:p>
        </p:txBody>
      </p:sp>
    </p:spTree>
    <p:extLst>
      <p:ext uri="{BB962C8B-B14F-4D97-AF65-F5344CB8AC3E}">
        <p14:creationId xmlns:p14="http://schemas.microsoft.com/office/powerpoint/2010/main" val="12979986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13E4-481D-00A2-8767-B44B0C127900}"/>
              </a:ext>
            </a:extLst>
          </p:cNvPr>
          <p:cNvSpPr>
            <a:spLocks noGrp="1"/>
          </p:cNvSpPr>
          <p:nvPr>
            <p:ph type="title"/>
          </p:nvPr>
        </p:nvSpPr>
        <p:spPr/>
        <p:txBody>
          <a:bodyPr/>
          <a:lstStyle/>
          <a:p>
            <a:r>
              <a:rPr lang="en-US" dirty="0"/>
              <a:t>When to use BRIN?</a:t>
            </a:r>
          </a:p>
        </p:txBody>
      </p:sp>
      <p:graphicFrame>
        <p:nvGraphicFramePr>
          <p:cNvPr id="4" name="Content Placeholder 3">
            <a:extLst>
              <a:ext uri="{FF2B5EF4-FFF2-40B4-BE49-F238E27FC236}">
                <a16:creationId xmlns:a16="http://schemas.microsoft.com/office/drawing/2014/main" id="{41F47C73-EB0D-7E13-B88C-69C2803974E8}"/>
              </a:ext>
            </a:extLst>
          </p:cNvPr>
          <p:cNvGraphicFramePr>
            <a:graphicFrameLocks noGrp="1"/>
          </p:cNvGraphicFramePr>
          <p:nvPr>
            <p:ph idx="1"/>
            <p:extLst>
              <p:ext uri="{D42A27DB-BD31-4B8C-83A1-F6EECF244321}">
                <p14:modId xmlns:p14="http://schemas.microsoft.com/office/powerpoint/2010/main" val="2030425185"/>
              </p:ext>
            </p:extLst>
          </p:nvPr>
        </p:nvGraphicFramePr>
        <p:xfrm>
          <a:off x="689548" y="2218544"/>
          <a:ext cx="10664252" cy="2295006"/>
        </p:xfrm>
        <a:graphic>
          <a:graphicData uri="http://schemas.openxmlformats.org/drawingml/2006/table">
            <a:tbl>
              <a:tblPr firstRow="1" firstCol="1" bandRow="1">
                <a:tableStyleId>{5C22544A-7EE6-4342-B048-85BDC9FD1C3A}</a:tableStyleId>
              </a:tblPr>
              <a:tblGrid>
                <a:gridCol w="4242216">
                  <a:extLst>
                    <a:ext uri="{9D8B030D-6E8A-4147-A177-3AD203B41FA5}">
                      <a16:colId xmlns:a16="http://schemas.microsoft.com/office/drawing/2014/main" val="3868740919"/>
                    </a:ext>
                  </a:extLst>
                </a:gridCol>
                <a:gridCol w="6422036">
                  <a:extLst>
                    <a:ext uri="{9D8B030D-6E8A-4147-A177-3AD203B41FA5}">
                      <a16:colId xmlns:a16="http://schemas.microsoft.com/office/drawing/2014/main" val="257846945"/>
                    </a:ext>
                  </a:extLst>
                </a:gridCol>
              </a:tblGrid>
              <a:tr h="571614">
                <a:tc>
                  <a:txBody>
                    <a:bodyPr/>
                    <a:lstStyle/>
                    <a:p>
                      <a:pPr algn="ctr">
                        <a:lnSpc>
                          <a:spcPct val="107000"/>
                        </a:lnSpc>
                        <a:spcAft>
                          <a:spcPts val="600"/>
                        </a:spcAft>
                        <a:buNone/>
                      </a:pPr>
                      <a:r>
                        <a:rPr lang="en-US" sz="1500">
                          <a:effectLst/>
                        </a:rPr>
                        <a:t>Use Case</a:t>
                      </a:r>
                      <a:endParaRPr lang="en-CA" sz="150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600"/>
                        </a:spcAft>
                        <a:buNone/>
                      </a:pPr>
                      <a:r>
                        <a:rPr lang="en-US" sz="1500">
                          <a:effectLst/>
                        </a:rPr>
                        <a:t>Why BRIN Works Best</a:t>
                      </a:r>
                      <a:endParaRPr lang="en-CA" sz="150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690508217"/>
                  </a:ext>
                </a:extLst>
              </a:tr>
              <a:tr h="574464">
                <a:tc>
                  <a:txBody>
                    <a:bodyPr/>
                    <a:lstStyle/>
                    <a:p>
                      <a:pPr>
                        <a:lnSpc>
                          <a:spcPct val="107000"/>
                        </a:lnSpc>
                        <a:spcAft>
                          <a:spcPts val="600"/>
                        </a:spcAft>
                        <a:buNone/>
                      </a:pPr>
                      <a:r>
                        <a:rPr lang="en-US" sz="1500" dirty="0">
                          <a:effectLst/>
                        </a:rPr>
                        <a:t> Append-only tables</a:t>
                      </a:r>
                      <a:endParaRPr lang="en-CA" sz="15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600"/>
                        </a:spcAft>
                        <a:buNone/>
                      </a:pPr>
                      <a:r>
                        <a:rPr lang="en-US" sz="1500">
                          <a:effectLst/>
                        </a:rPr>
                        <a:t>Rows are inserted in order (e.g., logs, events)</a:t>
                      </a:r>
                      <a:endParaRPr lang="en-CA" sz="150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28092974"/>
                  </a:ext>
                </a:extLst>
              </a:tr>
              <a:tr h="574464">
                <a:tc>
                  <a:txBody>
                    <a:bodyPr/>
                    <a:lstStyle/>
                    <a:p>
                      <a:pPr>
                        <a:lnSpc>
                          <a:spcPct val="107000"/>
                        </a:lnSpc>
                        <a:spcAft>
                          <a:spcPts val="600"/>
                        </a:spcAft>
                        <a:buNone/>
                      </a:pPr>
                      <a:r>
                        <a:rPr lang="en-US" sz="1500" dirty="0">
                          <a:effectLst/>
                        </a:rPr>
                        <a:t> Time-series data</a:t>
                      </a:r>
                      <a:endParaRPr lang="en-CA" sz="15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600"/>
                        </a:spcAft>
                        <a:buNone/>
                      </a:pPr>
                      <a:r>
                        <a:rPr lang="en-US" sz="1500">
                          <a:effectLst/>
                        </a:rPr>
                        <a:t>Indexed column is increasing (e.g., timestamp)</a:t>
                      </a:r>
                      <a:endParaRPr lang="en-CA" sz="150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681143310"/>
                  </a:ext>
                </a:extLst>
              </a:tr>
              <a:tr h="574464">
                <a:tc>
                  <a:txBody>
                    <a:bodyPr/>
                    <a:lstStyle/>
                    <a:p>
                      <a:pPr>
                        <a:lnSpc>
                          <a:spcPct val="107000"/>
                        </a:lnSpc>
                        <a:spcAft>
                          <a:spcPts val="600"/>
                        </a:spcAft>
                        <a:buNone/>
                      </a:pPr>
                      <a:r>
                        <a:rPr lang="en-US" sz="1500" dirty="0">
                          <a:effectLst/>
                        </a:rPr>
                        <a:t>  Very large tables</a:t>
                      </a:r>
                      <a:endParaRPr lang="en-CA" sz="15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600"/>
                        </a:spcAft>
                        <a:buNone/>
                      </a:pPr>
                      <a:r>
                        <a:rPr lang="en-US" sz="1500" dirty="0">
                          <a:effectLst/>
                        </a:rPr>
                        <a:t>Millions or billions of rows</a:t>
                      </a:r>
                      <a:endParaRPr lang="en-CA" sz="15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765298347"/>
                  </a:ext>
                </a:extLst>
              </a:tr>
            </a:tbl>
          </a:graphicData>
        </a:graphic>
      </p:graphicFrame>
    </p:spTree>
    <p:extLst>
      <p:ext uri="{BB962C8B-B14F-4D97-AF65-F5344CB8AC3E}">
        <p14:creationId xmlns:p14="http://schemas.microsoft.com/office/powerpoint/2010/main" val="32246418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F3CF-01C8-CC86-E4B8-95A4928FDF4B}"/>
              </a:ext>
            </a:extLst>
          </p:cNvPr>
          <p:cNvSpPr>
            <a:spLocks noGrp="1"/>
          </p:cNvSpPr>
          <p:nvPr>
            <p:ph type="title"/>
          </p:nvPr>
        </p:nvSpPr>
        <p:spPr/>
        <p:txBody>
          <a:bodyPr/>
          <a:lstStyle/>
          <a:p>
            <a:r>
              <a:rPr lang="en-US" dirty="0"/>
              <a:t>Basic Backup Command</a:t>
            </a:r>
          </a:p>
        </p:txBody>
      </p:sp>
      <p:sp>
        <p:nvSpPr>
          <p:cNvPr id="3" name="Content Placeholder 2">
            <a:extLst>
              <a:ext uri="{FF2B5EF4-FFF2-40B4-BE49-F238E27FC236}">
                <a16:creationId xmlns:a16="http://schemas.microsoft.com/office/drawing/2014/main" id="{7FC67ACF-4EF4-72DD-AA95-4384D9C06699}"/>
              </a:ext>
            </a:extLst>
          </p:cNvPr>
          <p:cNvSpPr>
            <a:spLocks noGrp="1"/>
          </p:cNvSpPr>
          <p:nvPr>
            <p:ph idx="1"/>
          </p:nvPr>
        </p:nvSpPr>
        <p:spPr/>
        <p:txBody>
          <a:bodyPr/>
          <a:lstStyle/>
          <a:p>
            <a:pPr marL="0" indent="0">
              <a:buNone/>
            </a:pPr>
            <a:r>
              <a:rPr lang="en-US" b="1" dirty="0"/>
              <a:t>Why Backup?</a:t>
            </a:r>
            <a:endParaRPr lang="en-CA" b="1" dirty="0"/>
          </a:p>
          <a:p>
            <a:r>
              <a:rPr lang="en-CA" dirty="0"/>
              <a:t>Backing up your database ensures you can:</a:t>
            </a:r>
          </a:p>
          <a:p>
            <a:pPr lvl="0"/>
            <a:r>
              <a:rPr lang="en-CA" dirty="0"/>
              <a:t>Recover from accidental data loss or corruption.</a:t>
            </a:r>
          </a:p>
          <a:p>
            <a:pPr lvl="0"/>
            <a:r>
              <a:rPr lang="en-CA" dirty="0"/>
              <a:t>Restore data to a specific state.</a:t>
            </a:r>
          </a:p>
          <a:p>
            <a:pPr lvl="0"/>
            <a:r>
              <a:rPr lang="en-CA" dirty="0"/>
              <a:t>Move data between systems or environments.</a:t>
            </a:r>
          </a:p>
          <a:p>
            <a:endParaRPr lang="en-US" dirty="0"/>
          </a:p>
        </p:txBody>
      </p:sp>
      <p:pic>
        <p:nvPicPr>
          <p:cNvPr id="4" name="Picture 3">
            <a:extLst>
              <a:ext uri="{FF2B5EF4-FFF2-40B4-BE49-F238E27FC236}">
                <a16:creationId xmlns:a16="http://schemas.microsoft.com/office/drawing/2014/main" id="{5365674B-87BB-60E7-0E9D-AFEAADC147E3}"/>
              </a:ext>
            </a:extLst>
          </p:cNvPr>
          <p:cNvPicPr>
            <a:picLocks noChangeAspect="1"/>
          </p:cNvPicPr>
          <p:nvPr/>
        </p:nvPicPr>
        <p:blipFill>
          <a:blip r:embed="rId2"/>
          <a:stretch>
            <a:fillRect/>
          </a:stretch>
        </p:blipFill>
        <p:spPr>
          <a:xfrm>
            <a:off x="2681157" y="5740400"/>
            <a:ext cx="6350000" cy="1143000"/>
          </a:xfrm>
          <a:prstGeom prst="rect">
            <a:avLst/>
          </a:prstGeom>
        </p:spPr>
      </p:pic>
    </p:spTree>
    <p:extLst>
      <p:ext uri="{BB962C8B-B14F-4D97-AF65-F5344CB8AC3E}">
        <p14:creationId xmlns:p14="http://schemas.microsoft.com/office/powerpoint/2010/main" val="2266480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1F1BF6-E652-648D-1F99-8C4799959F8E}"/>
              </a:ext>
            </a:extLst>
          </p:cNvPr>
          <p:cNvSpPr>
            <a:spLocks noGrp="1"/>
          </p:cNvSpPr>
          <p:nvPr>
            <p:ph idx="1"/>
          </p:nvPr>
        </p:nvSpPr>
        <p:spPr/>
        <p:txBody>
          <a:bodyPr/>
          <a:lstStyle/>
          <a:p>
            <a:pPr marL="0" lvl="0" indent="0" eaLnBrk="0" fontAlgn="base" hangingPunct="0">
              <a:lnSpc>
                <a:spcPct val="100000"/>
              </a:lnSpc>
              <a:spcBef>
                <a:spcPct val="0"/>
              </a:spcBef>
              <a:spcAft>
                <a:spcPct val="0"/>
              </a:spcAft>
              <a:buFontTx/>
              <a:buChar char="•"/>
              <a:tabLst>
                <a:tab pos="457200" algn="l"/>
              </a:tabLst>
            </a:pPr>
            <a:r>
              <a:rPr lang="en-US" altLang="ja-JP" dirty="0">
                <a:ea typeface="Times New Roman" panose="02020603050405020304" pitchFamily="18" charset="0"/>
              </a:rPr>
              <a:t>A PostgreSQL utility to </a:t>
            </a:r>
            <a:r>
              <a:rPr lang="en-US" altLang="ja-JP" b="1" dirty="0">
                <a:latin typeface="Arial" panose="020B0604020202020204" pitchFamily="34" charset="0"/>
                <a:ea typeface="Times New Roman" panose="02020603050405020304" pitchFamily="18" charset="0"/>
              </a:rPr>
              <a:t>export</a:t>
            </a:r>
            <a:r>
              <a:rPr lang="en-US" altLang="ja-JP" dirty="0">
                <a:latin typeface="Arial" panose="020B0604020202020204" pitchFamily="34" charset="0"/>
                <a:ea typeface="Times New Roman" panose="02020603050405020304" pitchFamily="18" charset="0"/>
              </a:rPr>
              <a:t> a database into a </a:t>
            </a:r>
            <a:r>
              <a:rPr lang="en-US" altLang="ja-JP" b="1" dirty="0">
                <a:latin typeface="Arial" panose="020B0604020202020204" pitchFamily="34" charset="0"/>
                <a:ea typeface="Times New Roman" panose="02020603050405020304" pitchFamily="18" charset="0"/>
              </a:rPr>
              <a:t>.</a:t>
            </a:r>
            <a:r>
              <a:rPr lang="en-US" altLang="ja-JP" b="1" dirty="0" err="1">
                <a:latin typeface="Arial" panose="020B0604020202020204" pitchFamily="34" charset="0"/>
                <a:ea typeface="Times New Roman" panose="02020603050405020304" pitchFamily="18" charset="0"/>
              </a:rPr>
              <a:t>sql</a:t>
            </a:r>
            <a:r>
              <a:rPr lang="en-US" altLang="ja-JP" dirty="0">
                <a:latin typeface="Arial" panose="020B0604020202020204" pitchFamily="34" charset="0"/>
                <a:ea typeface="Times New Roman" panose="02020603050405020304" pitchFamily="18" charset="0"/>
              </a:rPr>
              <a:t> or </a:t>
            </a:r>
            <a:r>
              <a:rPr lang="en-US" altLang="ja-JP" b="1" dirty="0">
                <a:latin typeface="Arial" panose="020B0604020202020204" pitchFamily="34" charset="0"/>
                <a:ea typeface="Times New Roman" panose="02020603050405020304" pitchFamily="18" charset="0"/>
              </a:rPr>
              <a:t>compressed</a:t>
            </a:r>
            <a:r>
              <a:rPr lang="en-US" altLang="ja-JP" dirty="0">
                <a:latin typeface="Arial" panose="020B0604020202020204" pitchFamily="34" charset="0"/>
                <a:ea typeface="Times New Roman" panose="02020603050405020304" pitchFamily="18" charset="0"/>
              </a:rPr>
              <a:t> file.</a:t>
            </a:r>
          </a:p>
          <a:p>
            <a:pPr marL="0" lvl="0" indent="0" eaLnBrk="0" fontAlgn="base" hangingPunct="0">
              <a:lnSpc>
                <a:spcPct val="100000"/>
              </a:lnSpc>
              <a:spcBef>
                <a:spcPct val="0"/>
              </a:spcBef>
              <a:spcAft>
                <a:spcPct val="0"/>
              </a:spcAft>
              <a:buFontTx/>
              <a:buChar char="•"/>
              <a:tabLst>
                <a:tab pos="457200" algn="l"/>
              </a:tabLst>
            </a:pPr>
            <a:r>
              <a:rPr lang="en-US" altLang="ja-JP" dirty="0">
                <a:latin typeface="Arial" panose="020B0604020202020204" pitchFamily="34" charset="0"/>
                <a:ea typeface="Times New Roman" panose="02020603050405020304" pitchFamily="18" charset="0"/>
              </a:rPr>
              <a:t>Creates </a:t>
            </a:r>
            <a:r>
              <a:rPr lang="en-US" altLang="ja-JP" b="1" dirty="0">
                <a:latin typeface="Arial" panose="020B0604020202020204" pitchFamily="34" charset="0"/>
                <a:ea typeface="Times New Roman" panose="02020603050405020304" pitchFamily="18" charset="0"/>
              </a:rPr>
              <a:t>logical backups</a:t>
            </a:r>
            <a:r>
              <a:rPr lang="en-US" altLang="ja-JP" dirty="0">
                <a:latin typeface="Arial" panose="020B0604020202020204" pitchFamily="34" charset="0"/>
                <a:ea typeface="Times New Roman" panose="02020603050405020304" pitchFamily="18" charset="0"/>
              </a:rPr>
              <a:t> (schema + data).</a:t>
            </a:r>
          </a:p>
          <a:p>
            <a:pPr marL="0" lvl="0" indent="0" eaLnBrk="0" fontAlgn="base" hangingPunct="0">
              <a:lnSpc>
                <a:spcPct val="100000"/>
              </a:lnSpc>
              <a:spcBef>
                <a:spcPct val="0"/>
              </a:spcBef>
              <a:spcAft>
                <a:spcPct val="0"/>
              </a:spcAft>
              <a:buFontTx/>
              <a:buChar char="•"/>
              <a:tabLst>
                <a:tab pos="457200" algn="l"/>
              </a:tabLst>
            </a:pPr>
            <a:endParaRPr lang="en-US" dirty="0"/>
          </a:p>
        </p:txBody>
      </p:sp>
      <p:sp>
        <p:nvSpPr>
          <p:cNvPr id="5" name="Rectangle 2">
            <a:extLst>
              <a:ext uri="{FF2B5EF4-FFF2-40B4-BE49-F238E27FC236}">
                <a16:creationId xmlns:a16="http://schemas.microsoft.com/office/drawing/2014/main" id="{E96C22A1-507D-92F9-0D5D-9E64CB756B02}"/>
              </a:ext>
            </a:extLst>
          </p:cNvPr>
          <p:cNvSpPr>
            <a:spLocks noGrp="1" noChangeArrowheads="1"/>
          </p:cNvSpPr>
          <p:nvPr>
            <p:ph type="title"/>
          </p:nvPr>
        </p:nvSpPr>
        <p:spPr bwMode="auto">
          <a:xfrm>
            <a:off x="838200" y="565018"/>
            <a:ext cx="3814378" cy="925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92008" rIns="91440" bIns="76176"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ja-JP" sz="3600" b="0" i="0" u="none" strike="noStrike" cap="none" normalizeH="0" baseline="0" dirty="0">
                <a:ln>
                  <a:noFill/>
                </a:ln>
                <a:solidFill>
                  <a:srgbClr val="595959"/>
                </a:solidFill>
                <a:effectLst/>
                <a:latin typeface="Calibri" panose="020F0502020204030204" pitchFamily="34" charset="0"/>
                <a:ea typeface="Times New Roman" panose="02020603050405020304" pitchFamily="18" charset="0"/>
                <a:cs typeface="Times New Roman" panose="02020603050405020304" pitchFamily="18" charset="0"/>
              </a:rPr>
              <a:t>What is </a:t>
            </a:r>
            <a:r>
              <a:rPr kumimoji="0" lang="en-US" altLang="ja-JP" sz="3600" b="0" i="0" u="none" strike="noStrike" cap="none" normalizeH="0" baseline="0" dirty="0" err="1">
                <a:ln>
                  <a:noFill/>
                </a:ln>
                <a:solidFill>
                  <a:srgbClr val="595959"/>
                </a:solidFill>
                <a:effectLst/>
                <a:latin typeface="Arial Unicode MS" panose="020B0604020202020204" pitchFamily="34" charset="-128"/>
                <a:ea typeface="Times New Roman" panose="02020603050405020304" pitchFamily="18" charset="0"/>
                <a:cs typeface="Courier New" panose="02070309020205020404" pitchFamily="49" charset="0"/>
              </a:rPr>
              <a:t>pg_dump</a:t>
            </a:r>
            <a:r>
              <a:rPr kumimoji="0" lang="en-US" altLang="ja-JP" sz="3600" b="0" i="0" u="none" strike="noStrike" cap="none" normalizeH="0" baseline="0" dirty="0">
                <a:ln>
                  <a:noFill/>
                </a:ln>
                <a:solidFill>
                  <a:srgbClr val="595959"/>
                </a:solidFill>
                <a:effectLst/>
                <a:latin typeface="Calibri" panose="020F0502020204030204" pitchFamily="34" charset="0"/>
                <a:ea typeface="Times New Roman" panose="02020603050405020304" pitchFamily="18" charset="0"/>
                <a:cs typeface="Times New Roman" panose="02020603050405020304" pitchFamily="18" charset="0"/>
              </a:rPr>
              <a:t>?</a:t>
            </a:r>
          </a:p>
        </p:txBody>
      </p:sp>
      <p:pic>
        <p:nvPicPr>
          <p:cNvPr id="7" name="Picture 6">
            <a:extLst>
              <a:ext uri="{FF2B5EF4-FFF2-40B4-BE49-F238E27FC236}">
                <a16:creationId xmlns:a16="http://schemas.microsoft.com/office/drawing/2014/main" id="{638EF8E7-DBBA-56FF-0A7F-4C37A8192C40}"/>
              </a:ext>
            </a:extLst>
          </p:cNvPr>
          <p:cNvPicPr>
            <a:picLocks noChangeAspect="1"/>
          </p:cNvPicPr>
          <p:nvPr/>
        </p:nvPicPr>
        <p:blipFill>
          <a:blip r:embed="rId2"/>
          <a:stretch>
            <a:fillRect/>
          </a:stretch>
        </p:blipFill>
        <p:spPr>
          <a:xfrm>
            <a:off x="2283918" y="3954463"/>
            <a:ext cx="7264400" cy="2222500"/>
          </a:xfrm>
          <a:prstGeom prst="rect">
            <a:avLst/>
          </a:prstGeom>
        </p:spPr>
      </p:pic>
    </p:spTree>
    <p:extLst>
      <p:ext uri="{BB962C8B-B14F-4D97-AF65-F5344CB8AC3E}">
        <p14:creationId xmlns:p14="http://schemas.microsoft.com/office/powerpoint/2010/main" val="855113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B9A53E-1CDA-5C37-3BAD-0010B025D8C6}"/>
              </a:ext>
            </a:extLst>
          </p:cNvPr>
          <p:cNvSpPr>
            <a:spLocks noGrp="1"/>
          </p:cNvSpPr>
          <p:nvPr>
            <p:ph type="title"/>
          </p:nvPr>
        </p:nvSpPr>
        <p:spPr/>
        <p:txBody>
          <a:bodyPr/>
          <a:lstStyle/>
          <a:p>
            <a:r>
              <a:rPr lang="en-US" dirty="0"/>
              <a:t>Agenda</a:t>
            </a:r>
            <a:endParaRPr lang="en-IN" dirty="0"/>
          </a:p>
        </p:txBody>
      </p:sp>
      <p:sp>
        <p:nvSpPr>
          <p:cNvPr id="8" name="Oval 7">
            <a:extLst>
              <a:ext uri="{FF2B5EF4-FFF2-40B4-BE49-F238E27FC236}">
                <a16:creationId xmlns:a16="http://schemas.microsoft.com/office/drawing/2014/main" id="{C2E485B1-E6F1-50CA-3BF0-4679D9DF936D}"/>
              </a:ext>
            </a:extLst>
          </p:cNvPr>
          <p:cNvSpPr/>
          <p:nvPr/>
        </p:nvSpPr>
        <p:spPr bwMode="auto">
          <a:xfrm>
            <a:off x="4207336" y="1662371"/>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1</a:t>
            </a:r>
            <a:endParaRPr lang="en-IN" sz="1633" dirty="0" err="1">
              <a:solidFill>
                <a:srgbClr val="FFFFFF"/>
              </a:solidFill>
            </a:endParaRPr>
          </a:p>
        </p:txBody>
      </p:sp>
      <p:sp>
        <p:nvSpPr>
          <p:cNvPr id="9" name="Oval 8">
            <a:extLst>
              <a:ext uri="{FF2B5EF4-FFF2-40B4-BE49-F238E27FC236}">
                <a16:creationId xmlns:a16="http://schemas.microsoft.com/office/drawing/2014/main" id="{AE4A658A-B5FB-E2F7-5BAB-F0A0FB343A3C}"/>
              </a:ext>
            </a:extLst>
          </p:cNvPr>
          <p:cNvSpPr/>
          <p:nvPr/>
        </p:nvSpPr>
        <p:spPr bwMode="auto">
          <a:xfrm>
            <a:off x="4207342" y="2242320"/>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2</a:t>
            </a:r>
            <a:endParaRPr lang="en-IN" sz="1633" dirty="0" err="1">
              <a:solidFill>
                <a:srgbClr val="FFFFFF"/>
              </a:solidFill>
            </a:endParaRPr>
          </a:p>
        </p:txBody>
      </p:sp>
      <p:sp>
        <p:nvSpPr>
          <p:cNvPr id="10" name="Oval 9">
            <a:extLst>
              <a:ext uri="{FF2B5EF4-FFF2-40B4-BE49-F238E27FC236}">
                <a16:creationId xmlns:a16="http://schemas.microsoft.com/office/drawing/2014/main" id="{41DE9C06-7C70-59E6-C459-A9FAAA3128B1}"/>
              </a:ext>
            </a:extLst>
          </p:cNvPr>
          <p:cNvSpPr/>
          <p:nvPr/>
        </p:nvSpPr>
        <p:spPr bwMode="auto">
          <a:xfrm>
            <a:off x="4207342" y="2806071"/>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3</a:t>
            </a:r>
            <a:endParaRPr lang="en-IN" sz="1633" dirty="0" err="1">
              <a:solidFill>
                <a:srgbClr val="FFFFFF"/>
              </a:solidFill>
            </a:endParaRPr>
          </a:p>
        </p:txBody>
      </p:sp>
      <p:sp>
        <p:nvSpPr>
          <p:cNvPr id="11" name="TextBox 10">
            <a:extLst>
              <a:ext uri="{FF2B5EF4-FFF2-40B4-BE49-F238E27FC236}">
                <a16:creationId xmlns:a16="http://schemas.microsoft.com/office/drawing/2014/main" id="{91371FE3-7630-F1D2-CD56-58EA68DE2687}"/>
              </a:ext>
            </a:extLst>
          </p:cNvPr>
          <p:cNvSpPr txBox="1"/>
          <p:nvPr/>
        </p:nvSpPr>
        <p:spPr bwMode="ltGray">
          <a:xfrm>
            <a:off x="4541567" y="1695571"/>
            <a:ext cx="4571222" cy="259943"/>
          </a:xfrm>
          <a:prstGeom prst="rect">
            <a:avLst/>
          </a:prstGeom>
          <a:noFill/>
          <a:ln w="6350">
            <a:noFill/>
            <a:miter lim="800000"/>
            <a:headEnd/>
            <a:tailEnd/>
          </a:ln>
        </p:spPr>
        <p:txBody>
          <a:bodyPr wrap="square">
            <a:spAutoFit/>
          </a:bodyPr>
          <a:lstStyle/>
          <a:p>
            <a:r>
              <a:rPr lang="en-IN" sz="1089" dirty="0">
                <a:solidFill>
                  <a:srgbClr val="16184E"/>
                </a:solidFill>
              </a:rPr>
              <a:t>Understanding Joins and Indexes</a:t>
            </a:r>
          </a:p>
        </p:txBody>
      </p:sp>
      <p:sp>
        <p:nvSpPr>
          <p:cNvPr id="12" name="TextBox 11">
            <a:extLst>
              <a:ext uri="{FF2B5EF4-FFF2-40B4-BE49-F238E27FC236}">
                <a16:creationId xmlns:a16="http://schemas.microsoft.com/office/drawing/2014/main" id="{AAC99E95-02CB-0AC1-F9DA-4B617E69542D}"/>
              </a:ext>
            </a:extLst>
          </p:cNvPr>
          <p:cNvSpPr txBox="1"/>
          <p:nvPr/>
        </p:nvSpPr>
        <p:spPr bwMode="ltGray">
          <a:xfrm>
            <a:off x="4541567" y="2275520"/>
            <a:ext cx="4571222" cy="259943"/>
          </a:xfrm>
          <a:prstGeom prst="rect">
            <a:avLst/>
          </a:prstGeom>
          <a:noFill/>
          <a:ln w="6350">
            <a:noFill/>
            <a:miter lim="800000"/>
            <a:headEnd/>
            <a:tailEnd/>
          </a:ln>
        </p:spPr>
        <p:txBody>
          <a:bodyPr wrap="square">
            <a:spAutoFit/>
          </a:bodyPr>
          <a:lstStyle/>
          <a:p>
            <a:r>
              <a:rPr lang="en-IN" sz="1089" dirty="0">
                <a:solidFill>
                  <a:srgbClr val="16184E"/>
                </a:solidFill>
              </a:rPr>
              <a:t>Creating and Querying Views</a:t>
            </a:r>
          </a:p>
        </p:txBody>
      </p:sp>
      <p:sp>
        <p:nvSpPr>
          <p:cNvPr id="13" name="TextBox 12">
            <a:extLst>
              <a:ext uri="{FF2B5EF4-FFF2-40B4-BE49-F238E27FC236}">
                <a16:creationId xmlns:a16="http://schemas.microsoft.com/office/drawing/2014/main" id="{FBF98EF5-4F24-D749-87F0-A866C316F234}"/>
              </a:ext>
            </a:extLst>
          </p:cNvPr>
          <p:cNvSpPr txBox="1"/>
          <p:nvPr/>
        </p:nvSpPr>
        <p:spPr bwMode="ltGray">
          <a:xfrm>
            <a:off x="4541567" y="2839271"/>
            <a:ext cx="4571222" cy="259943"/>
          </a:xfrm>
          <a:prstGeom prst="rect">
            <a:avLst/>
          </a:prstGeom>
          <a:noFill/>
          <a:ln w="6350">
            <a:noFill/>
            <a:miter lim="800000"/>
            <a:headEnd/>
            <a:tailEnd/>
          </a:ln>
        </p:spPr>
        <p:txBody>
          <a:bodyPr wrap="square">
            <a:spAutoFit/>
          </a:bodyPr>
          <a:lstStyle/>
          <a:p>
            <a:r>
              <a:rPr lang="en-IN" sz="1089" dirty="0">
                <a:solidFill>
                  <a:srgbClr val="16184E"/>
                </a:solidFill>
              </a:rPr>
              <a:t>Working with Built-in Functions</a:t>
            </a:r>
          </a:p>
        </p:txBody>
      </p:sp>
      <p:sp>
        <p:nvSpPr>
          <p:cNvPr id="14" name="Oval 13">
            <a:extLst>
              <a:ext uri="{FF2B5EF4-FFF2-40B4-BE49-F238E27FC236}">
                <a16:creationId xmlns:a16="http://schemas.microsoft.com/office/drawing/2014/main" id="{CCA098D1-117D-85FD-B1B3-7DC867BBE559}"/>
              </a:ext>
            </a:extLst>
          </p:cNvPr>
          <p:cNvSpPr/>
          <p:nvPr/>
        </p:nvSpPr>
        <p:spPr bwMode="auto">
          <a:xfrm>
            <a:off x="4207329" y="3369822"/>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4</a:t>
            </a:r>
            <a:endParaRPr lang="en-IN" sz="1633" dirty="0" err="1">
              <a:solidFill>
                <a:srgbClr val="FFFFFF"/>
              </a:solidFill>
            </a:endParaRPr>
          </a:p>
        </p:txBody>
      </p:sp>
      <p:sp>
        <p:nvSpPr>
          <p:cNvPr id="15" name="Oval 14">
            <a:extLst>
              <a:ext uri="{FF2B5EF4-FFF2-40B4-BE49-F238E27FC236}">
                <a16:creationId xmlns:a16="http://schemas.microsoft.com/office/drawing/2014/main" id="{A695D858-5773-7F7F-73D2-EFD449AE7BA3}"/>
              </a:ext>
            </a:extLst>
          </p:cNvPr>
          <p:cNvSpPr/>
          <p:nvPr/>
        </p:nvSpPr>
        <p:spPr bwMode="auto">
          <a:xfrm>
            <a:off x="4207336" y="3949772"/>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5</a:t>
            </a:r>
            <a:endParaRPr lang="en-IN" sz="1633" dirty="0" err="1">
              <a:solidFill>
                <a:srgbClr val="FFFFFF"/>
              </a:solidFill>
            </a:endParaRPr>
          </a:p>
        </p:txBody>
      </p:sp>
      <p:sp>
        <p:nvSpPr>
          <p:cNvPr id="17" name="TextBox 16">
            <a:extLst>
              <a:ext uri="{FF2B5EF4-FFF2-40B4-BE49-F238E27FC236}">
                <a16:creationId xmlns:a16="http://schemas.microsoft.com/office/drawing/2014/main" id="{184608BB-2D73-9BE2-A922-C399B019A92B}"/>
              </a:ext>
            </a:extLst>
          </p:cNvPr>
          <p:cNvSpPr txBox="1"/>
          <p:nvPr/>
        </p:nvSpPr>
        <p:spPr bwMode="ltGray">
          <a:xfrm>
            <a:off x="4541567" y="3401786"/>
            <a:ext cx="4571222" cy="259943"/>
          </a:xfrm>
          <a:prstGeom prst="rect">
            <a:avLst/>
          </a:prstGeom>
          <a:noFill/>
          <a:ln w="6350">
            <a:noFill/>
            <a:miter lim="800000"/>
            <a:headEnd/>
            <a:tailEnd/>
          </a:ln>
        </p:spPr>
        <p:txBody>
          <a:bodyPr wrap="square">
            <a:spAutoFit/>
          </a:bodyPr>
          <a:lstStyle/>
          <a:p>
            <a:r>
              <a:rPr lang="en-US" sz="1089" dirty="0">
                <a:solidFill>
                  <a:srgbClr val="16184E"/>
                </a:solidFill>
              </a:rPr>
              <a:t>Writing Custom Functions in PL/</a:t>
            </a:r>
            <a:r>
              <a:rPr lang="en-US" sz="1089" dirty="0" err="1">
                <a:solidFill>
                  <a:srgbClr val="16184E"/>
                </a:solidFill>
              </a:rPr>
              <a:t>pgSQL</a:t>
            </a:r>
            <a:endParaRPr lang="en-IN" sz="1089" dirty="0">
              <a:solidFill>
                <a:srgbClr val="16184E"/>
              </a:solidFill>
            </a:endParaRPr>
          </a:p>
        </p:txBody>
      </p:sp>
      <p:sp>
        <p:nvSpPr>
          <p:cNvPr id="18" name="TextBox 17">
            <a:extLst>
              <a:ext uri="{FF2B5EF4-FFF2-40B4-BE49-F238E27FC236}">
                <a16:creationId xmlns:a16="http://schemas.microsoft.com/office/drawing/2014/main" id="{DF3974CA-52CC-DA03-0C79-0451263046F9}"/>
              </a:ext>
            </a:extLst>
          </p:cNvPr>
          <p:cNvSpPr txBox="1"/>
          <p:nvPr/>
        </p:nvSpPr>
        <p:spPr bwMode="ltGray">
          <a:xfrm>
            <a:off x="4541567" y="3982972"/>
            <a:ext cx="4571222" cy="259943"/>
          </a:xfrm>
          <a:prstGeom prst="rect">
            <a:avLst/>
          </a:prstGeom>
          <a:noFill/>
          <a:ln w="6350">
            <a:noFill/>
            <a:miter lim="800000"/>
            <a:headEnd/>
            <a:tailEnd/>
          </a:ln>
        </p:spPr>
        <p:txBody>
          <a:bodyPr wrap="square">
            <a:spAutoFit/>
          </a:bodyPr>
          <a:lstStyle/>
          <a:p>
            <a:r>
              <a:rPr lang="en-IN" sz="1089" dirty="0">
                <a:solidFill>
                  <a:srgbClr val="16184E"/>
                </a:solidFill>
              </a:rPr>
              <a:t>Triggers, Transactions, and Roles</a:t>
            </a:r>
          </a:p>
        </p:txBody>
      </p:sp>
    </p:spTree>
    <p:extLst>
      <p:ext uri="{BB962C8B-B14F-4D97-AF65-F5344CB8AC3E}">
        <p14:creationId xmlns:p14="http://schemas.microsoft.com/office/powerpoint/2010/main" val="2815972121"/>
      </p:ext>
    </p:extLst>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5404-FC68-5EA8-460D-97B9842CC085}"/>
              </a:ext>
            </a:extLst>
          </p:cNvPr>
          <p:cNvSpPr>
            <a:spLocks noGrp="1"/>
          </p:cNvSpPr>
          <p:nvPr>
            <p:ph type="title"/>
          </p:nvPr>
        </p:nvSpPr>
        <p:spPr/>
        <p:txBody>
          <a:bodyPr/>
          <a:lstStyle/>
          <a:p>
            <a:r>
              <a:rPr lang="en-US" dirty="0"/>
              <a:t>Basic Backup command</a:t>
            </a:r>
          </a:p>
        </p:txBody>
      </p:sp>
      <p:sp>
        <p:nvSpPr>
          <p:cNvPr id="3" name="Content Placeholder 2">
            <a:extLst>
              <a:ext uri="{FF2B5EF4-FFF2-40B4-BE49-F238E27FC236}">
                <a16:creationId xmlns:a16="http://schemas.microsoft.com/office/drawing/2014/main" id="{229DB46A-067C-7F60-FEF0-5ED094151DAD}"/>
              </a:ext>
            </a:extLst>
          </p:cNvPr>
          <p:cNvSpPr>
            <a:spLocks noGrp="1"/>
          </p:cNvSpPr>
          <p:nvPr>
            <p:ph idx="1"/>
          </p:nvPr>
        </p:nvSpPr>
        <p:spPr/>
        <p:txBody>
          <a:bodyPr/>
          <a:lstStyle/>
          <a:p>
            <a:pPr marL="0" indent="0">
              <a:buNone/>
            </a:pPr>
            <a:r>
              <a:rPr lang="en-CA" dirty="0"/>
              <a:t>Quit from </a:t>
            </a:r>
            <a:r>
              <a:rPr lang="en-CA" dirty="0" err="1"/>
              <a:t>postgres</a:t>
            </a:r>
            <a:endParaRPr lang="en-CA" dirty="0"/>
          </a:p>
          <a:p>
            <a:pPr marL="0" indent="0">
              <a:buNone/>
            </a:pPr>
            <a:r>
              <a:rPr lang="en-CA" dirty="0" err="1"/>
              <a:t>pg_dump</a:t>
            </a:r>
            <a:r>
              <a:rPr lang="en-CA" dirty="0"/>
              <a:t> -U </a:t>
            </a:r>
            <a:r>
              <a:rPr lang="en-CA" dirty="0" err="1"/>
              <a:t>postgres</a:t>
            </a:r>
            <a:r>
              <a:rPr lang="en-CA" dirty="0"/>
              <a:t> -d test &gt; test-</a:t>
            </a:r>
            <a:r>
              <a:rPr lang="en-CA" dirty="0" err="1"/>
              <a:t>backup.sql</a:t>
            </a:r>
            <a:endParaRPr lang="en-CA" dirty="0"/>
          </a:p>
          <a:p>
            <a:r>
              <a:rPr lang="en-US" dirty="0"/>
              <a:t>-U User name</a:t>
            </a:r>
            <a:endParaRPr lang="en-CA" dirty="0"/>
          </a:p>
          <a:p>
            <a:r>
              <a:rPr lang="en-US" dirty="0"/>
              <a:t>-d Database name</a:t>
            </a:r>
            <a:endParaRPr lang="en-CA" dirty="0"/>
          </a:p>
          <a:p>
            <a:r>
              <a:rPr lang="en-US" dirty="0"/>
              <a:t>&gt; Redirect output to file</a:t>
            </a:r>
          </a:p>
          <a:p>
            <a:endParaRPr lang="en-US" dirty="0"/>
          </a:p>
          <a:p>
            <a:r>
              <a:rPr lang="en-US" dirty="0"/>
              <a:t>Validate it ls –l  </a:t>
            </a:r>
            <a:r>
              <a:rPr lang="en-CA" dirty="0"/>
              <a:t>test-</a:t>
            </a:r>
            <a:r>
              <a:rPr lang="en-CA" dirty="0" err="1"/>
              <a:t>backup.sql</a:t>
            </a:r>
            <a:endParaRPr lang="en-CA" dirty="0"/>
          </a:p>
          <a:p>
            <a:endParaRPr lang="en-CA" dirty="0"/>
          </a:p>
          <a:p>
            <a:endParaRPr lang="en-US" dirty="0"/>
          </a:p>
        </p:txBody>
      </p:sp>
    </p:spTree>
    <p:extLst>
      <p:ext uri="{BB962C8B-B14F-4D97-AF65-F5344CB8AC3E}">
        <p14:creationId xmlns:p14="http://schemas.microsoft.com/office/powerpoint/2010/main" val="27258884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DB4F-16AB-AB15-605A-8A1180E50C3B}"/>
              </a:ext>
            </a:extLst>
          </p:cNvPr>
          <p:cNvSpPr>
            <a:spLocks noGrp="1"/>
          </p:cNvSpPr>
          <p:nvPr>
            <p:ph type="title"/>
          </p:nvPr>
        </p:nvSpPr>
        <p:spPr/>
        <p:txBody>
          <a:bodyPr/>
          <a:lstStyle/>
          <a:p>
            <a:r>
              <a:rPr lang="en-US" dirty="0"/>
              <a:t>Backup with Custom Format (Compressed)</a:t>
            </a:r>
          </a:p>
        </p:txBody>
      </p:sp>
      <p:sp>
        <p:nvSpPr>
          <p:cNvPr id="3" name="Content Placeholder 2">
            <a:extLst>
              <a:ext uri="{FF2B5EF4-FFF2-40B4-BE49-F238E27FC236}">
                <a16:creationId xmlns:a16="http://schemas.microsoft.com/office/drawing/2014/main" id="{4C96BE7E-4A70-6561-3209-6E5B8A67A648}"/>
              </a:ext>
            </a:extLst>
          </p:cNvPr>
          <p:cNvSpPr>
            <a:spLocks noGrp="1"/>
          </p:cNvSpPr>
          <p:nvPr>
            <p:ph idx="1"/>
          </p:nvPr>
        </p:nvSpPr>
        <p:spPr/>
        <p:txBody>
          <a:bodyPr/>
          <a:lstStyle/>
          <a:p>
            <a:r>
              <a:rPr lang="en-CA" dirty="0" err="1"/>
              <a:t>pg_dump</a:t>
            </a:r>
            <a:r>
              <a:rPr lang="en-CA" dirty="0"/>
              <a:t> -U </a:t>
            </a:r>
            <a:r>
              <a:rPr lang="en-CA" dirty="0" err="1"/>
              <a:t>postgres</a:t>
            </a:r>
            <a:r>
              <a:rPr lang="en-CA" dirty="0"/>
              <a:t> -F c -f </a:t>
            </a:r>
            <a:r>
              <a:rPr lang="en-CA" dirty="0" err="1"/>
              <a:t>mydb_backup.dump</a:t>
            </a:r>
            <a:r>
              <a:rPr lang="en-CA" dirty="0"/>
              <a:t> </a:t>
            </a:r>
            <a:r>
              <a:rPr lang="en-CA" dirty="0" err="1"/>
              <a:t>mydb</a:t>
            </a:r>
            <a:endParaRPr lang="en-CA" dirty="0"/>
          </a:p>
          <a:p>
            <a:endParaRPr lang="en-US" dirty="0"/>
          </a:p>
        </p:txBody>
      </p:sp>
      <p:pic>
        <p:nvPicPr>
          <p:cNvPr id="5" name="Picture 4">
            <a:extLst>
              <a:ext uri="{FF2B5EF4-FFF2-40B4-BE49-F238E27FC236}">
                <a16:creationId xmlns:a16="http://schemas.microsoft.com/office/drawing/2014/main" id="{D3B88817-C134-C985-DABC-FDFCE2754C70}"/>
              </a:ext>
            </a:extLst>
          </p:cNvPr>
          <p:cNvPicPr>
            <a:picLocks noChangeAspect="1"/>
          </p:cNvPicPr>
          <p:nvPr/>
        </p:nvPicPr>
        <p:blipFill>
          <a:blip r:embed="rId2"/>
          <a:stretch>
            <a:fillRect/>
          </a:stretch>
        </p:blipFill>
        <p:spPr>
          <a:xfrm>
            <a:off x="1523063" y="2774949"/>
            <a:ext cx="8572290" cy="2651489"/>
          </a:xfrm>
          <a:prstGeom prst="rect">
            <a:avLst/>
          </a:prstGeom>
        </p:spPr>
      </p:pic>
    </p:spTree>
    <p:extLst>
      <p:ext uri="{BB962C8B-B14F-4D97-AF65-F5344CB8AC3E}">
        <p14:creationId xmlns:p14="http://schemas.microsoft.com/office/powerpoint/2010/main" val="1470216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C221-FD26-69CE-C394-5BB9CAE2A445}"/>
              </a:ext>
            </a:extLst>
          </p:cNvPr>
          <p:cNvSpPr>
            <a:spLocks noGrp="1"/>
          </p:cNvSpPr>
          <p:nvPr>
            <p:ph type="title"/>
          </p:nvPr>
        </p:nvSpPr>
        <p:spPr/>
        <p:txBody>
          <a:bodyPr/>
          <a:lstStyle/>
          <a:p>
            <a:r>
              <a:rPr lang="en-US" dirty="0"/>
              <a:t>Restoring from SQL File</a:t>
            </a:r>
          </a:p>
        </p:txBody>
      </p:sp>
      <p:sp>
        <p:nvSpPr>
          <p:cNvPr id="3" name="Content Placeholder 2">
            <a:extLst>
              <a:ext uri="{FF2B5EF4-FFF2-40B4-BE49-F238E27FC236}">
                <a16:creationId xmlns:a16="http://schemas.microsoft.com/office/drawing/2014/main" id="{DE443FB9-0730-B9F9-5F07-D9F49BBB41B3}"/>
              </a:ext>
            </a:extLst>
          </p:cNvPr>
          <p:cNvSpPr>
            <a:spLocks noGrp="1"/>
          </p:cNvSpPr>
          <p:nvPr>
            <p:ph idx="1"/>
          </p:nvPr>
        </p:nvSpPr>
        <p:spPr/>
        <p:txBody>
          <a:bodyPr/>
          <a:lstStyle/>
          <a:p>
            <a:r>
              <a:rPr lang="en-CA" dirty="0" err="1"/>
              <a:t>psql</a:t>
            </a:r>
            <a:r>
              <a:rPr lang="en-CA" dirty="0"/>
              <a:t> -U </a:t>
            </a:r>
            <a:r>
              <a:rPr lang="en-CA" dirty="0" err="1"/>
              <a:t>postgres</a:t>
            </a:r>
            <a:r>
              <a:rPr lang="en-CA" dirty="0"/>
              <a:t> -d </a:t>
            </a:r>
            <a:r>
              <a:rPr lang="en-CA" dirty="0" err="1"/>
              <a:t>newdb</a:t>
            </a:r>
            <a:r>
              <a:rPr lang="en-CA" dirty="0"/>
              <a:t> &lt; </a:t>
            </a:r>
            <a:r>
              <a:rPr lang="en-CA" dirty="0" err="1"/>
              <a:t>mydb_backup</a:t>
            </a:r>
            <a:r>
              <a:rPr lang="en-CA" dirty="0"/>
              <a:t> </a:t>
            </a:r>
            <a:endParaRPr lang="en-US" dirty="0"/>
          </a:p>
        </p:txBody>
      </p:sp>
    </p:spTree>
    <p:extLst>
      <p:ext uri="{BB962C8B-B14F-4D97-AF65-F5344CB8AC3E}">
        <p14:creationId xmlns:p14="http://schemas.microsoft.com/office/powerpoint/2010/main" val="15303146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AE7E-6AA8-9A0B-9817-D634227DFFC1}"/>
              </a:ext>
            </a:extLst>
          </p:cNvPr>
          <p:cNvSpPr>
            <a:spLocks noGrp="1"/>
          </p:cNvSpPr>
          <p:nvPr>
            <p:ph type="title"/>
          </p:nvPr>
        </p:nvSpPr>
        <p:spPr/>
        <p:txBody>
          <a:bodyPr/>
          <a:lstStyle/>
          <a:p>
            <a:r>
              <a:rPr lang="en-US" dirty="0"/>
              <a:t>4. Restoring from Custom Dump</a:t>
            </a:r>
          </a:p>
        </p:txBody>
      </p:sp>
      <p:sp>
        <p:nvSpPr>
          <p:cNvPr id="3" name="Content Placeholder 2">
            <a:extLst>
              <a:ext uri="{FF2B5EF4-FFF2-40B4-BE49-F238E27FC236}">
                <a16:creationId xmlns:a16="http://schemas.microsoft.com/office/drawing/2014/main" id="{7F00A8D2-B73F-BF3D-F0CC-EE7A199DC59F}"/>
              </a:ext>
            </a:extLst>
          </p:cNvPr>
          <p:cNvSpPr>
            <a:spLocks noGrp="1"/>
          </p:cNvSpPr>
          <p:nvPr>
            <p:ph idx="1"/>
          </p:nvPr>
        </p:nvSpPr>
        <p:spPr/>
        <p:txBody>
          <a:bodyPr/>
          <a:lstStyle/>
          <a:p>
            <a:r>
              <a:rPr lang="en-CA" dirty="0" err="1"/>
              <a:t>psql</a:t>
            </a:r>
            <a:r>
              <a:rPr lang="en-CA" dirty="0"/>
              <a:t> -U </a:t>
            </a:r>
            <a:r>
              <a:rPr lang="en-CA" dirty="0" err="1"/>
              <a:t>postgres</a:t>
            </a:r>
            <a:r>
              <a:rPr lang="en-CA" dirty="0"/>
              <a:t> -d test -f ~/Documents/</a:t>
            </a:r>
            <a:r>
              <a:rPr lang="en-CA" dirty="0" err="1"/>
              <a:t>test_backup.sql</a:t>
            </a:r>
            <a:endParaRPr lang="en-CA" dirty="0"/>
          </a:p>
          <a:p>
            <a:r>
              <a:rPr lang="en-CA" dirty="0" err="1"/>
              <a:t>pg_restore</a:t>
            </a:r>
            <a:r>
              <a:rPr lang="en-CA" dirty="0"/>
              <a:t> -U </a:t>
            </a:r>
            <a:r>
              <a:rPr lang="en-CA" dirty="0" err="1"/>
              <a:t>postgres</a:t>
            </a:r>
            <a:r>
              <a:rPr lang="en-CA" dirty="0"/>
              <a:t> -d </a:t>
            </a:r>
            <a:r>
              <a:rPr lang="en-CA" dirty="0" err="1"/>
              <a:t>newdb</a:t>
            </a:r>
            <a:r>
              <a:rPr lang="en-CA" dirty="0"/>
              <a:t> </a:t>
            </a:r>
            <a:r>
              <a:rPr lang="en-CA" dirty="0" err="1"/>
              <a:t>mydb_backup.dump</a:t>
            </a:r>
            <a:endParaRPr lang="en-CA" dirty="0"/>
          </a:p>
          <a:p>
            <a:endParaRPr lang="en-US" dirty="0"/>
          </a:p>
        </p:txBody>
      </p:sp>
    </p:spTree>
    <p:extLst>
      <p:ext uri="{BB962C8B-B14F-4D97-AF65-F5344CB8AC3E}">
        <p14:creationId xmlns:p14="http://schemas.microsoft.com/office/powerpoint/2010/main" val="27934020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B49B-09BD-B8B5-240F-A388D1FA4893}"/>
              </a:ext>
            </a:extLst>
          </p:cNvPr>
          <p:cNvSpPr>
            <a:spLocks noGrp="1"/>
          </p:cNvSpPr>
          <p:nvPr>
            <p:ph type="title"/>
          </p:nvPr>
        </p:nvSpPr>
        <p:spPr/>
        <p:txBody>
          <a:bodyPr>
            <a:normAutofit fontScale="90000"/>
          </a:bodyPr>
          <a:lstStyle/>
          <a:p>
            <a:r>
              <a:rPr lang="en-US" dirty="0"/>
              <a:t>PITR - Point-In-Time Recovery (PITR) – WAL-based Physical Backup</a:t>
            </a:r>
          </a:p>
        </p:txBody>
      </p:sp>
      <p:sp>
        <p:nvSpPr>
          <p:cNvPr id="6" name="Rectangle 2">
            <a:extLst>
              <a:ext uri="{FF2B5EF4-FFF2-40B4-BE49-F238E27FC236}">
                <a16:creationId xmlns:a16="http://schemas.microsoft.com/office/drawing/2014/main" id="{2C96F181-439D-15BB-58A9-605CD8DDCA62}"/>
              </a:ext>
            </a:extLst>
          </p:cNvPr>
          <p:cNvSpPr>
            <a:spLocks noGrp="1" noChangeArrowheads="1"/>
          </p:cNvSpPr>
          <p:nvPr>
            <p:ph type="body" sz="quarter" idx="23"/>
          </p:nvPr>
        </p:nvSpPr>
        <p:spPr bwMode="auto">
          <a:xfrm>
            <a:off x="435841" y="2421682"/>
            <a:ext cx="9480480" cy="234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92008" rIns="91440" bIns="76176" numCol="1" anchor="ctr" anchorCtr="0" compatLnSpc="1">
            <a:prstTxWarp prst="textNoShape">
              <a:avLst/>
            </a:prstTxWarp>
            <a:spAutoFit/>
          </a:bodyPr>
          <a:lstStyle>
            <a:lvl1pPr eaLnBrk="0" fontAlgn="base" hangingPunct="0">
              <a:spcBef>
                <a:spcPct val="0"/>
              </a:spcBef>
              <a:spcAft>
                <a:spcPct val="0"/>
              </a:spcAft>
              <a:tabLst>
                <a:tab pos="914400" algn="l"/>
              </a:tabLst>
              <a:defRPr>
                <a:solidFill>
                  <a:schemeClr val="tx1"/>
                </a:solidFill>
                <a:latin typeface="Arial" panose="020B0604020202020204" pitchFamily="34" charset="0"/>
              </a:defRPr>
            </a:lvl1pPr>
            <a:lvl2pPr eaLnBrk="0" fontAlgn="base" hangingPunct="0">
              <a:spcBef>
                <a:spcPct val="0"/>
              </a:spcBef>
              <a:spcAft>
                <a:spcPct val="0"/>
              </a:spcAft>
              <a:tabLst>
                <a:tab pos="914400" algn="l"/>
              </a:tabLst>
              <a:defRPr>
                <a:solidFill>
                  <a:schemeClr val="tx1"/>
                </a:solidFill>
                <a:latin typeface="Arial" panose="020B0604020202020204" pitchFamily="34" charset="0"/>
              </a:defRPr>
            </a:lvl2pPr>
            <a:lvl3pPr eaLnBrk="0" fontAlgn="base" hangingPunct="0">
              <a:spcBef>
                <a:spcPct val="0"/>
              </a:spcBef>
              <a:spcAft>
                <a:spcPct val="0"/>
              </a:spcAft>
              <a:tabLst>
                <a:tab pos="914400" algn="l"/>
              </a:tabLst>
              <a:defRPr>
                <a:solidFill>
                  <a:schemeClr val="tx1"/>
                </a:solidFill>
                <a:latin typeface="Arial" panose="020B0604020202020204" pitchFamily="34" charset="0"/>
              </a:defRPr>
            </a:lvl3pPr>
            <a:lvl4pPr eaLnBrk="0" fontAlgn="base" hangingPunct="0">
              <a:spcBef>
                <a:spcPct val="0"/>
              </a:spcBef>
              <a:spcAft>
                <a:spcPct val="0"/>
              </a:spcAft>
              <a:tabLst>
                <a:tab pos="914400" algn="l"/>
              </a:tabLst>
              <a:defRPr>
                <a:solidFill>
                  <a:schemeClr val="tx1"/>
                </a:solidFill>
                <a:latin typeface="Arial" panose="020B0604020202020204" pitchFamily="34" charset="0"/>
              </a:defRPr>
            </a:lvl4pPr>
            <a:lvl5pPr eaLnBrk="0" fontAlgn="base" hangingPunct="0">
              <a:spcBef>
                <a:spcPct val="0"/>
              </a:spcBef>
              <a:spcAft>
                <a:spcPct val="0"/>
              </a:spcAft>
              <a:tabLst>
                <a:tab pos="914400" algn="l"/>
              </a:tabLst>
              <a:defRPr>
                <a:solidFill>
                  <a:schemeClr val="tx1"/>
                </a:solidFill>
                <a:latin typeface="Arial" panose="020B0604020202020204" pitchFamily="34" charset="0"/>
              </a:defRPr>
            </a:lvl5pPr>
            <a:lvl6pPr eaLnBrk="0" fontAlgn="base" hangingPunct="0">
              <a:spcBef>
                <a:spcPct val="0"/>
              </a:spcBef>
              <a:spcAft>
                <a:spcPct val="0"/>
              </a:spcAft>
              <a:tabLst>
                <a:tab pos="914400" algn="l"/>
              </a:tabLst>
              <a:defRPr>
                <a:solidFill>
                  <a:schemeClr val="tx1"/>
                </a:solidFill>
                <a:latin typeface="Arial" panose="020B0604020202020204" pitchFamily="34" charset="0"/>
              </a:defRPr>
            </a:lvl6pPr>
            <a:lvl7pPr eaLnBrk="0" fontAlgn="base" hangingPunct="0">
              <a:spcBef>
                <a:spcPct val="0"/>
              </a:spcBef>
              <a:spcAft>
                <a:spcPct val="0"/>
              </a:spcAft>
              <a:tabLst>
                <a:tab pos="914400" algn="l"/>
              </a:tabLst>
              <a:defRPr>
                <a:solidFill>
                  <a:schemeClr val="tx1"/>
                </a:solidFill>
                <a:latin typeface="Arial" panose="020B0604020202020204" pitchFamily="34" charset="0"/>
              </a:defRPr>
            </a:lvl7pPr>
            <a:lvl8pPr eaLnBrk="0" fontAlgn="base" hangingPunct="0">
              <a:spcBef>
                <a:spcPct val="0"/>
              </a:spcBef>
              <a:spcAft>
                <a:spcPct val="0"/>
              </a:spcAft>
              <a:tabLst>
                <a:tab pos="914400" algn="l"/>
              </a:tabLst>
              <a:defRPr>
                <a:solidFill>
                  <a:schemeClr val="tx1"/>
                </a:solidFill>
                <a:latin typeface="Arial" panose="020B0604020202020204" pitchFamily="34" charset="0"/>
              </a:defRPr>
            </a:lvl8pPr>
            <a:lvl9pPr eaLnBrk="0" fontAlgn="base" hangingPunct="0">
              <a:spcBef>
                <a:spcPct val="0"/>
              </a:spcBef>
              <a:spcAft>
                <a:spcPct val="0"/>
              </a:spcAft>
              <a:tabLst>
                <a:tab pos="9144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914400" algn="l"/>
              </a:tabLst>
            </a:pPr>
            <a:r>
              <a:rPr kumimoji="0" lang="en-US" altLang="ja-JP" sz="3200" b="0" i="0" u="none" strike="noStrike" cap="none" normalizeH="0" baseline="0" dirty="0">
                <a:ln>
                  <a:noFill/>
                </a:ln>
                <a:solidFill>
                  <a:srgbClr val="595959"/>
                </a:solidFill>
                <a:effectLst/>
                <a:latin typeface="Calibri" panose="020F0502020204030204" pitchFamily="34" charset="0"/>
                <a:ea typeface="Times New Roman" panose="02020603050405020304" pitchFamily="18" charset="0"/>
                <a:cs typeface="Times New Roman" panose="02020603050405020304" pitchFamily="18" charset="0"/>
              </a:rPr>
              <a:t>What is PITR?</a:t>
            </a:r>
          </a:p>
          <a:p>
            <a:pPr marL="0" marR="0" lvl="0" indent="0" algn="l" defTabSz="914400" rtl="0" eaLnBrk="0" fontAlgn="base" latinLnBrk="0" hangingPunct="0">
              <a:lnSpc>
                <a:spcPct val="100000"/>
              </a:lnSpc>
              <a:spcBef>
                <a:spcPct val="0"/>
              </a:spcBef>
              <a:spcAft>
                <a:spcPct val="0"/>
              </a:spcAft>
              <a:buClrTx/>
              <a:buSzTx/>
              <a:buFontTx/>
              <a:buChar char="•"/>
              <a:tabLst>
                <a:tab pos="914400" algn="l"/>
              </a:tabLst>
            </a:pPr>
            <a:r>
              <a:rPr kumimoji="0" lang="en-US" altLang="ja-JP" sz="3200" b="0" i="0" u="none" strike="noStrike" cap="none" normalizeH="0" baseline="0" dirty="0">
                <a:ln>
                  <a:noFill/>
                </a:ln>
                <a:solidFill>
                  <a:schemeClr val="tx1"/>
                </a:solidFill>
                <a:effectLst/>
                <a:ea typeface="Times New Roman" panose="02020603050405020304" pitchFamily="18" charset="0"/>
              </a:rPr>
              <a:t>Restores the database to </a:t>
            </a:r>
            <a:r>
              <a:rPr kumimoji="0" lang="en-US" altLang="ja-JP" sz="3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any point in time</a:t>
            </a:r>
            <a:r>
              <a:rPr kumimoji="0" lang="en-US" altLang="ja-JP" sz="3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using:</a:t>
            </a:r>
          </a:p>
          <a:p>
            <a:pPr marL="457200" marR="0" lvl="1" indent="0" algn="l" defTabSz="914400" rtl="0" eaLnBrk="0" fontAlgn="base" latinLnBrk="0" hangingPunct="0">
              <a:lnSpc>
                <a:spcPct val="100000"/>
              </a:lnSpc>
              <a:spcBef>
                <a:spcPct val="0"/>
              </a:spcBef>
              <a:spcAft>
                <a:spcPct val="0"/>
              </a:spcAft>
              <a:buClrTx/>
              <a:buSzTx/>
              <a:buFont typeface="Symbol" pitchFamily="2" charset="2"/>
              <a:buChar char=""/>
              <a:tabLst>
                <a:tab pos="914400" algn="l"/>
              </a:tabLst>
            </a:pPr>
            <a:r>
              <a:rPr kumimoji="0" lang="en-US" altLang="ja-JP" sz="3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Base physical backup (with </a:t>
            </a:r>
            <a:r>
              <a:rPr kumimoji="0" lang="en-US" altLang="ja-JP" sz="3200" b="0" i="0" u="none" strike="noStrike" cap="none" normalizeH="0" baseline="0" dirty="0" err="1">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pg_basebackup</a:t>
            </a:r>
            <a:r>
              <a:rPr kumimoji="0" lang="en-US" altLang="ja-JP" sz="3200" b="0" i="0" u="none" strike="noStrike" cap="none" normalizeH="0" baseline="0" dirty="0">
                <a:ln>
                  <a:noFill/>
                </a:ln>
                <a:solidFill>
                  <a:schemeClr val="tx1"/>
                </a:solidFill>
                <a:effectLst/>
                <a:ea typeface="Times New Roman" panose="02020603050405020304" pitchFamily="18" charset="0"/>
              </a:rPr>
              <a:t>)</a:t>
            </a:r>
            <a:endParaRPr kumimoji="0" lang="en-US" altLang="ja-JP" sz="3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 typeface="Symbol" pitchFamily="2" charset="2"/>
              <a:buChar char=""/>
              <a:tabLst>
                <a:tab pos="914400" algn="l"/>
              </a:tabLst>
            </a:pPr>
            <a:r>
              <a:rPr kumimoji="0" lang="en-US" altLang="ja-JP" sz="3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WAL (Write-Ahead Log) files</a:t>
            </a:r>
            <a:endParaRPr kumimoji="0" lang="en-US" altLang="ja-JP" sz="3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767BD31-CB1E-C4EC-6F2C-E5BCBE842EB0}"/>
              </a:ext>
            </a:extLst>
          </p:cNvPr>
          <p:cNvPicPr>
            <a:picLocks noChangeAspect="1"/>
          </p:cNvPicPr>
          <p:nvPr/>
        </p:nvPicPr>
        <p:blipFill>
          <a:blip r:embed="rId2"/>
          <a:stretch>
            <a:fillRect/>
          </a:stretch>
        </p:blipFill>
        <p:spPr>
          <a:xfrm>
            <a:off x="2016074" y="5355719"/>
            <a:ext cx="6870700" cy="1193800"/>
          </a:xfrm>
          <a:prstGeom prst="rect">
            <a:avLst/>
          </a:prstGeom>
        </p:spPr>
      </p:pic>
    </p:spTree>
    <p:extLst>
      <p:ext uri="{BB962C8B-B14F-4D97-AF65-F5344CB8AC3E}">
        <p14:creationId xmlns:p14="http://schemas.microsoft.com/office/powerpoint/2010/main" val="4149286889"/>
      </p:ext>
    </p:extLst>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203BB7-AB8A-6CB3-F40B-C56084907065}"/>
              </a:ext>
            </a:extLst>
          </p:cNvPr>
          <p:cNvSpPr>
            <a:spLocks noGrp="1"/>
          </p:cNvSpPr>
          <p:nvPr>
            <p:ph type="body" sz="quarter" idx="23"/>
          </p:nvPr>
        </p:nvSpPr>
        <p:spPr/>
        <p:txBody>
          <a:bodyPr/>
          <a:lstStyle/>
          <a:p>
            <a:pPr marL="0" indent="0">
              <a:buNone/>
            </a:pPr>
            <a:r>
              <a:rPr lang="en-CA" sz="2800" dirty="0"/>
              <a:t>	Let’s say you:</a:t>
            </a:r>
          </a:p>
          <a:p>
            <a:r>
              <a:rPr lang="en-CA" sz="2800" dirty="0"/>
              <a:t>Accidentally deleted important data at 5:15 PM.</a:t>
            </a:r>
          </a:p>
          <a:p>
            <a:r>
              <a:rPr lang="en-CA" sz="2800" dirty="0"/>
              <a:t>Have a full base backup from 4:00 PM and continuous write-ahead log (WAL) files.</a:t>
            </a:r>
          </a:p>
          <a:p>
            <a:r>
              <a:rPr lang="en-CA" sz="2800" dirty="0"/>
              <a:t>With PITR, you can restore the database to </a:t>
            </a:r>
            <a:r>
              <a:rPr lang="en-CA" sz="2800" b="1" dirty="0"/>
              <a:t>just before</a:t>
            </a:r>
            <a:r>
              <a:rPr lang="en-CA" sz="2800" dirty="0"/>
              <a:t> 5:15 PM (e.g., 5:14:59 PM) — like time </a:t>
            </a:r>
            <a:r>
              <a:rPr lang="en-CA" sz="2800" dirty="0" err="1"/>
              <a:t>trav</a:t>
            </a:r>
            <a:endParaRPr lang="en-CA" sz="2800" dirty="0"/>
          </a:p>
          <a:p>
            <a:endParaRPr lang="en-US" dirty="0"/>
          </a:p>
        </p:txBody>
      </p:sp>
      <p:sp>
        <p:nvSpPr>
          <p:cNvPr id="3" name="Title 2">
            <a:extLst>
              <a:ext uri="{FF2B5EF4-FFF2-40B4-BE49-F238E27FC236}">
                <a16:creationId xmlns:a16="http://schemas.microsoft.com/office/drawing/2014/main" id="{20464D59-1B44-2542-531D-E2724B0C35EB}"/>
              </a:ext>
            </a:extLst>
          </p:cNvPr>
          <p:cNvSpPr>
            <a:spLocks noGrp="1"/>
          </p:cNvSpPr>
          <p:nvPr>
            <p:ph type="title"/>
          </p:nvPr>
        </p:nvSpPr>
        <p:spPr/>
        <p:txBody>
          <a:bodyPr/>
          <a:lstStyle/>
          <a:p>
            <a:r>
              <a:rPr lang="en-US" dirty="0"/>
              <a:t>PITR Use Case</a:t>
            </a:r>
          </a:p>
        </p:txBody>
      </p:sp>
    </p:spTree>
    <p:extLst>
      <p:ext uri="{BB962C8B-B14F-4D97-AF65-F5344CB8AC3E}">
        <p14:creationId xmlns:p14="http://schemas.microsoft.com/office/powerpoint/2010/main" val="708175487"/>
      </p:ext>
    </p:extLst>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4DF3F2-4715-2CFA-DE2D-261FDA37BCFF}"/>
              </a:ext>
            </a:extLst>
          </p:cNvPr>
          <p:cNvSpPr>
            <a:spLocks noGrp="1"/>
          </p:cNvSpPr>
          <p:nvPr>
            <p:ph type="body" sz="quarter" idx="23"/>
          </p:nvPr>
        </p:nvSpPr>
        <p:spPr/>
        <p:txBody>
          <a:bodyPr>
            <a:normAutofit/>
          </a:bodyPr>
          <a:lstStyle/>
          <a:p>
            <a:r>
              <a:rPr lang="en-CA" sz="2800" dirty="0"/>
              <a:t>A </a:t>
            </a:r>
            <a:r>
              <a:rPr lang="en-CA" sz="2800" b="1" dirty="0"/>
              <a:t>trigger</a:t>
            </a:r>
            <a:r>
              <a:rPr lang="en-CA" sz="2800" dirty="0"/>
              <a:t> in PostgreSQL is a </a:t>
            </a:r>
            <a:r>
              <a:rPr lang="en-CA" sz="2800" b="1" dirty="0"/>
              <a:t>database callback function</a:t>
            </a:r>
            <a:r>
              <a:rPr lang="en-CA" sz="2800" dirty="0"/>
              <a:t> that </a:t>
            </a:r>
            <a:r>
              <a:rPr lang="en-CA" sz="2800" b="1" dirty="0"/>
              <a:t>automatically executes</a:t>
            </a:r>
            <a:r>
              <a:rPr lang="en-CA" sz="2800" dirty="0"/>
              <a:t> in response to a specific event on a table or view.</a:t>
            </a:r>
            <a:endParaRPr lang="en-US" sz="2800" dirty="0"/>
          </a:p>
        </p:txBody>
      </p:sp>
      <p:sp>
        <p:nvSpPr>
          <p:cNvPr id="3" name="Title 2">
            <a:extLst>
              <a:ext uri="{FF2B5EF4-FFF2-40B4-BE49-F238E27FC236}">
                <a16:creationId xmlns:a16="http://schemas.microsoft.com/office/drawing/2014/main" id="{38D91892-D1E1-F927-E3B1-830E6638AEED}"/>
              </a:ext>
            </a:extLst>
          </p:cNvPr>
          <p:cNvSpPr>
            <a:spLocks noGrp="1"/>
          </p:cNvSpPr>
          <p:nvPr>
            <p:ph type="title"/>
          </p:nvPr>
        </p:nvSpPr>
        <p:spPr/>
        <p:txBody>
          <a:bodyPr/>
          <a:lstStyle/>
          <a:p>
            <a:r>
              <a:rPr lang="en-US" dirty="0"/>
              <a:t>Trigger</a:t>
            </a:r>
          </a:p>
        </p:txBody>
      </p:sp>
      <p:pic>
        <p:nvPicPr>
          <p:cNvPr id="5" name="Picture 4">
            <a:extLst>
              <a:ext uri="{FF2B5EF4-FFF2-40B4-BE49-F238E27FC236}">
                <a16:creationId xmlns:a16="http://schemas.microsoft.com/office/drawing/2014/main" id="{C266F74B-D4B4-E7D9-6AD7-42D4E416E3E1}"/>
              </a:ext>
            </a:extLst>
          </p:cNvPr>
          <p:cNvPicPr>
            <a:picLocks noChangeAspect="1"/>
          </p:cNvPicPr>
          <p:nvPr/>
        </p:nvPicPr>
        <p:blipFill>
          <a:blip r:embed="rId2"/>
          <a:stretch>
            <a:fillRect/>
          </a:stretch>
        </p:blipFill>
        <p:spPr>
          <a:xfrm>
            <a:off x="1835053" y="4110845"/>
            <a:ext cx="7174035" cy="1244600"/>
          </a:xfrm>
          <a:prstGeom prst="rect">
            <a:avLst/>
          </a:prstGeom>
        </p:spPr>
      </p:pic>
    </p:spTree>
    <p:extLst>
      <p:ext uri="{BB962C8B-B14F-4D97-AF65-F5344CB8AC3E}">
        <p14:creationId xmlns:p14="http://schemas.microsoft.com/office/powerpoint/2010/main" val="1078801626"/>
      </p:ext>
    </p:extLst>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C4F717-F127-B87C-598C-28855DE62859}"/>
              </a:ext>
            </a:extLst>
          </p:cNvPr>
          <p:cNvSpPr>
            <a:spLocks noGrp="1"/>
          </p:cNvSpPr>
          <p:nvPr>
            <p:ph sz="quarter" idx="10"/>
          </p:nvPr>
        </p:nvSpPr>
        <p:spPr>
          <a:xfrm>
            <a:off x="1850106" y="3314828"/>
            <a:ext cx="4163965" cy="2890784"/>
          </a:xfrm>
        </p:spPr>
        <p:txBody>
          <a:bodyPr/>
          <a:lstStyle/>
          <a:p>
            <a:pPr marL="259232" indent="-259232" algn="ctr">
              <a:buFont typeface="Wingdings" panose="05000000000000000000" pitchFamily="2" charset="2"/>
              <a:buChar char="ü"/>
            </a:pPr>
            <a:r>
              <a:rPr lang="en-IN" dirty="0">
                <a:solidFill>
                  <a:srgbClr val="16184E"/>
                </a:solidFill>
              </a:rPr>
              <a:t>Reusable logic</a:t>
            </a:r>
          </a:p>
          <a:p>
            <a:pPr algn="ctr"/>
            <a:endParaRPr lang="en-IN" dirty="0">
              <a:solidFill>
                <a:srgbClr val="16184E"/>
              </a:solidFill>
            </a:endParaRPr>
          </a:p>
        </p:txBody>
      </p:sp>
      <p:sp>
        <p:nvSpPr>
          <p:cNvPr id="3" name="Content Placeholder 2">
            <a:extLst>
              <a:ext uri="{FF2B5EF4-FFF2-40B4-BE49-F238E27FC236}">
                <a16:creationId xmlns:a16="http://schemas.microsoft.com/office/drawing/2014/main" id="{7C8C1581-1616-EC68-16BA-B12313603D7B}"/>
              </a:ext>
            </a:extLst>
          </p:cNvPr>
          <p:cNvSpPr>
            <a:spLocks noGrp="1"/>
          </p:cNvSpPr>
          <p:nvPr>
            <p:ph sz="quarter" idx="11"/>
          </p:nvPr>
        </p:nvSpPr>
        <p:spPr>
          <a:xfrm>
            <a:off x="6178088" y="3314829"/>
            <a:ext cx="4163965" cy="2890783"/>
          </a:xfrm>
        </p:spPr>
        <p:txBody>
          <a:bodyPr/>
          <a:lstStyle/>
          <a:p>
            <a:pPr marL="259232" indent="-259232" algn="ctr">
              <a:buFont typeface="Wingdings" panose="05000000000000000000" pitchFamily="2" charset="2"/>
              <a:buChar char="ü"/>
            </a:pPr>
            <a:r>
              <a:rPr lang="en-US" dirty="0">
                <a:solidFill>
                  <a:srgbClr val="16184E"/>
                </a:solidFill>
              </a:rPr>
              <a:t>Return types: scalar or table</a:t>
            </a:r>
            <a:endParaRPr lang="en-IN" dirty="0">
              <a:solidFill>
                <a:srgbClr val="16184E"/>
              </a:solidFill>
            </a:endParaRPr>
          </a:p>
          <a:p>
            <a:pPr algn="ctr"/>
            <a:endParaRPr lang="en-IN" dirty="0">
              <a:solidFill>
                <a:srgbClr val="16184E"/>
              </a:solidFill>
            </a:endParaRPr>
          </a:p>
        </p:txBody>
      </p:sp>
      <p:sp>
        <p:nvSpPr>
          <p:cNvPr id="4" name="Slide Number Placeholder 3">
            <a:extLst>
              <a:ext uri="{FF2B5EF4-FFF2-40B4-BE49-F238E27FC236}">
                <a16:creationId xmlns:a16="http://schemas.microsoft.com/office/drawing/2014/main" id="{F1918F85-4BB0-9447-3073-A130E61DC008}"/>
              </a:ext>
            </a:extLst>
          </p:cNvPr>
          <p:cNvSpPr>
            <a:spLocks noGrp="1"/>
          </p:cNvSpPr>
          <p:nvPr>
            <p:ph type="sldNum" sz="quarter" idx="4"/>
          </p:nvPr>
        </p:nvSpPr>
        <p:spPr/>
        <p:txBody>
          <a:bodyPr/>
          <a:lstStyle/>
          <a:p>
            <a:fld id="{D71DA9FD-6EF8-4CC5-AF9B-B6159B5B937C}" type="slidenum">
              <a:rPr lang="en-GB" noProof="1" smtClean="0"/>
              <a:pPr/>
              <a:t>87</a:t>
            </a:fld>
            <a:endParaRPr lang="en-GB" noProof="1"/>
          </a:p>
        </p:txBody>
      </p:sp>
      <p:sp>
        <p:nvSpPr>
          <p:cNvPr id="5" name="Footer Placeholder 4">
            <a:extLst>
              <a:ext uri="{FF2B5EF4-FFF2-40B4-BE49-F238E27FC236}">
                <a16:creationId xmlns:a16="http://schemas.microsoft.com/office/drawing/2014/main" id="{F4BEF8EE-A651-E0F4-92DC-CBA120346115}"/>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6" name="Title 5">
            <a:extLst>
              <a:ext uri="{FF2B5EF4-FFF2-40B4-BE49-F238E27FC236}">
                <a16:creationId xmlns:a16="http://schemas.microsoft.com/office/drawing/2014/main" id="{118D53F6-0307-1F2C-6BD4-9D9BA75A867F}"/>
              </a:ext>
            </a:extLst>
          </p:cNvPr>
          <p:cNvSpPr>
            <a:spLocks noGrp="1"/>
          </p:cNvSpPr>
          <p:nvPr>
            <p:ph type="title"/>
          </p:nvPr>
        </p:nvSpPr>
        <p:spPr/>
        <p:txBody>
          <a:bodyPr/>
          <a:lstStyle/>
          <a:p>
            <a:r>
              <a:rPr lang="en-US" dirty="0"/>
              <a:t>Why write PL/</a:t>
            </a:r>
            <a:r>
              <a:rPr lang="en-US" dirty="0" err="1"/>
              <a:t>pgSQL</a:t>
            </a:r>
            <a:r>
              <a:rPr lang="en-US" dirty="0"/>
              <a:t> Functions</a:t>
            </a:r>
            <a:endParaRPr lang="en-IN" dirty="0"/>
          </a:p>
        </p:txBody>
      </p:sp>
      <p:pic>
        <p:nvPicPr>
          <p:cNvPr id="13314" name="Picture 2" descr="Reuse - Free arrows icons">
            <a:extLst>
              <a:ext uri="{FF2B5EF4-FFF2-40B4-BE49-F238E27FC236}">
                <a16:creationId xmlns:a16="http://schemas.microsoft.com/office/drawing/2014/main" id="{67448237-BEBF-563F-7C9C-CD6195F98A1A}"/>
              </a:ext>
            </a:extLst>
          </p:cNvPr>
          <p:cNvPicPr>
            <a:picLocks noChangeAspect="1" noChangeArrowheads="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60564" y="1844374"/>
            <a:ext cx="1143049" cy="114304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eturn&quot; Icon - Download for free – Iconduck">
            <a:extLst>
              <a:ext uri="{FF2B5EF4-FFF2-40B4-BE49-F238E27FC236}">
                <a16:creationId xmlns:a16="http://schemas.microsoft.com/office/drawing/2014/main" id="{549741F2-C4C6-3BBC-DC4D-2949EAC8541E}"/>
              </a:ext>
            </a:extLst>
          </p:cNvPr>
          <p:cNvPicPr>
            <a:picLocks noChangeAspect="1" noChangeArrowheads="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32858" y="1844373"/>
            <a:ext cx="1254426" cy="114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12131"/>
      </p:ext>
    </p:extLst>
  </p:cSld>
  <p:clrMapOvr>
    <a:masterClrMapping/>
  </p:clrMapOvr>
  <p:transition>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A1F95-67F1-40FC-9E8E-4C695FADB574}"/>
              </a:ext>
            </a:extLst>
          </p:cNvPr>
          <p:cNvSpPr>
            <a:spLocks noGrp="1"/>
          </p:cNvSpPr>
          <p:nvPr>
            <p:ph type="sldNum" sz="quarter" idx="4"/>
          </p:nvPr>
        </p:nvSpPr>
        <p:spPr/>
        <p:txBody>
          <a:bodyPr/>
          <a:lstStyle/>
          <a:p>
            <a:fld id="{D71DA9FD-6EF8-4CC5-AF9B-B6159B5B937C}" type="slidenum">
              <a:rPr lang="en-GB" noProof="1" smtClean="0"/>
              <a:pPr/>
              <a:t>88</a:t>
            </a:fld>
            <a:endParaRPr lang="en-GB" noProof="1"/>
          </a:p>
        </p:txBody>
      </p:sp>
      <p:sp>
        <p:nvSpPr>
          <p:cNvPr id="3" name="Footer Placeholder 2">
            <a:extLst>
              <a:ext uri="{FF2B5EF4-FFF2-40B4-BE49-F238E27FC236}">
                <a16:creationId xmlns:a16="http://schemas.microsoft.com/office/drawing/2014/main" id="{41282948-0351-DB4F-9D57-CEE077C4EF9B}"/>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4" name="Title 3">
            <a:extLst>
              <a:ext uri="{FF2B5EF4-FFF2-40B4-BE49-F238E27FC236}">
                <a16:creationId xmlns:a16="http://schemas.microsoft.com/office/drawing/2014/main" id="{6C0B97CF-278C-9FEB-0BA6-3A907E1DDFCF}"/>
              </a:ext>
            </a:extLst>
          </p:cNvPr>
          <p:cNvSpPr>
            <a:spLocks noGrp="1"/>
          </p:cNvSpPr>
          <p:nvPr>
            <p:ph type="title"/>
          </p:nvPr>
        </p:nvSpPr>
        <p:spPr/>
        <p:txBody>
          <a:bodyPr/>
          <a:lstStyle/>
          <a:p>
            <a:r>
              <a:rPr lang="en-US" dirty="0"/>
              <a:t>Writing Simple PL/</a:t>
            </a:r>
            <a:r>
              <a:rPr lang="en-US" dirty="0" err="1"/>
              <a:t>pgSQL</a:t>
            </a:r>
            <a:r>
              <a:rPr lang="en-US" dirty="0"/>
              <a:t> Functions</a:t>
            </a:r>
            <a:endParaRPr lang="en-IN" dirty="0"/>
          </a:p>
        </p:txBody>
      </p:sp>
      <p:sp>
        <p:nvSpPr>
          <p:cNvPr id="6" name="TextBox 5">
            <a:extLst>
              <a:ext uri="{FF2B5EF4-FFF2-40B4-BE49-F238E27FC236}">
                <a16:creationId xmlns:a16="http://schemas.microsoft.com/office/drawing/2014/main" id="{1EBEA768-BFB8-F4C2-BC63-70B185858F51}"/>
              </a:ext>
            </a:extLst>
          </p:cNvPr>
          <p:cNvSpPr txBox="1"/>
          <p:nvPr/>
        </p:nvSpPr>
        <p:spPr bwMode="ltGray">
          <a:xfrm>
            <a:off x="4488253" y="1724215"/>
            <a:ext cx="4571222" cy="2540439"/>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nSpc>
                <a:spcPct val="250000"/>
              </a:lnSpc>
            </a:pPr>
            <a:r>
              <a:rPr lang="en-IN" sz="1089" dirty="0"/>
              <a:t>CREATE FUNCTION add(a INT, b INT)</a:t>
            </a:r>
          </a:p>
          <a:p>
            <a:pPr>
              <a:lnSpc>
                <a:spcPct val="250000"/>
              </a:lnSpc>
            </a:pPr>
            <a:r>
              <a:rPr lang="en-IN" sz="1089" dirty="0"/>
              <a:t>RETURNS INT AS $$</a:t>
            </a:r>
          </a:p>
          <a:p>
            <a:pPr>
              <a:lnSpc>
                <a:spcPct val="250000"/>
              </a:lnSpc>
            </a:pPr>
            <a:r>
              <a:rPr lang="en-IN" sz="1089" dirty="0"/>
              <a:t>BEGIN</a:t>
            </a:r>
          </a:p>
          <a:p>
            <a:pPr>
              <a:lnSpc>
                <a:spcPct val="250000"/>
              </a:lnSpc>
            </a:pPr>
            <a:r>
              <a:rPr lang="en-IN" sz="1089" dirty="0"/>
              <a:t>  RETURN a + b;</a:t>
            </a:r>
          </a:p>
          <a:p>
            <a:pPr>
              <a:lnSpc>
                <a:spcPct val="250000"/>
              </a:lnSpc>
            </a:pPr>
            <a:r>
              <a:rPr lang="en-IN" sz="1089" dirty="0"/>
              <a:t>END;</a:t>
            </a:r>
          </a:p>
          <a:p>
            <a:pPr>
              <a:lnSpc>
                <a:spcPct val="250000"/>
              </a:lnSpc>
            </a:pPr>
            <a:r>
              <a:rPr lang="en-IN" sz="1089" dirty="0"/>
              <a:t>$$ LANGUAGE </a:t>
            </a:r>
            <a:r>
              <a:rPr lang="en-IN" sz="1089" dirty="0" err="1"/>
              <a:t>plpgsql</a:t>
            </a:r>
            <a:r>
              <a:rPr lang="en-IN" sz="1089" dirty="0"/>
              <a:t>;</a:t>
            </a:r>
          </a:p>
        </p:txBody>
      </p:sp>
      <p:sp>
        <p:nvSpPr>
          <p:cNvPr id="9" name="TextBox 8">
            <a:extLst>
              <a:ext uri="{FF2B5EF4-FFF2-40B4-BE49-F238E27FC236}">
                <a16:creationId xmlns:a16="http://schemas.microsoft.com/office/drawing/2014/main" id="{9D2E4FD0-312D-9D8D-ECAA-2AEB25C4991E}"/>
              </a:ext>
            </a:extLst>
          </p:cNvPr>
          <p:cNvSpPr txBox="1"/>
          <p:nvPr/>
        </p:nvSpPr>
        <p:spPr bwMode="ltGray">
          <a:xfrm>
            <a:off x="4488253" y="1397528"/>
            <a:ext cx="2603688"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US" sz="1089" dirty="0"/>
              <a:t>Example</a:t>
            </a:r>
            <a:r>
              <a:rPr lang="en-IN" sz="1089" dirty="0"/>
              <a:t> of writing PL/</a:t>
            </a:r>
            <a:r>
              <a:rPr lang="en-IN" sz="1089" dirty="0" err="1"/>
              <a:t>pgSQL</a:t>
            </a:r>
            <a:r>
              <a:rPr lang="en-IN" sz="1089" dirty="0"/>
              <a:t> function</a:t>
            </a:r>
          </a:p>
        </p:txBody>
      </p:sp>
      <p:cxnSp>
        <p:nvCxnSpPr>
          <p:cNvPr id="11" name="Straight Arrow Connector 10">
            <a:extLst>
              <a:ext uri="{FF2B5EF4-FFF2-40B4-BE49-F238E27FC236}">
                <a16:creationId xmlns:a16="http://schemas.microsoft.com/office/drawing/2014/main" id="{F6ADEE01-CE30-B87E-1F6C-A3E665543523}"/>
              </a:ext>
            </a:extLst>
          </p:cNvPr>
          <p:cNvCxnSpPr>
            <a:cxnSpLocks/>
          </p:cNvCxnSpPr>
          <p:nvPr/>
        </p:nvCxnSpPr>
        <p:spPr bwMode="auto">
          <a:xfrm flipH="1" flipV="1">
            <a:off x="6059059" y="2145453"/>
            <a:ext cx="1580018" cy="226641"/>
          </a:xfrm>
          <a:prstGeom prst="straightConnector1">
            <a:avLst/>
          </a:prstGeom>
          <a:noFill/>
          <a:ln w="12700">
            <a:solidFill>
              <a:schemeClr val="tx1"/>
            </a:solidFill>
            <a:round/>
            <a:headEnd/>
            <a:tailEnd type="triangle"/>
          </a:ln>
        </p:spPr>
      </p:cxnSp>
      <p:cxnSp>
        <p:nvCxnSpPr>
          <p:cNvPr id="15" name="Straight Arrow Connector 14">
            <a:extLst>
              <a:ext uri="{FF2B5EF4-FFF2-40B4-BE49-F238E27FC236}">
                <a16:creationId xmlns:a16="http://schemas.microsoft.com/office/drawing/2014/main" id="{80CBDB4A-21E1-B09D-E035-B5A03C90D4DA}"/>
              </a:ext>
            </a:extLst>
          </p:cNvPr>
          <p:cNvCxnSpPr>
            <a:cxnSpLocks/>
          </p:cNvCxnSpPr>
          <p:nvPr/>
        </p:nvCxnSpPr>
        <p:spPr bwMode="auto">
          <a:xfrm flipH="1">
            <a:off x="5106371" y="2844767"/>
            <a:ext cx="2117942" cy="0"/>
          </a:xfrm>
          <a:prstGeom prst="straightConnector1">
            <a:avLst/>
          </a:prstGeom>
          <a:noFill/>
          <a:ln w="12700">
            <a:solidFill>
              <a:schemeClr val="tx1"/>
            </a:solidFill>
            <a:round/>
            <a:headEnd/>
            <a:tailEnd type="triangle"/>
          </a:ln>
        </p:spPr>
      </p:cxnSp>
      <p:cxnSp>
        <p:nvCxnSpPr>
          <p:cNvPr id="17" name="Straight Arrow Connector 16">
            <a:extLst>
              <a:ext uri="{FF2B5EF4-FFF2-40B4-BE49-F238E27FC236}">
                <a16:creationId xmlns:a16="http://schemas.microsoft.com/office/drawing/2014/main" id="{91DD5661-8B55-FCBA-8FE7-EFEFF8C66EE7}"/>
              </a:ext>
            </a:extLst>
          </p:cNvPr>
          <p:cNvCxnSpPr>
            <a:cxnSpLocks/>
          </p:cNvCxnSpPr>
          <p:nvPr/>
        </p:nvCxnSpPr>
        <p:spPr bwMode="auto">
          <a:xfrm flipH="1">
            <a:off x="4973999" y="3687627"/>
            <a:ext cx="2250314" cy="0"/>
          </a:xfrm>
          <a:prstGeom prst="straightConnector1">
            <a:avLst/>
          </a:prstGeom>
          <a:noFill/>
          <a:ln w="12700">
            <a:solidFill>
              <a:schemeClr val="tx1"/>
            </a:solidFill>
            <a:round/>
            <a:headEnd/>
            <a:tailEnd type="triangle"/>
          </a:ln>
        </p:spPr>
      </p:cxnSp>
      <p:sp>
        <p:nvSpPr>
          <p:cNvPr id="20" name="Right Brace 19">
            <a:extLst>
              <a:ext uri="{FF2B5EF4-FFF2-40B4-BE49-F238E27FC236}">
                <a16:creationId xmlns:a16="http://schemas.microsoft.com/office/drawing/2014/main" id="{78F75E94-E51D-A9E0-62B9-AE3C79F137BF}"/>
              </a:ext>
            </a:extLst>
          </p:cNvPr>
          <p:cNvSpPr/>
          <p:nvPr/>
        </p:nvSpPr>
        <p:spPr bwMode="auto">
          <a:xfrm>
            <a:off x="5706455" y="2999296"/>
            <a:ext cx="291217" cy="582433"/>
          </a:xfrm>
          <a:prstGeom prst="rightBrace">
            <a:avLst/>
          </a:prstGeom>
          <a:noFill/>
          <a:ln w="12700">
            <a:solidFill>
              <a:schemeClr val="tx1"/>
            </a:solidFill>
            <a:round/>
            <a:headEnd/>
            <a:tailEnd/>
          </a:ln>
        </p:spPr>
        <p:txBody>
          <a:bodyPr rtlCol="0" anchor="ctr"/>
          <a:lstStyle/>
          <a:p>
            <a:pPr algn="ctr"/>
            <a:endParaRPr lang="en-IN" sz="1633"/>
          </a:p>
        </p:txBody>
      </p:sp>
      <p:sp>
        <p:nvSpPr>
          <p:cNvPr id="21" name="Rectangle 20">
            <a:extLst>
              <a:ext uri="{FF2B5EF4-FFF2-40B4-BE49-F238E27FC236}">
                <a16:creationId xmlns:a16="http://schemas.microsoft.com/office/drawing/2014/main" id="{56E4BE12-48B1-F447-C916-85A6A3F3BF83}"/>
              </a:ext>
            </a:extLst>
          </p:cNvPr>
          <p:cNvSpPr/>
          <p:nvPr/>
        </p:nvSpPr>
        <p:spPr bwMode="auto">
          <a:xfrm>
            <a:off x="7485830" y="2198080"/>
            <a:ext cx="1371063" cy="273567"/>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089" dirty="0">
                <a:solidFill>
                  <a:srgbClr val="FFFFFF"/>
                </a:solidFill>
              </a:rPr>
              <a:t>Function name</a:t>
            </a:r>
            <a:endParaRPr lang="en-IN" sz="1089" dirty="0" err="1">
              <a:solidFill>
                <a:srgbClr val="FFFFFF"/>
              </a:solidFill>
            </a:endParaRPr>
          </a:p>
        </p:txBody>
      </p:sp>
      <p:sp>
        <p:nvSpPr>
          <p:cNvPr id="22" name="Rectangle 21">
            <a:extLst>
              <a:ext uri="{FF2B5EF4-FFF2-40B4-BE49-F238E27FC236}">
                <a16:creationId xmlns:a16="http://schemas.microsoft.com/office/drawing/2014/main" id="{6C022A62-71BB-874A-D623-0F006F6886BF}"/>
              </a:ext>
            </a:extLst>
          </p:cNvPr>
          <p:cNvSpPr/>
          <p:nvPr/>
        </p:nvSpPr>
        <p:spPr bwMode="auto">
          <a:xfrm>
            <a:off x="7083117" y="2662501"/>
            <a:ext cx="1580018" cy="273567"/>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089" dirty="0">
                <a:solidFill>
                  <a:srgbClr val="FFFFFF"/>
                </a:solidFill>
              </a:rPr>
              <a:t>Procedure being</a:t>
            </a:r>
            <a:endParaRPr lang="en-IN" sz="1089" dirty="0" err="1">
              <a:solidFill>
                <a:srgbClr val="FFFFFF"/>
              </a:solidFill>
            </a:endParaRPr>
          </a:p>
        </p:txBody>
      </p:sp>
      <p:sp>
        <p:nvSpPr>
          <p:cNvPr id="23" name="Rectangle 22">
            <a:extLst>
              <a:ext uri="{FF2B5EF4-FFF2-40B4-BE49-F238E27FC236}">
                <a16:creationId xmlns:a16="http://schemas.microsoft.com/office/drawing/2014/main" id="{9BAC0BE1-135F-285A-017F-D77154E0F68E}"/>
              </a:ext>
            </a:extLst>
          </p:cNvPr>
          <p:cNvSpPr/>
          <p:nvPr/>
        </p:nvSpPr>
        <p:spPr bwMode="auto">
          <a:xfrm>
            <a:off x="6928683" y="3550843"/>
            <a:ext cx="1513831" cy="273567"/>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089" dirty="0">
                <a:solidFill>
                  <a:srgbClr val="FFFFFF"/>
                </a:solidFill>
              </a:rPr>
              <a:t>Procedure ends</a:t>
            </a:r>
            <a:endParaRPr lang="en-IN" sz="1089" dirty="0" err="1">
              <a:solidFill>
                <a:srgbClr val="FFFFFF"/>
              </a:solidFill>
            </a:endParaRPr>
          </a:p>
        </p:txBody>
      </p:sp>
      <p:sp>
        <p:nvSpPr>
          <p:cNvPr id="24" name="Rectangle 23">
            <a:extLst>
              <a:ext uri="{FF2B5EF4-FFF2-40B4-BE49-F238E27FC236}">
                <a16:creationId xmlns:a16="http://schemas.microsoft.com/office/drawing/2014/main" id="{771C98D4-7E94-1264-39A9-F3B476872B12}"/>
              </a:ext>
            </a:extLst>
          </p:cNvPr>
          <p:cNvSpPr/>
          <p:nvPr/>
        </p:nvSpPr>
        <p:spPr bwMode="auto">
          <a:xfrm>
            <a:off x="5997672" y="3145843"/>
            <a:ext cx="1862023" cy="273567"/>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089" dirty="0">
                <a:solidFill>
                  <a:srgbClr val="FFFFFF"/>
                </a:solidFill>
              </a:rPr>
              <a:t>Executable statements</a:t>
            </a:r>
            <a:endParaRPr lang="en-IN" sz="1089" dirty="0" err="1">
              <a:solidFill>
                <a:srgbClr val="FFFFFF"/>
              </a:solidFill>
            </a:endParaRPr>
          </a:p>
        </p:txBody>
      </p:sp>
      <p:cxnSp>
        <p:nvCxnSpPr>
          <p:cNvPr id="27" name="Straight Arrow Connector 26">
            <a:extLst>
              <a:ext uri="{FF2B5EF4-FFF2-40B4-BE49-F238E27FC236}">
                <a16:creationId xmlns:a16="http://schemas.microsoft.com/office/drawing/2014/main" id="{B65E15DF-6700-ED39-E914-AE563DFADFFA}"/>
              </a:ext>
            </a:extLst>
          </p:cNvPr>
          <p:cNvCxnSpPr>
            <a:cxnSpLocks/>
          </p:cNvCxnSpPr>
          <p:nvPr/>
        </p:nvCxnSpPr>
        <p:spPr bwMode="auto">
          <a:xfrm flipV="1">
            <a:off x="3808939" y="2541531"/>
            <a:ext cx="1500402" cy="303236"/>
          </a:xfrm>
          <a:prstGeom prst="straightConnector1">
            <a:avLst/>
          </a:prstGeom>
          <a:noFill/>
          <a:ln w="12700">
            <a:solidFill>
              <a:schemeClr val="tx1"/>
            </a:solidFill>
            <a:round/>
            <a:headEnd/>
            <a:tailEnd type="triangle"/>
          </a:ln>
        </p:spPr>
      </p:cxnSp>
      <p:sp>
        <p:nvSpPr>
          <p:cNvPr id="29" name="Rectangle 28">
            <a:extLst>
              <a:ext uri="{FF2B5EF4-FFF2-40B4-BE49-F238E27FC236}">
                <a16:creationId xmlns:a16="http://schemas.microsoft.com/office/drawing/2014/main" id="{FE2E010F-26E4-61F5-4161-E8B21816C560}"/>
              </a:ext>
            </a:extLst>
          </p:cNvPr>
          <p:cNvSpPr/>
          <p:nvPr/>
        </p:nvSpPr>
        <p:spPr bwMode="auto">
          <a:xfrm>
            <a:off x="2468284" y="2826065"/>
            <a:ext cx="1567522" cy="273567"/>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089" dirty="0">
                <a:solidFill>
                  <a:srgbClr val="FFFFFF"/>
                </a:solidFill>
              </a:rPr>
              <a:t>Return value / type</a:t>
            </a:r>
            <a:endParaRPr lang="en-IN" sz="1089" dirty="0" err="1">
              <a:solidFill>
                <a:srgbClr val="FFFFFF"/>
              </a:solidFill>
            </a:endParaRPr>
          </a:p>
        </p:txBody>
      </p:sp>
    </p:spTree>
    <p:extLst>
      <p:ext uri="{BB962C8B-B14F-4D97-AF65-F5344CB8AC3E}">
        <p14:creationId xmlns:p14="http://schemas.microsoft.com/office/powerpoint/2010/main" val="3266647623"/>
      </p:ext>
    </p:extLst>
  </p:cSld>
  <p:clrMapOvr>
    <a:masterClrMapping/>
  </p:clrMapOvr>
  <p:transition>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71A27-E513-B3F2-446D-A8C0DEF4A13F}"/>
              </a:ext>
            </a:extLst>
          </p:cNvPr>
          <p:cNvSpPr>
            <a:spLocks noGrp="1"/>
          </p:cNvSpPr>
          <p:nvPr>
            <p:ph type="sldNum" sz="quarter" idx="4"/>
          </p:nvPr>
        </p:nvSpPr>
        <p:spPr/>
        <p:txBody>
          <a:bodyPr/>
          <a:lstStyle/>
          <a:p>
            <a:fld id="{D71DA9FD-6EF8-4CC5-AF9B-B6159B5B937C}" type="slidenum">
              <a:rPr lang="en-GB" noProof="1" smtClean="0"/>
              <a:pPr/>
              <a:t>89</a:t>
            </a:fld>
            <a:endParaRPr lang="en-GB" noProof="1"/>
          </a:p>
        </p:txBody>
      </p:sp>
      <p:sp>
        <p:nvSpPr>
          <p:cNvPr id="5" name="Footer Placeholder 4">
            <a:extLst>
              <a:ext uri="{FF2B5EF4-FFF2-40B4-BE49-F238E27FC236}">
                <a16:creationId xmlns:a16="http://schemas.microsoft.com/office/drawing/2014/main" id="{6DECCBA0-D0E3-56FC-71A6-0A7B418B9A69}"/>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6" name="Title 5">
            <a:extLst>
              <a:ext uri="{FF2B5EF4-FFF2-40B4-BE49-F238E27FC236}">
                <a16:creationId xmlns:a16="http://schemas.microsoft.com/office/drawing/2014/main" id="{5CFCEE36-A950-A38C-45B5-CB9F67925E3F}"/>
              </a:ext>
            </a:extLst>
          </p:cNvPr>
          <p:cNvSpPr>
            <a:spLocks noGrp="1"/>
          </p:cNvSpPr>
          <p:nvPr>
            <p:ph type="title"/>
          </p:nvPr>
        </p:nvSpPr>
        <p:spPr/>
        <p:txBody>
          <a:bodyPr/>
          <a:lstStyle/>
          <a:p>
            <a:r>
              <a:rPr lang="en-IN" dirty="0"/>
              <a:t>What is a Trigger?</a:t>
            </a:r>
          </a:p>
        </p:txBody>
      </p:sp>
      <p:sp>
        <p:nvSpPr>
          <p:cNvPr id="9" name="TextBox 8">
            <a:extLst>
              <a:ext uri="{FF2B5EF4-FFF2-40B4-BE49-F238E27FC236}">
                <a16:creationId xmlns:a16="http://schemas.microsoft.com/office/drawing/2014/main" id="{5FF3D977-F3B5-3B26-A582-CFED0F446D00}"/>
              </a:ext>
            </a:extLst>
          </p:cNvPr>
          <p:cNvSpPr txBox="1"/>
          <p:nvPr/>
        </p:nvSpPr>
        <p:spPr bwMode="ltGray">
          <a:xfrm>
            <a:off x="1832002" y="816568"/>
            <a:ext cx="7925016" cy="259943"/>
          </a:xfrm>
          <a:prstGeom prst="rect">
            <a:avLst/>
          </a:prstGeom>
          <a:noFill/>
          <a:ln w="6350">
            <a:noFill/>
            <a:miter lim="800000"/>
            <a:headEnd/>
            <a:tailEnd/>
          </a:ln>
        </p:spPr>
        <p:txBody>
          <a:bodyPr wrap="square">
            <a:spAutoFit/>
          </a:bodyPr>
          <a:lstStyle/>
          <a:p>
            <a:pPr marL="155539" indent="-155539">
              <a:buFont typeface="Wingdings" panose="05000000000000000000" pitchFamily="2" charset="2"/>
              <a:buChar char="ü"/>
            </a:pPr>
            <a:r>
              <a:rPr lang="en-US" sz="1089" dirty="0"/>
              <a:t>A trigger is a piece of code that automatically runs when a specific event happens on a table.</a:t>
            </a:r>
            <a:endParaRPr lang="en-IN" sz="1089" dirty="0"/>
          </a:p>
        </p:txBody>
      </p:sp>
      <p:graphicFrame>
        <p:nvGraphicFramePr>
          <p:cNvPr id="10" name="Table 9">
            <a:extLst>
              <a:ext uri="{FF2B5EF4-FFF2-40B4-BE49-F238E27FC236}">
                <a16:creationId xmlns:a16="http://schemas.microsoft.com/office/drawing/2014/main" id="{AC294B77-1BE6-30A5-E0EB-D2327C674397}"/>
              </a:ext>
            </a:extLst>
          </p:cNvPr>
          <p:cNvGraphicFramePr>
            <a:graphicFrameLocks noGrp="1"/>
          </p:cNvGraphicFramePr>
          <p:nvPr/>
        </p:nvGraphicFramePr>
        <p:xfrm>
          <a:off x="3738533" y="1756127"/>
          <a:ext cx="5259556" cy="2180690"/>
        </p:xfrm>
        <a:graphic>
          <a:graphicData uri="http://schemas.openxmlformats.org/drawingml/2006/table">
            <a:tbl>
              <a:tblPr>
                <a:tableStyleId>{616DA210-FB5B-4158-B5E0-FEB733F419BA}</a:tableStyleId>
              </a:tblPr>
              <a:tblGrid>
                <a:gridCol w="1332539">
                  <a:extLst>
                    <a:ext uri="{9D8B030D-6E8A-4147-A177-3AD203B41FA5}">
                      <a16:colId xmlns:a16="http://schemas.microsoft.com/office/drawing/2014/main" val="3222412593"/>
                    </a:ext>
                  </a:extLst>
                </a:gridCol>
                <a:gridCol w="3927017">
                  <a:extLst>
                    <a:ext uri="{9D8B030D-6E8A-4147-A177-3AD203B41FA5}">
                      <a16:colId xmlns:a16="http://schemas.microsoft.com/office/drawing/2014/main" val="741586394"/>
                    </a:ext>
                  </a:extLst>
                </a:gridCol>
              </a:tblGrid>
              <a:tr h="436138">
                <a:tc>
                  <a:txBody>
                    <a:bodyPr/>
                    <a:lstStyle/>
                    <a:p>
                      <a:pPr algn="ctr"/>
                      <a:r>
                        <a:rPr lang="en-IN" sz="1100" b="0">
                          <a:solidFill>
                            <a:srgbClr val="16184E"/>
                          </a:solidFill>
                        </a:rPr>
                        <a:t>Use Case</a:t>
                      </a:r>
                    </a:p>
                  </a:txBody>
                  <a:tcPr marL="82953" marR="82953" marT="41476" marB="41476" anchor="ctr">
                    <a:solidFill>
                      <a:schemeClr val="bg1">
                        <a:lumMod val="95000"/>
                      </a:schemeClr>
                    </a:solidFill>
                  </a:tcPr>
                </a:tc>
                <a:tc>
                  <a:txBody>
                    <a:bodyPr/>
                    <a:lstStyle/>
                    <a:p>
                      <a:pPr algn="ctr"/>
                      <a:r>
                        <a:rPr lang="en-IN" sz="1100" b="0" dirty="0">
                          <a:solidFill>
                            <a:srgbClr val="16184E"/>
                          </a:solidFill>
                        </a:rPr>
                        <a:t>Description</a:t>
                      </a:r>
                    </a:p>
                  </a:txBody>
                  <a:tcPr marL="82953" marR="82953" marT="41476" marB="41476" anchor="ctr">
                    <a:solidFill>
                      <a:schemeClr val="bg1">
                        <a:lumMod val="95000"/>
                      </a:schemeClr>
                    </a:solidFill>
                  </a:tcPr>
                </a:tc>
                <a:extLst>
                  <a:ext uri="{0D108BD9-81ED-4DB2-BD59-A6C34878D82A}">
                    <a16:rowId xmlns:a16="http://schemas.microsoft.com/office/drawing/2014/main" val="4221574370"/>
                  </a:ext>
                </a:extLst>
              </a:tr>
              <a:tr h="436138">
                <a:tc>
                  <a:txBody>
                    <a:bodyPr/>
                    <a:lstStyle/>
                    <a:p>
                      <a:r>
                        <a:rPr lang="en-IN" sz="1100" b="0" dirty="0">
                          <a:solidFill>
                            <a:srgbClr val="16184E"/>
                          </a:solidFill>
                        </a:rPr>
                        <a:t>Audit logs</a:t>
                      </a:r>
                    </a:p>
                  </a:txBody>
                  <a:tcPr marL="82953" marR="82953" marT="41476" marB="41476" anchor="ctr"/>
                </a:tc>
                <a:tc>
                  <a:txBody>
                    <a:bodyPr/>
                    <a:lstStyle/>
                    <a:p>
                      <a:r>
                        <a:rPr lang="en-US" sz="1100" b="0">
                          <a:solidFill>
                            <a:srgbClr val="16184E"/>
                          </a:solidFill>
                        </a:rPr>
                        <a:t>Track who changed what and when</a:t>
                      </a:r>
                    </a:p>
                  </a:txBody>
                  <a:tcPr marL="82953" marR="82953" marT="41476" marB="41476" anchor="ctr"/>
                </a:tc>
                <a:extLst>
                  <a:ext uri="{0D108BD9-81ED-4DB2-BD59-A6C34878D82A}">
                    <a16:rowId xmlns:a16="http://schemas.microsoft.com/office/drawing/2014/main" val="3999195498"/>
                  </a:ext>
                </a:extLst>
              </a:tr>
              <a:tr h="436138">
                <a:tc>
                  <a:txBody>
                    <a:bodyPr/>
                    <a:lstStyle/>
                    <a:p>
                      <a:r>
                        <a:rPr lang="en-IN" sz="1100" b="0" dirty="0">
                          <a:solidFill>
                            <a:srgbClr val="16184E"/>
                          </a:solidFill>
                        </a:rPr>
                        <a:t>Data validation</a:t>
                      </a:r>
                    </a:p>
                  </a:txBody>
                  <a:tcPr marL="82953" marR="82953" marT="41476" marB="41476" anchor="ctr"/>
                </a:tc>
                <a:tc>
                  <a:txBody>
                    <a:bodyPr/>
                    <a:lstStyle/>
                    <a:p>
                      <a:r>
                        <a:rPr lang="en-IN" sz="1100" b="0">
                          <a:solidFill>
                            <a:srgbClr val="16184E"/>
                          </a:solidFill>
                        </a:rPr>
                        <a:t>Enforce custom business rules</a:t>
                      </a:r>
                    </a:p>
                  </a:txBody>
                  <a:tcPr marL="82953" marR="82953" marT="41476" marB="41476" anchor="ctr"/>
                </a:tc>
                <a:extLst>
                  <a:ext uri="{0D108BD9-81ED-4DB2-BD59-A6C34878D82A}">
                    <a16:rowId xmlns:a16="http://schemas.microsoft.com/office/drawing/2014/main" val="2596669771"/>
                  </a:ext>
                </a:extLst>
              </a:tr>
              <a:tr h="436138">
                <a:tc>
                  <a:txBody>
                    <a:bodyPr/>
                    <a:lstStyle/>
                    <a:p>
                      <a:r>
                        <a:rPr lang="en-IN" sz="1100" b="0" dirty="0">
                          <a:solidFill>
                            <a:srgbClr val="16184E"/>
                          </a:solidFill>
                        </a:rPr>
                        <a:t>Auto-updates</a:t>
                      </a:r>
                    </a:p>
                  </a:txBody>
                  <a:tcPr marL="82953" marR="82953" marT="41476" marB="41476" anchor="ctr"/>
                </a:tc>
                <a:tc>
                  <a:txBody>
                    <a:bodyPr/>
                    <a:lstStyle/>
                    <a:p>
                      <a:r>
                        <a:rPr lang="en-US" sz="1100" b="0">
                          <a:solidFill>
                            <a:srgbClr val="16184E"/>
                          </a:solidFill>
                        </a:rPr>
                        <a:t>Automatically update related fields (e.g., timestamps)</a:t>
                      </a:r>
                    </a:p>
                  </a:txBody>
                  <a:tcPr marL="82953" marR="82953" marT="41476" marB="41476" anchor="ctr"/>
                </a:tc>
                <a:extLst>
                  <a:ext uri="{0D108BD9-81ED-4DB2-BD59-A6C34878D82A}">
                    <a16:rowId xmlns:a16="http://schemas.microsoft.com/office/drawing/2014/main" val="652239801"/>
                  </a:ext>
                </a:extLst>
              </a:tr>
              <a:tr h="436138">
                <a:tc>
                  <a:txBody>
                    <a:bodyPr/>
                    <a:lstStyle/>
                    <a:p>
                      <a:r>
                        <a:rPr lang="en-IN" sz="1100" b="0" dirty="0">
                          <a:solidFill>
                            <a:srgbClr val="16184E"/>
                          </a:solidFill>
                        </a:rPr>
                        <a:t> Notifications</a:t>
                      </a:r>
                    </a:p>
                  </a:txBody>
                  <a:tcPr marL="82953" marR="82953" marT="41476" marB="41476" anchor="ctr"/>
                </a:tc>
                <a:tc>
                  <a:txBody>
                    <a:bodyPr/>
                    <a:lstStyle/>
                    <a:p>
                      <a:r>
                        <a:rPr lang="en-US" sz="1100" b="0" dirty="0">
                          <a:solidFill>
                            <a:srgbClr val="16184E"/>
                          </a:solidFill>
                        </a:rPr>
                        <a:t>Send alerts when data changes</a:t>
                      </a:r>
                    </a:p>
                  </a:txBody>
                  <a:tcPr marL="82953" marR="82953" marT="41476" marB="41476" anchor="ctr"/>
                </a:tc>
                <a:extLst>
                  <a:ext uri="{0D108BD9-81ED-4DB2-BD59-A6C34878D82A}">
                    <a16:rowId xmlns:a16="http://schemas.microsoft.com/office/drawing/2014/main" val="3215542679"/>
                  </a:ext>
                </a:extLst>
              </a:tr>
            </a:tbl>
          </a:graphicData>
        </a:graphic>
      </p:graphicFrame>
    </p:spTree>
    <p:extLst>
      <p:ext uri="{BB962C8B-B14F-4D97-AF65-F5344CB8AC3E}">
        <p14:creationId xmlns:p14="http://schemas.microsoft.com/office/powerpoint/2010/main" val="944082200"/>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2B533-A6D8-81AD-C2D6-2CB2520A36FA}"/>
              </a:ext>
            </a:extLst>
          </p:cNvPr>
          <p:cNvSpPr>
            <a:spLocks noGrp="1"/>
          </p:cNvSpPr>
          <p:nvPr>
            <p:ph type="title"/>
          </p:nvPr>
        </p:nvSpPr>
        <p:spPr/>
        <p:txBody>
          <a:bodyPr/>
          <a:lstStyle/>
          <a:p>
            <a:r>
              <a:rPr lang="en-US" dirty="0"/>
              <a:t>What is Postgres SQL?</a:t>
            </a:r>
          </a:p>
        </p:txBody>
      </p:sp>
      <p:sp>
        <p:nvSpPr>
          <p:cNvPr id="3" name="Content Placeholder 2">
            <a:extLst>
              <a:ext uri="{FF2B5EF4-FFF2-40B4-BE49-F238E27FC236}">
                <a16:creationId xmlns:a16="http://schemas.microsoft.com/office/drawing/2014/main" id="{17C4ED39-E4AC-D84F-B987-F509346BF4B0}"/>
              </a:ext>
            </a:extLst>
          </p:cNvPr>
          <p:cNvSpPr>
            <a:spLocks noGrp="1"/>
          </p:cNvSpPr>
          <p:nvPr>
            <p:ph idx="1"/>
          </p:nvPr>
        </p:nvSpPr>
        <p:spPr/>
        <p:txBody>
          <a:bodyPr/>
          <a:lstStyle/>
          <a:p>
            <a:r>
              <a:rPr lang="en-US" dirty="0"/>
              <a:t>PostgreSQL</a:t>
            </a:r>
            <a:r>
              <a:rPr lang="en-US" b="1" dirty="0"/>
              <a:t> (pronounced </a:t>
            </a:r>
            <a:r>
              <a:rPr lang="en-US" i="1" dirty="0"/>
              <a:t>"post-</a:t>
            </a:r>
            <a:r>
              <a:rPr lang="en-US" i="1" dirty="0" err="1"/>
              <a:t>gress</a:t>
            </a:r>
            <a:r>
              <a:rPr lang="en-US" i="1" dirty="0"/>
              <a:t>-Q-L"</a:t>
            </a:r>
            <a:r>
              <a:rPr lang="en-US" b="1" dirty="0"/>
              <a:t>) is a </a:t>
            </a:r>
            <a:r>
              <a:rPr lang="en-US" dirty="0"/>
              <a:t>powerful, open-source, object-relational database management system (ORDBMS)</a:t>
            </a:r>
            <a:r>
              <a:rPr lang="en-US" b="1" dirty="0"/>
              <a:t> that emphasizes extensibility, data integrity, and standards compliance. It is designed to handle a wide range of workloads, from small single-machine applications to large Internet-facing applications with many concurrent users.</a:t>
            </a:r>
            <a:endParaRPr lang="en-CA" b="1" dirty="0"/>
          </a:p>
          <a:p>
            <a:endParaRPr lang="en-US" dirty="0"/>
          </a:p>
        </p:txBody>
      </p:sp>
    </p:spTree>
    <p:extLst>
      <p:ext uri="{BB962C8B-B14F-4D97-AF65-F5344CB8AC3E}">
        <p14:creationId xmlns:p14="http://schemas.microsoft.com/office/powerpoint/2010/main" val="2149474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507C0-093E-7CC8-1CED-3332005611A9}"/>
              </a:ext>
            </a:extLst>
          </p:cNvPr>
          <p:cNvSpPr>
            <a:spLocks noGrp="1"/>
          </p:cNvSpPr>
          <p:nvPr>
            <p:ph type="sldNum" sz="quarter" idx="4"/>
          </p:nvPr>
        </p:nvSpPr>
        <p:spPr/>
        <p:txBody>
          <a:bodyPr/>
          <a:lstStyle/>
          <a:p>
            <a:fld id="{D71DA9FD-6EF8-4CC5-AF9B-B6159B5B937C}" type="slidenum">
              <a:rPr lang="en-GB" noProof="1" smtClean="0"/>
              <a:pPr/>
              <a:t>90</a:t>
            </a:fld>
            <a:endParaRPr lang="en-GB" noProof="1"/>
          </a:p>
        </p:txBody>
      </p:sp>
      <p:sp>
        <p:nvSpPr>
          <p:cNvPr id="3" name="Footer Placeholder 2">
            <a:extLst>
              <a:ext uri="{FF2B5EF4-FFF2-40B4-BE49-F238E27FC236}">
                <a16:creationId xmlns:a16="http://schemas.microsoft.com/office/drawing/2014/main" id="{0F71E9EF-4680-6A5C-3164-FF196E40B464}"/>
              </a:ext>
            </a:extLst>
          </p:cNvPr>
          <p:cNvSpPr>
            <a:spLocks noGrp="1"/>
          </p:cNvSpPr>
          <p:nvPr>
            <p:ph type="ftr" sz="quarter" idx="3"/>
          </p:nvPr>
        </p:nvSpPr>
        <p:spPr/>
        <p:txBody>
          <a:bodyPr/>
          <a:lstStyle/>
          <a:p>
            <a:pPr>
              <a:defRPr/>
            </a:pPr>
            <a:r>
              <a:rPr lang="en-GB" dirty="0">
                <a:ea typeface="Deutsche Bank Text" panose="020B0503020202030204" pitchFamily="34" charset="0"/>
              </a:rPr>
              <a:t>Speaker name. Name of event or project. Date</a:t>
            </a:r>
          </a:p>
        </p:txBody>
      </p:sp>
      <p:sp>
        <p:nvSpPr>
          <p:cNvPr id="4" name="Title 3">
            <a:extLst>
              <a:ext uri="{FF2B5EF4-FFF2-40B4-BE49-F238E27FC236}">
                <a16:creationId xmlns:a16="http://schemas.microsoft.com/office/drawing/2014/main" id="{4558C838-F617-58E2-2B8F-4A6E11B3A065}"/>
              </a:ext>
            </a:extLst>
          </p:cNvPr>
          <p:cNvSpPr>
            <a:spLocks noGrp="1"/>
          </p:cNvSpPr>
          <p:nvPr>
            <p:ph type="title"/>
          </p:nvPr>
        </p:nvSpPr>
        <p:spPr/>
        <p:txBody>
          <a:bodyPr/>
          <a:lstStyle/>
          <a:p>
            <a:r>
              <a:rPr lang="en-IN" dirty="0"/>
              <a:t>Types of Trigger condition</a:t>
            </a:r>
          </a:p>
        </p:txBody>
      </p:sp>
      <p:sp>
        <p:nvSpPr>
          <p:cNvPr id="10" name="TextBox 9">
            <a:extLst>
              <a:ext uri="{FF2B5EF4-FFF2-40B4-BE49-F238E27FC236}">
                <a16:creationId xmlns:a16="http://schemas.microsoft.com/office/drawing/2014/main" id="{6100CE4C-EAB5-222D-E132-1FA7875B5F0F}"/>
              </a:ext>
            </a:extLst>
          </p:cNvPr>
          <p:cNvSpPr txBox="1"/>
          <p:nvPr/>
        </p:nvSpPr>
        <p:spPr bwMode="ltGray">
          <a:xfrm>
            <a:off x="3482099" y="4303360"/>
            <a:ext cx="4571222" cy="107382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nSpc>
                <a:spcPct val="150000"/>
              </a:lnSpc>
            </a:pPr>
            <a:r>
              <a:rPr lang="en-IN" sz="1089" dirty="0"/>
              <a:t>CREATE TRIGGER </a:t>
            </a:r>
            <a:r>
              <a:rPr lang="en-IN" sz="1089" dirty="0" err="1"/>
              <a:t>log_update</a:t>
            </a:r>
            <a:endParaRPr lang="en-IN" sz="1089" dirty="0"/>
          </a:p>
          <a:p>
            <a:pPr>
              <a:lnSpc>
                <a:spcPct val="150000"/>
              </a:lnSpc>
            </a:pPr>
            <a:r>
              <a:rPr lang="en-IN" sz="1089" dirty="0"/>
              <a:t>AFTER UPDATE ON employees </a:t>
            </a:r>
          </a:p>
          <a:p>
            <a:pPr>
              <a:lnSpc>
                <a:spcPct val="150000"/>
              </a:lnSpc>
            </a:pPr>
            <a:r>
              <a:rPr lang="en-IN" sz="1089" dirty="0"/>
              <a:t>FOR EACH ROW</a:t>
            </a:r>
          </a:p>
          <a:p>
            <a:pPr>
              <a:lnSpc>
                <a:spcPct val="150000"/>
              </a:lnSpc>
            </a:pPr>
            <a:r>
              <a:rPr lang="en-IN" sz="1089" dirty="0"/>
              <a:t>EXECUTE FUNCTION </a:t>
            </a:r>
            <a:r>
              <a:rPr lang="en-IN" sz="1089" dirty="0" err="1"/>
              <a:t>audit_func</a:t>
            </a:r>
            <a:r>
              <a:rPr lang="en-IN" sz="1089" dirty="0"/>
              <a:t>();</a:t>
            </a:r>
          </a:p>
        </p:txBody>
      </p:sp>
      <p:sp>
        <p:nvSpPr>
          <p:cNvPr id="17" name="TextBox 16">
            <a:extLst>
              <a:ext uri="{FF2B5EF4-FFF2-40B4-BE49-F238E27FC236}">
                <a16:creationId xmlns:a16="http://schemas.microsoft.com/office/drawing/2014/main" id="{B3198AB1-D413-D068-6D40-4A2C2AE524AF}"/>
              </a:ext>
            </a:extLst>
          </p:cNvPr>
          <p:cNvSpPr txBox="1"/>
          <p:nvPr/>
        </p:nvSpPr>
        <p:spPr bwMode="ltGray">
          <a:xfrm>
            <a:off x="4541567" y="1714266"/>
            <a:ext cx="4571222" cy="259943"/>
          </a:xfrm>
          <a:prstGeom prst="rect">
            <a:avLst/>
          </a:prstGeom>
          <a:noFill/>
          <a:ln w="6350">
            <a:noFill/>
            <a:miter lim="800000"/>
            <a:headEnd/>
            <a:tailEnd/>
          </a:ln>
        </p:spPr>
        <p:txBody>
          <a:bodyPr wrap="square">
            <a:spAutoFit/>
          </a:bodyPr>
          <a:lstStyle/>
          <a:p>
            <a:r>
              <a:rPr lang="en-IN" sz="1089" dirty="0">
                <a:solidFill>
                  <a:srgbClr val="16184E"/>
                </a:solidFill>
              </a:rPr>
              <a:t>BEFORE – Runs before the row is inserted/updated/deleted</a:t>
            </a:r>
          </a:p>
        </p:txBody>
      </p:sp>
      <p:sp>
        <p:nvSpPr>
          <p:cNvPr id="19" name="TextBox 18">
            <a:extLst>
              <a:ext uri="{FF2B5EF4-FFF2-40B4-BE49-F238E27FC236}">
                <a16:creationId xmlns:a16="http://schemas.microsoft.com/office/drawing/2014/main" id="{45045ED6-8A4C-F716-A96B-8E9F01C2084B}"/>
              </a:ext>
            </a:extLst>
          </p:cNvPr>
          <p:cNvSpPr txBox="1"/>
          <p:nvPr/>
        </p:nvSpPr>
        <p:spPr bwMode="ltGray">
          <a:xfrm>
            <a:off x="4541570" y="2307851"/>
            <a:ext cx="4571222" cy="259943"/>
          </a:xfrm>
          <a:prstGeom prst="rect">
            <a:avLst/>
          </a:prstGeom>
          <a:noFill/>
          <a:ln w="6350">
            <a:noFill/>
            <a:miter lim="800000"/>
            <a:headEnd/>
            <a:tailEnd/>
          </a:ln>
        </p:spPr>
        <p:txBody>
          <a:bodyPr wrap="square">
            <a:spAutoFit/>
          </a:bodyPr>
          <a:lstStyle/>
          <a:p>
            <a:r>
              <a:rPr lang="en-IN" sz="1089" dirty="0">
                <a:solidFill>
                  <a:srgbClr val="16184E"/>
                </a:solidFill>
              </a:rPr>
              <a:t>AFTER – Runs after the row is changed</a:t>
            </a:r>
          </a:p>
        </p:txBody>
      </p:sp>
      <p:sp>
        <p:nvSpPr>
          <p:cNvPr id="21" name="TextBox 20">
            <a:extLst>
              <a:ext uri="{FF2B5EF4-FFF2-40B4-BE49-F238E27FC236}">
                <a16:creationId xmlns:a16="http://schemas.microsoft.com/office/drawing/2014/main" id="{E9AA3023-3EF7-272A-B4C1-14A801D5312F}"/>
              </a:ext>
            </a:extLst>
          </p:cNvPr>
          <p:cNvSpPr txBox="1"/>
          <p:nvPr/>
        </p:nvSpPr>
        <p:spPr bwMode="ltGray">
          <a:xfrm>
            <a:off x="4541574" y="2834657"/>
            <a:ext cx="4571222" cy="259943"/>
          </a:xfrm>
          <a:prstGeom prst="rect">
            <a:avLst/>
          </a:prstGeom>
          <a:noFill/>
          <a:ln w="6350">
            <a:noFill/>
            <a:miter lim="800000"/>
            <a:headEnd/>
            <a:tailEnd/>
          </a:ln>
        </p:spPr>
        <p:txBody>
          <a:bodyPr wrap="square">
            <a:spAutoFit/>
          </a:bodyPr>
          <a:lstStyle/>
          <a:p>
            <a:r>
              <a:rPr lang="en-IN" sz="1089" dirty="0">
                <a:solidFill>
                  <a:srgbClr val="16184E"/>
                </a:solidFill>
              </a:rPr>
              <a:t>INSTEAD OF – Used with views</a:t>
            </a:r>
          </a:p>
        </p:txBody>
      </p:sp>
      <p:sp>
        <p:nvSpPr>
          <p:cNvPr id="22" name="Oval 21">
            <a:extLst>
              <a:ext uri="{FF2B5EF4-FFF2-40B4-BE49-F238E27FC236}">
                <a16:creationId xmlns:a16="http://schemas.microsoft.com/office/drawing/2014/main" id="{FCE740C0-8CF3-BB52-F0FA-19486902A10F}"/>
              </a:ext>
            </a:extLst>
          </p:cNvPr>
          <p:cNvSpPr/>
          <p:nvPr/>
        </p:nvSpPr>
        <p:spPr bwMode="auto">
          <a:xfrm>
            <a:off x="4207336" y="1662371"/>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1</a:t>
            </a:r>
            <a:endParaRPr lang="en-IN" sz="1633" dirty="0" err="1">
              <a:solidFill>
                <a:srgbClr val="FFFFFF"/>
              </a:solidFill>
            </a:endParaRPr>
          </a:p>
        </p:txBody>
      </p:sp>
      <p:sp>
        <p:nvSpPr>
          <p:cNvPr id="23" name="Oval 22">
            <a:extLst>
              <a:ext uri="{FF2B5EF4-FFF2-40B4-BE49-F238E27FC236}">
                <a16:creationId xmlns:a16="http://schemas.microsoft.com/office/drawing/2014/main" id="{364E5DC9-5425-8E93-868E-4C6BCF2637BA}"/>
              </a:ext>
            </a:extLst>
          </p:cNvPr>
          <p:cNvSpPr/>
          <p:nvPr/>
        </p:nvSpPr>
        <p:spPr bwMode="auto">
          <a:xfrm>
            <a:off x="4207342" y="2242320"/>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2</a:t>
            </a:r>
            <a:endParaRPr lang="en-IN" sz="1633" dirty="0" err="1">
              <a:solidFill>
                <a:srgbClr val="FFFFFF"/>
              </a:solidFill>
            </a:endParaRPr>
          </a:p>
        </p:txBody>
      </p:sp>
      <p:sp>
        <p:nvSpPr>
          <p:cNvPr id="24" name="Oval 23">
            <a:extLst>
              <a:ext uri="{FF2B5EF4-FFF2-40B4-BE49-F238E27FC236}">
                <a16:creationId xmlns:a16="http://schemas.microsoft.com/office/drawing/2014/main" id="{EF27FD46-A49F-7317-2DC5-5F2596227A65}"/>
              </a:ext>
            </a:extLst>
          </p:cNvPr>
          <p:cNvSpPr/>
          <p:nvPr/>
        </p:nvSpPr>
        <p:spPr bwMode="auto">
          <a:xfrm>
            <a:off x="4207342" y="2806071"/>
            <a:ext cx="317691" cy="317691"/>
          </a:xfrm>
          <a:prstGeom prst="ellipse">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1633" dirty="0">
                <a:solidFill>
                  <a:srgbClr val="FFFFFF"/>
                </a:solidFill>
              </a:rPr>
              <a:t>3</a:t>
            </a:r>
            <a:endParaRPr lang="en-IN" sz="1633" dirty="0" err="1">
              <a:solidFill>
                <a:srgbClr val="FFFFFF"/>
              </a:solidFill>
            </a:endParaRPr>
          </a:p>
        </p:txBody>
      </p:sp>
      <p:sp>
        <p:nvSpPr>
          <p:cNvPr id="25" name="TextBox 24">
            <a:extLst>
              <a:ext uri="{FF2B5EF4-FFF2-40B4-BE49-F238E27FC236}">
                <a16:creationId xmlns:a16="http://schemas.microsoft.com/office/drawing/2014/main" id="{4D57FC2F-1003-EED8-C2F2-F7C004C1B7CF}"/>
              </a:ext>
            </a:extLst>
          </p:cNvPr>
          <p:cNvSpPr txBox="1"/>
          <p:nvPr/>
        </p:nvSpPr>
        <p:spPr bwMode="ltGray">
          <a:xfrm>
            <a:off x="3482099" y="3979700"/>
            <a:ext cx="2037181" cy="25994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IN" sz="1089" dirty="0"/>
              <a:t>Sample query to set trigger</a:t>
            </a:r>
          </a:p>
        </p:txBody>
      </p:sp>
      <p:cxnSp>
        <p:nvCxnSpPr>
          <p:cNvPr id="27" name="Straight Arrow Connector 26">
            <a:extLst>
              <a:ext uri="{FF2B5EF4-FFF2-40B4-BE49-F238E27FC236}">
                <a16:creationId xmlns:a16="http://schemas.microsoft.com/office/drawing/2014/main" id="{9A11A851-DE35-2E2E-C77C-E894C95DEECE}"/>
              </a:ext>
            </a:extLst>
          </p:cNvPr>
          <p:cNvCxnSpPr>
            <a:cxnSpLocks/>
          </p:cNvCxnSpPr>
          <p:nvPr/>
        </p:nvCxnSpPr>
        <p:spPr bwMode="auto">
          <a:xfrm flipH="1">
            <a:off x="5592317" y="4470606"/>
            <a:ext cx="1394410" cy="0"/>
          </a:xfrm>
          <a:prstGeom prst="straightConnector1">
            <a:avLst/>
          </a:prstGeom>
          <a:noFill/>
          <a:ln w="12700">
            <a:solidFill>
              <a:schemeClr val="tx1"/>
            </a:solidFill>
            <a:round/>
            <a:headEnd/>
            <a:tailEnd type="triangle"/>
          </a:ln>
        </p:spPr>
      </p:cxnSp>
      <p:cxnSp>
        <p:nvCxnSpPr>
          <p:cNvPr id="30" name="Straight Arrow Connector 29">
            <a:extLst>
              <a:ext uri="{FF2B5EF4-FFF2-40B4-BE49-F238E27FC236}">
                <a16:creationId xmlns:a16="http://schemas.microsoft.com/office/drawing/2014/main" id="{7A2707F5-EE6B-10C4-10AE-D723F2B20D37}"/>
              </a:ext>
            </a:extLst>
          </p:cNvPr>
          <p:cNvCxnSpPr>
            <a:cxnSpLocks/>
          </p:cNvCxnSpPr>
          <p:nvPr/>
        </p:nvCxnSpPr>
        <p:spPr bwMode="auto">
          <a:xfrm flipH="1">
            <a:off x="5705235" y="4723583"/>
            <a:ext cx="1394410" cy="0"/>
          </a:xfrm>
          <a:prstGeom prst="straightConnector1">
            <a:avLst/>
          </a:prstGeom>
          <a:noFill/>
          <a:ln w="12700">
            <a:solidFill>
              <a:schemeClr val="tx1"/>
            </a:solidFill>
            <a:round/>
            <a:headEnd/>
            <a:tailEnd type="triangle"/>
          </a:ln>
        </p:spPr>
      </p:cxnSp>
      <p:cxnSp>
        <p:nvCxnSpPr>
          <p:cNvPr id="31" name="Straight Arrow Connector 30">
            <a:extLst>
              <a:ext uri="{FF2B5EF4-FFF2-40B4-BE49-F238E27FC236}">
                <a16:creationId xmlns:a16="http://schemas.microsoft.com/office/drawing/2014/main" id="{BBD90A93-FADD-C5E1-A05B-DB37D3BC3AD3}"/>
              </a:ext>
            </a:extLst>
          </p:cNvPr>
          <p:cNvCxnSpPr>
            <a:cxnSpLocks/>
          </p:cNvCxnSpPr>
          <p:nvPr/>
        </p:nvCxnSpPr>
        <p:spPr bwMode="auto">
          <a:xfrm flipH="1">
            <a:off x="5906728" y="5226594"/>
            <a:ext cx="1394410" cy="0"/>
          </a:xfrm>
          <a:prstGeom prst="straightConnector1">
            <a:avLst/>
          </a:prstGeom>
          <a:noFill/>
          <a:ln w="12700">
            <a:solidFill>
              <a:schemeClr val="tx1"/>
            </a:solidFill>
            <a:round/>
            <a:headEnd/>
            <a:tailEnd type="triangle"/>
          </a:ln>
        </p:spPr>
      </p:cxnSp>
      <p:sp>
        <p:nvSpPr>
          <p:cNvPr id="32" name="Rectangle 31">
            <a:extLst>
              <a:ext uri="{FF2B5EF4-FFF2-40B4-BE49-F238E27FC236}">
                <a16:creationId xmlns:a16="http://schemas.microsoft.com/office/drawing/2014/main" id="{A4B30009-2304-EF52-063D-42A15AB42A69}"/>
              </a:ext>
            </a:extLst>
          </p:cNvPr>
          <p:cNvSpPr/>
          <p:nvPr/>
        </p:nvSpPr>
        <p:spPr bwMode="auto">
          <a:xfrm>
            <a:off x="6977887" y="4389227"/>
            <a:ext cx="1394410" cy="162759"/>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907" dirty="0">
                <a:solidFill>
                  <a:srgbClr val="FFFFFF"/>
                </a:solidFill>
              </a:rPr>
              <a:t>Trigger name</a:t>
            </a:r>
            <a:endParaRPr lang="en-IN" sz="907" dirty="0" err="1">
              <a:solidFill>
                <a:srgbClr val="FFFFFF"/>
              </a:solidFill>
            </a:endParaRPr>
          </a:p>
        </p:txBody>
      </p:sp>
      <p:sp>
        <p:nvSpPr>
          <p:cNvPr id="33" name="Rectangle 32">
            <a:extLst>
              <a:ext uri="{FF2B5EF4-FFF2-40B4-BE49-F238E27FC236}">
                <a16:creationId xmlns:a16="http://schemas.microsoft.com/office/drawing/2014/main" id="{B3516AC7-CAF3-DDA2-2686-9C4E9B12A30D}"/>
              </a:ext>
            </a:extLst>
          </p:cNvPr>
          <p:cNvSpPr/>
          <p:nvPr/>
        </p:nvSpPr>
        <p:spPr bwMode="auto">
          <a:xfrm>
            <a:off x="6986727" y="4649541"/>
            <a:ext cx="1394410" cy="162759"/>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907" dirty="0">
                <a:solidFill>
                  <a:srgbClr val="FFFFFF"/>
                </a:solidFill>
              </a:rPr>
              <a:t>Trigger name</a:t>
            </a:r>
            <a:endParaRPr lang="en-IN" sz="907" dirty="0" err="1">
              <a:solidFill>
                <a:srgbClr val="FFFFFF"/>
              </a:solidFill>
            </a:endParaRPr>
          </a:p>
        </p:txBody>
      </p:sp>
      <p:sp>
        <p:nvSpPr>
          <p:cNvPr id="34" name="Rectangle 33">
            <a:extLst>
              <a:ext uri="{FF2B5EF4-FFF2-40B4-BE49-F238E27FC236}">
                <a16:creationId xmlns:a16="http://schemas.microsoft.com/office/drawing/2014/main" id="{D3744C86-0729-B957-28C3-8804AC93492E}"/>
              </a:ext>
            </a:extLst>
          </p:cNvPr>
          <p:cNvSpPr/>
          <p:nvPr/>
        </p:nvSpPr>
        <p:spPr bwMode="auto">
          <a:xfrm>
            <a:off x="7099645" y="5179711"/>
            <a:ext cx="1394410" cy="162759"/>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907" dirty="0">
                <a:solidFill>
                  <a:srgbClr val="FFFFFF"/>
                </a:solidFill>
              </a:rPr>
              <a:t>Function name</a:t>
            </a:r>
            <a:endParaRPr lang="en-IN" sz="907" dirty="0" err="1">
              <a:solidFill>
                <a:srgbClr val="FFFFFF"/>
              </a:solidFill>
            </a:endParaRPr>
          </a:p>
        </p:txBody>
      </p:sp>
      <p:cxnSp>
        <p:nvCxnSpPr>
          <p:cNvPr id="36" name="Straight Arrow Connector 35">
            <a:extLst>
              <a:ext uri="{FF2B5EF4-FFF2-40B4-BE49-F238E27FC236}">
                <a16:creationId xmlns:a16="http://schemas.microsoft.com/office/drawing/2014/main" id="{97DD11C4-09C4-AC31-9079-1E95F2EBB83C}"/>
              </a:ext>
            </a:extLst>
          </p:cNvPr>
          <p:cNvCxnSpPr/>
          <p:nvPr/>
        </p:nvCxnSpPr>
        <p:spPr bwMode="auto">
          <a:xfrm flipV="1">
            <a:off x="3084998" y="4833305"/>
            <a:ext cx="503011" cy="202500"/>
          </a:xfrm>
          <a:prstGeom prst="straightConnector1">
            <a:avLst/>
          </a:prstGeom>
          <a:noFill/>
          <a:ln w="12700">
            <a:solidFill>
              <a:schemeClr val="tx1"/>
            </a:solidFill>
            <a:round/>
            <a:headEnd/>
            <a:tailEnd type="triangle"/>
          </a:ln>
        </p:spPr>
      </p:cxnSp>
      <p:sp>
        <p:nvSpPr>
          <p:cNvPr id="37" name="Rectangle 36">
            <a:extLst>
              <a:ext uri="{FF2B5EF4-FFF2-40B4-BE49-F238E27FC236}">
                <a16:creationId xmlns:a16="http://schemas.microsoft.com/office/drawing/2014/main" id="{516DE461-0DCA-2BA8-12C0-2BDEF28D5235}"/>
              </a:ext>
            </a:extLst>
          </p:cNvPr>
          <p:cNvSpPr/>
          <p:nvPr/>
        </p:nvSpPr>
        <p:spPr bwMode="auto">
          <a:xfrm>
            <a:off x="2497400" y="5050599"/>
            <a:ext cx="839104" cy="316141"/>
          </a:xfrm>
          <a:prstGeom prst="rect">
            <a:avLst/>
          </a:prstGeom>
          <a:solidFill>
            <a:schemeClr val="accent1"/>
          </a:solidFill>
          <a:ln w="6350">
            <a:noFill/>
            <a:miter lim="800000"/>
            <a:headEnd/>
            <a:tailEnd/>
          </a:ln>
        </p:spPr>
        <p:txBody>
          <a:bodyPr lIns="91546" tIns="45774" rIns="91546" bIns="45774" rtlCol="0" anchor="ctr">
            <a:noAutofit/>
          </a:bodyPr>
          <a:lstStyle/>
          <a:p>
            <a:pPr algn="ctr" defTabSz="874190" eaLnBrk="0" hangingPunct="0">
              <a:tabLst>
                <a:tab pos="1140623" algn="l"/>
              </a:tabLst>
            </a:pPr>
            <a:r>
              <a:rPr lang="en-US" sz="907" dirty="0">
                <a:solidFill>
                  <a:srgbClr val="FFFFFF"/>
                </a:solidFill>
              </a:rPr>
              <a:t>Trigger Condition</a:t>
            </a:r>
            <a:endParaRPr lang="en-IN" sz="907" dirty="0" err="1">
              <a:solidFill>
                <a:srgbClr val="FFFFFF"/>
              </a:solidFill>
            </a:endParaRPr>
          </a:p>
        </p:txBody>
      </p:sp>
    </p:spTree>
    <p:extLst>
      <p:ext uri="{BB962C8B-B14F-4D97-AF65-F5344CB8AC3E}">
        <p14:creationId xmlns:p14="http://schemas.microsoft.com/office/powerpoint/2010/main" val="5300805"/>
      </p:ext>
    </p:extLst>
  </p:cSld>
  <p:clrMapOvr>
    <a:masterClrMapping/>
  </p:clrMapOvr>
  <p:transition>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219D680-A5B0-1B5E-71A3-8B4EC871A1E1}"/>
              </a:ext>
            </a:extLst>
          </p:cNvPr>
          <p:cNvSpPr>
            <a:spLocks noGrp="1"/>
          </p:cNvSpPr>
          <p:nvPr>
            <p:ph sz="quarter" idx="10"/>
          </p:nvPr>
        </p:nvSpPr>
        <p:spPr/>
        <p:txBody>
          <a:bodyPr/>
          <a:lstStyle/>
          <a:p>
            <a:r>
              <a:rPr lang="en-IN" b="1" dirty="0"/>
              <a:t>BEGIN</a:t>
            </a:r>
            <a:endParaRPr lang="en-IN" dirty="0"/>
          </a:p>
          <a:p>
            <a:pPr lvl="2"/>
            <a:r>
              <a:rPr lang="en-IN" dirty="0"/>
              <a:t>Start transaction</a:t>
            </a:r>
          </a:p>
        </p:txBody>
      </p:sp>
      <p:sp>
        <p:nvSpPr>
          <p:cNvPr id="6" name="Content Placeholder 5">
            <a:extLst>
              <a:ext uri="{FF2B5EF4-FFF2-40B4-BE49-F238E27FC236}">
                <a16:creationId xmlns:a16="http://schemas.microsoft.com/office/drawing/2014/main" id="{3A4B3E08-47F5-7C0A-0516-7D982A6E43AC}"/>
              </a:ext>
            </a:extLst>
          </p:cNvPr>
          <p:cNvSpPr>
            <a:spLocks noGrp="1"/>
          </p:cNvSpPr>
          <p:nvPr>
            <p:ph sz="quarter" idx="11"/>
          </p:nvPr>
        </p:nvSpPr>
        <p:spPr/>
        <p:txBody>
          <a:bodyPr/>
          <a:lstStyle/>
          <a:p>
            <a:r>
              <a:rPr lang="en-IN" b="1" dirty="0"/>
              <a:t>COMMIT</a:t>
            </a:r>
            <a:r>
              <a:rPr lang="en-IN" dirty="0"/>
              <a:t> </a:t>
            </a:r>
          </a:p>
          <a:p>
            <a:pPr lvl="2"/>
            <a:r>
              <a:rPr lang="en-IN" dirty="0"/>
              <a:t>Save changes</a:t>
            </a:r>
          </a:p>
        </p:txBody>
      </p:sp>
      <p:sp>
        <p:nvSpPr>
          <p:cNvPr id="7" name="Content Placeholder 6">
            <a:extLst>
              <a:ext uri="{FF2B5EF4-FFF2-40B4-BE49-F238E27FC236}">
                <a16:creationId xmlns:a16="http://schemas.microsoft.com/office/drawing/2014/main" id="{F4871689-CB51-B362-9BD3-7FAC883228E6}"/>
              </a:ext>
            </a:extLst>
          </p:cNvPr>
          <p:cNvSpPr>
            <a:spLocks noGrp="1"/>
          </p:cNvSpPr>
          <p:nvPr>
            <p:ph sz="quarter" idx="12"/>
          </p:nvPr>
        </p:nvSpPr>
        <p:spPr/>
        <p:txBody>
          <a:bodyPr/>
          <a:lstStyle/>
          <a:p>
            <a:r>
              <a:rPr lang="en-US" b="1" dirty="0"/>
              <a:t>ROLLBACK</a:t>
            </a:r>
            <a:r>
              <a:rPr lang="en-US" dirty="0"/>
              <a:t> </a:t>
            </a:r>
          </a:p>
          <a:p>
            <a:pPr lvl="2"/>
            <a:r>
              <a:rPr lang="en-US" dirty="0"/>
              <a:t>Undo changes on failure</a:t>
            </a:r>
            <a:endParaRPr lang="en-IN" dirty="0"/>
          </a:p>
        </p:txBody>
      </p:sp>
      <p:sp>
        <p:nvSpPr>
          <p:cNvPr id="2" name="Slide Number Placeholder 1">
            <a:extLst>
              <a:ext uri="{FF2B5EF4-FFF2-40B4-BE49-F238E27FC236}">
                <a16:creationId xmlns:a16="http://schemas.microsoft.com/office/drawing/2014/main" id="{628A8914-288F-8A9D-78D4-B4A78674CCA5}"/>
              </a:ext>
            </a:extLst>
          </p:cNvPr>
          <p:cNvSpPr>
            <a:spLocks noGrp="1"/>
          </p:cNvSpPr>
          <p:nvPr>
            <p:ph type="sldNum" sz="quarter" idx="4"/>
          </p:nvPr>
        </p:nvSpPr>
        <p:spPr/>
        <p:txBody>
          <a:bodyPr/>
          <a:lstStyle/>
          <a:p>
            <a:fld id="{D71DA9FD-6EF8-4CC5-AF9B-B6159B5B937C}" type="slidenum">
              <a:rPr lang="en-GB" noProof="1" smtClean="0"/>
              <a:pPr/>
              <a:t>91</a:t>
            </a:fld>
            <a:endParaRPr lang="en-GB" noProof="1"/>
          </a:p>
        </p:txBody>
      </p:sp>
      <p:sp>
        <p:nvSpPr>
          <p:cNvPr id="3" name="Footer Placeholder 2">
            <a:extLst>
              <a:ext uri="{FF2B5EF4-FFF2-40B4-BE49-F238E27FC236}">
                <a16:creationId xmlns:a16="http://schemas.microsoft.com/office/drawing/2014/main" id="{1AAA8767-5527-C32B-895C-AE722593902D}"/>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4" name="Title 3">
            <a:extLst>
              <a:ext uri="{FF2B5EF4-FFF2-40B4-BE49-F238E27FC236}">
                <a16:creationId xmlns:a16="http://schemas.microsoft.com/office/drawing/2014/main" id="{0B00B4E6-BE28-C315-F7B7-366E6945B61F}"/>
              </a:ext>
            </a:extLst>
          </p:cNvPr>
          <p:cNvSpPr>
            <a:spLocks noGrp="1"/>
          </p:cNvSpPr>
          <p:nvPr>
            <p:ph type="title"/>
          </p:nvPr>
        </p:nvSpPr>
        <p:spPr/>
        <p:txBody>
          <a:bodyPr/>
          <a:lstStyle/>
          <a:p>
            <a:r>
              <a:rPr lang="en-IN" dirty="0"/>
              <a:t>Transaction Control</a:t>
            </a:r>
          </a:p>
        </p:txBody>
      </p:sp>
      <p:sp>
        <p:nvSpPr>
          <p:cNvPr id="8" name="Oval 7">
            <a:extLst>
              <a:ext uri="{FF2B5EF4-FFF2-40B4-BE49-F238E27FC236}">
                <a16:creationId xmlns:a16="http://schemas.microsoft.com/office/drawing/2014/main" id="{926B1CC1-7294-85C1-9387-1CDFFA2D0CB3}"/>
              </a:ext>
            </a:extLst>
          </p:cNvPr>
          <p:cNvSpPr/>
          <p:nvPr/>
        </p:nvSpPr>
        <p:spPr bwMode="auto">
          <a:xfrm>
            <a:off x="2423646" y="3352750"/>
            <a:ext cx="661856" cy="661856"/>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546" tIns="45774" rIns="91546" bIns="45774" rtlCol="0" anchor="ctr">
            <a:noAutofit/>
          </a:bodyPr>
          <a:lstStyle/>
          <a:p>
            <a:pPr algn="ctr" defTabSz="874190" eaLnBrk="0" hangingPunct="0">
              <a:tabLst>
                <a:tab pos="1140623" algn="l"/>
              </a:tabLst>
            </a:pPr>
            <a:r>
              <a:rPr lang="en-US" sz="816" dirty="0">
                <a:solidFill>
                  <a:srgbClr val="FFFFFF"/>
                </a:solidFill>
              </a:rPr>
              <a:t>Initial State</a:t>
            </a:r>
            <a:endParaRPr lang="en-IN" sz="816" dirty="0" err="1">
              <a:solidFill>
                <a:srgbClr val="FFFFFF"/>
              </a:solidFill>
            </a:endParaRPr>
          </a:p>
        </p:txBody>
      </p:sp>
      <p:sp>
        <p:nvSpPr>
          <p:cNvPr id="9" name="Rectangle: Rounded Corners 8">
            <a:extLst>
              <a:ext uri="{FF2B5EF4-FFF2-40B4-BE49-F238E27FC236}">
                <a16:creationId xmlns:a16="http://schemas.microsoft.com/office/drawing/2014/main" id="{751B060B-2FB4-8867-16C1-1EA8FA934CAE}"/>
              </a:ext>
            </a:extLst>
          </p:cNvPr>
          <p:cNvSpPr/>
          <p:nvPr/>
        </p:nvSpPr>
        <p:spPr bwMode="auto">
          <a:xfrm>
            <a:off x="3702703" y="3504104"/>
            <a:ext cx="953073" cy="34033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546" tIns="45774" rIns="91546" bIns="45774" rtlCol="0" anchor="ctr">
            <a:noAutofit/>
          </a:bodyPr>
          <a:lstStyle/>
          <a:p>
            <a:pPr algn="ctr" defTabSz="874190" eaLnBrk="0" hangingPunct="0">
              <a:tabLst>
                <a:tab pos="1140623" algn="l"/>
              </a:tabLst>
            </a:pPr>
            <a:r>
              <a:rPr lang="en-US" sz="1270" dirty="0">
                <a:solidFill>
                  <a:srgbClr val="FFFFFF"/>
                </a:solidFill>
              </a:rPr>
              <a:t>BEGIN</a:t>
            </a:r>
            <a:endParaRPr lang="en-IN" sz="1633" dirty="0" err="1">
              <a:solidFill>
                <a:srgbClr val="FFFFFF"/>
              </a:solidFill>
            </a:endParaRPr>
          </a:p>
        </p:txBody>
      </p:sp>
      <p:pic>
        <p:nvPicPr>
          <p:cNvPr id="11" name="Picture 10">
            <a:extLst>
              <a:ext uri="{FF2B5EF4-FFF2-40B4-BE49-F238E27FC236}">
                <a16:creationId xmlns:a16="http://schemas.microsoft.com/office/drawing/2014/main" id="{E85882A7-0F9E-5771-AA55-94001B98DE20}"/>
              </a:ext>
            </a:extLst>
          </p:cNvPr>
          <p:cNvPicPr>
            <a:picLocks noChangeAspect="1"/>
          </p:cNvPicPr>
          <p:nvPr/>
        </p:nvPicPr>
        <p:blipFill>
          <a:blip r:embed="rId2">
            <a:duotone>
              <a:schemeClr val="accent1">
                <a:shade val="45000"/>
                <a:satMod val="135000"/>
              </a:schemeClr>
              <a:prstClr val="white"/>
            </a:duotone>
          </a:blip>
          <a:stretch>
            <a:fillRect/>
          </a:stretch>
        </p:blipFill>
        <p:spPr>
          <a:xfrm>
            <a:off x="5342431" y="3384218"/>
            <a:ext cx="596302" cy="596302"/>
          </a:xfrm>
          <a:prstGeom prst="rect">
            <a:avLst/>
          </a:prstGeom>
        </p:spPr>
      </p:pic>
      <p:sp>
        <p:nvSpPr>
          <p:cNvPr id="12" name="Oval 11">
            <a:extLst>
              <a:ext uri="{FF2B5EF4-FFF2-40B4-BE49-F238E27FC236}">
                <a16:creationId xmlns:a16="http://schemas.microsoft.com/office/drawing/2014/main" id="{2E292198-81B9-2EAC-FB1C-69C636D19710}"/>
              </a:ext>
            </a:extLst>
          </p:cNvPr>
          <p:cNvSpPr/>
          <p:nvPr/>
        </p:nvSpPr>
        <p:spPr bwMode="auto">
          <a:xfrm>
            <a:off x="8526212" y="2310724"/>
            <a:ext cx="661856" cy="661856"/>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546" tIns="45774" rIns="91546" bIns="45774" rtlCol="0" anchor="ctr">
            <a:noAutofit/>
          </a:bodyPr>
          <a:lstStyle/>
          <a:p>
            <a:pPr algn="ctr" defTabSz="874190" eaLnBrk="0" hangingPunct="0">
              <a:tabLst>
                <a:tab pos="1140623" algn="l"/>
              </a:tabLst>
            </a:pPr>
            <a:r>
              <a:rPr lang="en-US" sz="544" dirty="0">
                <a:solidFill>
                  <a:srgbClr val="FFFFFF"/>
                </a:solidFill>
              </a:rPr>
              <a:t>SUCESS</a:t>
            </a:r>
            <a:endParaRPr lang="en-IN" sz="544" dirty="0" err="1">
              <a:solidFill>
                <a:srgbClr val="FFFFFF"/>
              </a:solidFill>
            </a:endParaRPr>
          </a:p>
        </p:txBody>
      </p:sp>
      <p:sp>
        <p:nvSpPr>
          <p:cNvPr id="13" name="Oval 12">
            <a:extLst>
              <a:ext uri="{FF2B5EF4-FFF2-40B4-BE49-F238E27FC236}">
                <a16:creationId xmlns:a16="http://schemas.microsoft.com/office/drawing/2014/main" id="{25C33E94-44AF-BEE1-C0DB-70F66A23F141}"/>
              </a:ext>
            </a:extLst>
          </p:cNvPr>
          <p:cNvSpPr/>
          <p:nvPr/>
        </p:nvSpPr>
        <p:spPr bwMode="auto">
          <a:xfrm>
            <a:off x="8526212" y="4371448"/>
            <a:ext cx="661856" cy="661856"/>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546" tIns="45774" rIns="91546" bIns="45774" rtlCol="0" anchor="ctr">
            <a:noAutofit/>
          </a:bodyPr>
          <a:lstStyle/>
          <a:p>
            <a:pPr algn="ctr" defTabSz="874190" eaLnBrk="0" hangingPunct="0">
              <a:tabLst>
                <a:tab pos="1140623" algn="l"/>
              </a:tabLst>
            </a:pPr>
            <a:r>
              <a:rPr lang="en-US" sz="998" dirty="0">
                <a:solidFill>
                  <a:srgbClr val="FFFFFF"/>
                </a:solidFill>
              </a:rPr>
              <a:t>FAIL</a:t>
            </a:r>
            <a:endParaRPr lang="en-IN" sz="998" dirty="0" err="1">
              <a:solidFill>
                <a:srgbClr val="FFFFFF"/>
              </a:solidFill>
            </a:endParaRPr>
          </a:p>
        </p:txBody>
      </p:sp>
      <p:sp>
        <p:nvSpPr>
          <p:cNvPr id="14" name="Rectangle: Rounded Corners 13">
            <a:extLst>
              <a:ext uri="{FF2B5EF4-FFF2-40B4-BE49-F238E27FC236}">
                <a16:creationId xmlns:a16="http://schemas.microsoft.com/office/drawing/2014/main" id="{212089D3-2136-AC97-77EA-7C8BB78CE585}"/>
              </a:ext>
            </a:extLst>
          </p:cNvPr>
          <p:cNvSpPr/>
          <p:nvPr/>
        </p:nvSpPr>
        <p:spPr bwMode="auto">
          <a:xfrm>
            <a:off x="7160919" y="2471485"/>
            <a:ext cx="953073" cy="34033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546" tIns="45774" rIns="91546" bIns="45774" rtlCol="0" anchor="ctr">
            <a:noAutofit/>
          </a:bodyPr>
          <a:lstStyle/>
          <a:p>
            <a:pPr algn="ctr" defTabSz="874190" eaLnBrk="0" hangingPunct="0">
              <a:tabLst>
                <a:tab pos="1140623" algn="l"/>
              </a:tabLst>
            </a:pPr>
            <a:r>
              <a:rPr lang="en-US" sz="1270" dirty="0">
                <a:solidFill>
                  <a:srgbClr val="FFFFFF"/>
                </a:solidFill>
              </a:rPr>
              <a:t>COMMIT</a:t>
            </a:r>
            <a:endParaRPr lang="en-IN" sz="1270" dirty="0" err="1">
              <a:solidFill>
                <a:srgbClr val="FFFFFF"/>
              </a:solidFill>
            </a:endParaRPr>
          </a:p>
        </p:txBody>
      </p:sp>
      <p:sp>
        <p:nvSpPr>
          <p:cNvPr id="15" name="Rectangle: Rounded Corners 14">
            <a:extLst>
              <a:ext uri="{FF2B5EF4-FFF2-40B4-BE49-F238E27FC236}">
                <a16:creationId xmlns:a16="http://schemas.microsoft.com/office/drawing/2014/main" id="{A42947AC-6E8C-6BFF-209F-04E5522F0D82}"/>
              </a:ext>
            </a:extLst>
          </p:cNvPr>
          <p:cNvSpPr/>
          <p:nvPr/>
        </p:nvSpPr>
        <p:spPr bwMode="auto">
          <a:xfrm>
            <a:off x="7160918" y="4532208"/>
            <a:ext cx="953073" cy="34033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91546" tIns="45774" rIns="91546" bIns="45774" rtlCol="0" anchor="ctr">
            <a:noAutofit/>
          </a:bodyPr>
          <a:lstStyle/>
          <a:p>
            <a:pPr algn="ctr" defTabSz="874190" eaLnBrk="0" hangingPunct="0">
              <a:tabLst>
                <a:tab pos="1140623" algn="l"/>
              </a:tabLst>
            </a:pPr>
            <a:r>
              <a:rPr lang="en-US" sz="998" dirty="0">
                <a:solidFill>
                  <a:srgbClr val="FFFFFF"/>
                </a:solidFill>
              </a:rPr>
              <a:t>ROLLBACK</a:t>
            </a:r>
            <a:endParaRPr lang="en-IN" sz="998" dirty="0" err="1">
              <a:solidFill>
                <a:srgbClr val="FFFFFF"/>
              </a:solidFill>
            </a:endParaRPr>
          </a:p>
        </p:txBody>
      </p:sp>
      <p:cxnSp>
        <p:nvCxnSpPr>
          <p:cNvPr id="17" name="Straight Arrow Connector 16">
            <a:extLst>
              <a:ext uri="{FF2B5EF4-FFF2-40B4-BE49-F238E27FC236}">
                <a16:creationId xmlns:a16="http://schemas.microsoft.com/office/drawing/2014/main" id="{6E7ED371-19FE-0168-0D6A-043D8C5C66D4}"/>
              </a:ext>
            </a:extLst>
          </p:cNvPr>
          <p:cNvCxnSpPr>
            <a:stCxn id="8" idx="6"/>
            <a:endCxn id="9" idx="1"/>
          </p:cNvCxnSpPr>
          <p:nvPr/>
        </p:nvCxnSpPr>
        <p:spPr bwMode="auto">
          <a:xfrm flipV="1">
            <a:off x="3085503" y="3674271"/>
            <a:ext cx="617199" cy="9407"/>
          </a:xfrm>
          <a:prstGeom prst="straightConnector1">
            <a:avLst/>
          </a:prstGeom>
          <a:noFill/>
          <a:ln w="12700">
            <a:solidFill>
              <a:schemeClr val="tx1"/>
            </a:solidFill>
            <a:round/>
            <a:headEnd/>
            <a:tailEnd type="triangle"/>
          </a:ln>
        </p:spPr>
      </p:cxnSp>
      <p:cxnSp>
        <p:nvCxnSpPr>
          <p:cNvPr id="19" name="Straight Arrow Connector 18">
            <a:extLst>
              <a:ext uri="{FF2B5EF4-FFF2-40B4-BE49-F238E27FC236}">
                <a16:creationId xmlns:a16="http://schemas.microsoft.com/office/drawing/2014/main" id="{74930EF9-D645-6FB2-5261-F206B3A13BD5}"/>
              </a:ext>
            </a:extLst>
          </p:cNvPr>
          <p:cNvCxnSpPr>
            <a:stCxn id="9" idx="3"/>
            <a:endCxn id="11" idx="1"/>
          </p:cNvCxnSpPr>
          <p:nvPr/>
        </p:nvCxnSpPr>
        <p:spPr bwMode="auto">
          <a:xfrm>
            <a:off x="4655776" y="3674271"/>
            <a:ext cx="686656" cy="8098"/>
          </a:xfrm>
          <a:prstGeom prst="straightConnector1">
            <a:avLst/>
          </a:prstGeom>
          <a:noFill/>
          <a:ln w="12700">
            <a:solidFill>
              <a:schemeClr val="tx1"/>
            </a:solidFill>
            <a:round/>
            <a:headEnd/>
            <a:tailEnd type="triangle"/>
          </a:ln>
        </p:spPr>
      </p:cxnSp>
      <p:cxnSp>
        <p:nvCxnSpPr>
          <p:cNvPr id="23" name="Connector: Elbow 22">
            <a:extLst>
              <a:ext uri="{FF2B5EF4-FFF2-40B4-BE49-F238E27FC236}">
                <a16:creationId xmlns:a16="http://schemas.microsoft.com/office/drawing/2014/main" id="{3F53FAC2-0899-E39F-6A89-3B4711618D62}"/>
              </a:ext>
            </a:extLst>
          </p:cNvPr>
          <p:cNvCxnSpPr>
            <a:stCxn id="11" idx="0"/>
            <a:endCxn id="14" idx="1"/>
          </p:cNvCxnSpPr>
          <p:nvPr/>
        </p:nvCxnSpPr>
        <p:spPr bwMode="auto">
          <a:xfrm rot="5400000" flipH="1" flipV="1">
            <a:off x="6029468" y="2252768"/>
            <a:ext cx="742566" cy="1520336"/>
          </a:xfrm>
          <a:prstGeom prst="bentConnector2">
            <a:avLst/>
          </a:prstGeom>
          <a:noFill/>
          <a:ln w="12700">
            <a:solidFill>
              <a:schemeClr val="tx1"/>
            </a:solidFill>
            <a:round/>
            <a:headEnd/>
            <a:tailEnd type="triangle"/>
          </a:ln>
        </p:spPr>
      </p:cxnSp>
      <p:cxnSp>
        <p:nvCxnSpPr>
          <p:cNvPr id="25" name="Connector: Elbow 24">
            <a:extLst>
              <a:ext uri="{FF2B5EF4-FFF2-40B4-BE49-F238E27FC236}">
                <a16:creationId xmlns:a16="http://schemas.microsoft.com/office/drawing/2014/main" id="{A180A60A-EF74-1FAF-8B6A-0E2F409A0E84}"/>
              </a:ext>
            </a:extLst>
          </p:cNvPr>
          <p:cNvCxnSpPr>
            <a:stCxn id="11" idx="2"/>
            <a:endCxn id="15" idx="1"/>
          </p:cNvCxnSpPr>
          <p:nvPr/>
        </p:nvCxnSpPr>
        <p:spPr bwMode="auto">
          <a:xfrm rot="16200000" flipH="1">
            <a:off x="6039823" y="3581280"/>
            <a:ext cx="721856" cy="1520335"/>
          </a:xfrm>
          <a:prstGeom prst="bentConnector2">
            <a:avLst/>
          </a:prstGeom>
          <a:noFill/>
          <a:ln w="12700">
            <a:solidFill>
              <a:schemeClr val="tx1"/>
            </a:solidFill>
            <a:round/>
            <a:headEnd/>
            <a:tailEnd type="triangle"/>
          </a:ln>
        </p:spPr>
      </p:cxnSp>
      <p:cxnSp>
        <p:nvCxnSpPr>
          <p:cNvPr id="27" name="Straight Arrow Connector 26">
            <a:extLst>
              <a:ext uri="{FF2B5EF4-FFF2-40B4-BE49-F238E27FC236}">
                <a16:creationId xmlns:a16="http://schemas.microsoft.com/office/drawing/2014/main" id="{8CD66220-0789-B9C6-61A2-4176FBDFB099}"/>
              </a:ext>
            </a:extLst>
          </p:cNvPr>
          <p:cNvCxnSpPr>
            <a:stCxn id="14" idx="3"/>
            <a:endCxn id="12" idx="2"/>
          </p:cNvCxnSpPr>
          <p:nvPr/>
        </p:nvCxnSpPr>
        <p:spPr bwMode="auto">
          <a:xfrm>
            <a:off x="8113991" y="2641652"/>
            <a:ext cx="412220" cy="0"/>
          </a:xfrm>
          <a:prstGeom prst="straightConnector1">
            <a:avLst/>
          </a:prstGeom>
          <a:noFill/>
          <a:ln w="12700">
            <a:solidFill>
              <a:schemeClr val="tx1"/>
            </a:solidFill>
            <a:round/>
            <a:headEnd/>
            <a:tailEnd type="triangle"/>
          </a:ln>
        </p:spPr>
      </p:cxnSp>
      <p:cxnSp>
        <p:nvCxnSpPr>
          <p:cNvPr id="29" name="Straight Arrow Connector 28">
            <a:extLst>
              <a:ext uri="{FF2B5EF4-FFF2-40B4-BE49-F238E27FC236}">
                <a16:creationId xmlns:a16="http://schemas.microsoft.com/office/drawing/2014/main" id="{BC7215BF-4252-A648-2102-119D12989163}"/>
              </a:ext>
            </a:extLst>
          </p:cNvPr>
          <p:cNvCxnSpPr>
            <a:stCxn id="15" idx="3"/>
            <a:endCxn id="13" idx="2"/>
          </p:cNvCxnSpPr>
          <p:nvPr/>
        </p:nvCxnSpPr>
        <p:spPr bwMode="auto">
          <a:xfrm>
            <a:off x="8113991" y="4702376"/>
            <a:ext cx="412221" cy="0"/>
          </a:xfrm>
          <a:prstGeom prst="straightConnector1">
            <a:avLst/>
          </a:prstGeom>
          <a:noFill/>
          <a:ln w="12700">
            <a:solidFill>
              <a:schemeClr val="tx1"/>
            </a:solidFill>
            <a:round/>
            <a:headEnd/>
            <a:tailEnd type="triangle"/>
          </a:ln>
        </p:spPr>
      </p:cxnSp>
      <p:sp>
        <p:nvSpPr>
          <p:cNvPr id="32" name="Rectangle 31">
            <a:extLst>
              <a:ext uri="{FF2B5EF4-FFF2-40B4-BE49-F238E27FC236}">
                <a16:creationId xmlns:a16="http://schemas.microsoft.com/office/drawing/2014/main" id="{8B25A3CF-3FA3-B9B2-A6F9-E3127E05153A}"/>
              </a:ext>
            </a:extLst>
          </p:cNvPr>
          <p:cNvSpPr/>
          <p:nvPr/>
        </p:nvSpPr>
        <p:spPr bwMode="auto">
          <a:xfrm>
            <a:off x="5708222" y="4018166"/>
            <a:ext cx="829527" cy="2229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1546" tIns="45774" rIns="91546" bIns="45774" rtlCol="0" anchor="ctr">
            <a:noAutofit/>
          </a:bodyPr>
          <a:lstStyle/>
          <a:p>
            <a:pPr algn="ctr" defTabSz="874190" eaLnBrk="0" hangingPunct="0">
              <a:tabLst>
                <a:tab pos="1140623" algn="l"/>
              </a:tabLst>
            </a:pPr>
            <a:r>
              <a:rPr lang="en-US" sz="907" dirty="0">
                <a:solidFill>
                  <a:schemeClr val="bg2">
                    <a:lumMod val="50000"/>
                  </a:schemeClr>
                </a:solidFill>
              </a:rPr>
              <a:t>DATABASE</a:t>
            </a:r>
            <a:endParaRPr lang="en-IN" sz="907" dirty="0" err="1">
              <a:solidFill>
                <a:schemeClr val="bg2">
                  <a:lumMod val="50000"/>
                </a:schemeClr>
              </a:solidFill>
            </a:endParaRPr>
          </a:p>
        </p:txBody>
      </p:sp>
      <p:sp>
        <p:nvSpPr>
          <p:cNvPr id="33" name="Rectangle 32">
            <a:extLst>
              <a:ext uri="{FF2B5EF4-FFF2-40B4-BE49-F238E27FC236}">
                <a16:creationId xmlns:a16="http://schemas.microsoft.com/office/drawing/2014/main" id="{A63B581D-59F6-8239-D2B5-7416FE30F491}"/>
              </a:ext>
            </a:extLst>
          </p:cNvPr>
          <p:cNvSpPr/>
          <p:nvPr/>
        </p:nvSpPr>
        <p:spPr bwMode="auto">
          <a:xfrm>
            <a:off x="3702702" y="3072241"/>
            <a:ext cx="1199145" cy="2229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1546" tIns="45774" rIns="91546" bIns="45774" rtlCol="0" anchor="ctr">
            <a:noAutofit/>
          </a:bodyPr>
          <a:lstStyle/>
          <a:p>
            <a:pPr algn="ctr" defTabSz="874190" eaLnBrk="0" hangingPunct="0">
              <a:tabLst>
                <a:tab pos="1140623" algn="l"/>
              </a:tabLst>
            </a:pPr>
            <a:r>
              <a:rPr lang="en-US" sz="907" dirty="0">
                <a:solidFill>
                  <a:schemeClr val="bg2">
                    <a:lumMod val="50000"/>
                  </a:schemeClr>
                </a:solidFill>
              </a:rPr>
              <a:t>TRANSACTIONS</a:t>
            </a:r>
            <a:endParaRPr lang="en-IN" sz="907" dirty="0" err="1">
              <a:solidFill>
                <a:schemeClr val="bg2">
                  <a:lumMod val="50000"/>
                </a:schemeClr>
              </a:solidFill>
            </a:endParaRPr>
          </a:p>
        </p:txBody>
      </p:sp>
    </p:spTree>
    <p:extLst>
      <p:ext uri="{BB962C8B-B14F-4D97-AF65-F5344CB8AC3E}">
        <p14:creationId xmlns:p14="http://schemas.microsoft.com/office/powerpoint/2010/main" val="487132938"/>
      </p:ext>
    </p:extLst>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FF398E-7741-0087-B4DE-4F30F983AF36}"/>
              </a:ext>
            </a:extLst>
          </p:cNvPr>
          <p:cNvSpPr>
            <a:spLocks noGrp="1"/>
          </p:cNvSpPr>
          <p:nvPr>
            <p:ph sz="quarter" idx="10"/>
          </p:nvPr>
        </p:nvSpPr>
        <p:spPr>
          <a:xfrm>
            <a:off x="1850106" y="3429000"/>
            <a:ext cx="4163965" cy="2776612"/>
          </a:xfrm>
        </p:spPr>
        <p:txBody>
          <a:bodyPr/>
          <a:lstStyle/>
          <a:p>
            <a:r>
              <a:rPr lang="en-IN" dirty="0"/>
              <a:t>Create User/Role:</a:t>
            </a:r>
          </a:p>
          <a:p>
            <a:endParaRPr lang="en-IN" dirty="0"/>
          </a:p>
          <a:p>
            <a:pPr lvl="2"/>
            <a:r>
              <a:rPr lang="en-IN" dirty="0"/>
              <a:t>CREATE ROLE analyst LOGIN PASSWORD 'pass';</a:t>
            </a:r>
          </a:p>
        </p:txBody>
      </p:sp>
      <p:sp>
        <p:nvSpPr>
          <p:cNvPr id="6" name="Content Placeholder 5">
            <a:extLst>
              <a:ext uri="{FF2B5EF4-FFF2-40B4-BE49-F238E27FC236}">
                <a16:creationId xmlns:a16="http://schemas.microsoft.com/office/drawing/2014/main" id="{37A9A5BE-33C0-CE89-7B86-480BFAC4E3D3}"/>
              </a:ext>
            </a:extLst>
          </p:cNvPr>
          <p:cNvSpPr>
            <a:spLocks noGrp="1"/>
          </p:cNvSpPr>
          <p:nvPr>
            <p:ph sz="quarter" idx="11"/>
          </p:nvPr>
        </p:nvSpPr>
        <p:spPr>
          <a:xfrm>
            <a:off x="6178088" y="3429000"/>
            <a:ext cx="5784063" cy="2776612"/>
          </a:xfrm>
        </p:spPr>
        <p:txBody>
          <a:bodyPr>
            <a:normAutofit fontScale="92500" lnSpcReduction="10000"/>
          </a:bodyPr>
          <a:lstStyle/>
          <a:p>
            <a:r>
              <a:rPr lang="en-US" dirty="0"/>
              <a:t>Assign privileges:</a:t>
            </a:r>
          </a:p>
          <a:p>
            <a:endParaRPr lang="en-US" dirty="0"/>
          </a:p>
          <a:p>
            <a:pPr lvl="2"/>
            <a:r>
              <a:rPr lang="en-US" dirty="0"/>
              <a:t>GRANT SELECT ON employees TO analyst;</a:t>
            </a:r>
          </a:p>
          <a:p>
            <a:pPr lvl="2"/>
            <a:r>
              <a:rPr lang="en-IN" dirty="0"/>
              <a:t>SELECT grantee, </a:t>
            </a:r>
            <a:r>
              <a:rPr lang="en-IN" dirty="0" err="1"/>
              <a:t>privilege_type</a:t>
            </a:r>
            <a:endParaRPr lang="en-IN" dirty="0"/>
          </a:p>
          <a:p>
            <a:pPr marL="914400" lvl="2" indent="0">
              <a:buNone/>
            </a:pPr>
            <a:r>
              <a:rPr lang="en-IN" dirty="0"/>
              <a:t>FROM </a:t>
            </a:r>
            <a:r>
              <a:rPr lang="en-IN" dirty="0" err="1"/>
              <a:t>information_schema.role_table_grants</a:t>
            </a:r>
            <a:endParaRPr lang="en-IN" dirty="0"/>
          </a:p>
          <a:p>
            <a:pPr marL="914400" lvl="2" indent="0">
              <a:buNone/>
            </a:pPr>
            <a:r>
              <a:rPr lang="en-IN" dirty="0"/>
              <a:t>WHERE </a:t>
            </a:r>
            <a:r>
              <a:rPr lang="en-IN" dirty="0" err="1"/>
              <a:t>table_name</a:t>
            </a:r>
            <a:r>
              <a:rPr lang="en-IN" dirty="0"/>
              <a:t> = 'employees' AND grantee = 'analyst';</a:t>
            </a:r>
          </a:p>
          <a:p>
            <a:pPr lvl="2"/>
            <a:endParaRPr lang="en-IN" dirty="0"/>
          </a:p>
        </p:txBody>
      </p:sp>
      <p:sp>
        <p:nvSpPr>
          <p:cNvPr id="2" name="Slide Number Placeholder 1">
            <a:extLst>
              <a:ext uri="{FF2B5EF4-FFF2-40B4-BE49-F238E27FC236}">
                <a16:creationId xmlns:a16="http://schemas.microsoft.com/office/drawing/2014/main" id="{3B09D496-DE9C-31DC-BEC3-12EFA4D42E0D}"/>
              </a:ext>
            </a:extLst>
          </p:cNvPr>
          <p:cNvSpPr>
            <a:spLocks noGrp="1"/>
          </p:cNvSpPr>
          <p:nvPr>
            <p:ph type="sldNum" sz="quarter" idx="4"/>
          </p:nvPr>
        </p:nvSpPr>
        <p:spPr/>
        <p:txBody>
          <a:bodyPr/>
          <a:lstStyle/>
          <a:p>
            <a:fld id="{D71DA9FD-6EF8-4CC5-AF9B-B6159B5B937C}" type="slidenum">
              <a:rPr lang="en-GB" noProof="1" smtClean="0"/>
              <a:pPr/>
              <a:t>92</a:t>
            </a:fld>
            <a:endParaRPr lang="en-GB" noProof="1"/>
          </a:p>
        </p:txBody>
      </p:sp>
      <p:sp>
        <p:nvSpPr>
          <p:cNvPr id="3" name="Footer Placeholder 2">
            <a:extLst>
              <a:ext uri="{FF2B5EF4-FFF2-40B4-BE49-F238E27FC236}">
                <a16:creationId xmlns:a16="http://schemas.microsoft.com/office/drawing/2014/main" id="{34732491-0D9C-F5CA-A0AB-B33ACABF9A46}"/>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4" name="Title 3">
            <a:extLst>
              <a:ext uri="{FF2B5EF4-FFF2-40B4-BE49-F238E27FC236}">
                <a16:creationId xmlns:a16="http://schemas.microsoft.com/office/drawing/2014/main" id="{47D5CD11-70D3-9DB5-50F7-8A8572C6F42E}"/>
              </a:ext>
            </a:extLst>
          </p:cNvPr>
          <p:cNvSpPr>
            <a:spLocks noGrp="1"/>
          </p:cNvSpPr>
          <p:nvPr>
            <p:ph type="title"/>
          </p:nvPr>
        </p:nvSpPr>
        <p:spPr/>
        <p:txBody>
          <a:bodyPr/>
          <a:lstStyle/>
          <a:p>
            <a:r>
              <a:rPr lang="en-IN" dirty="0"/>
              <a:t>Managing Roles</a:t>
            </a:r>
          </a:p>
        </p:txBody>
      </p:sp>
      <p:pic>
        <p:nvPicPr>
          <p:cNvPr id="10" name="Picture 9">
            <a:extLst>
              <a:ext uri="{FF2B5EF4-FFF2-40B4-BE49-F238E27FC236}">
                <a16:creationId xmlns:a16="http://schemas.microsoft.com/office/drawing/2014/main" id="{29D54E1F-165D-C8BD-85F5-B0487D10B688}"/>
              </a:ext>
            </a:extLst>
          </p:cNvPr>
          <p:cNvPicPr>
            <a:picLocks noChangeAspect="1"/>
          </p:cNvPicPr>
          <p:nvPr/>
        </p:nvPicPr>
        <p:blipFill>
          <a:blip r:embed="rId2">
            <a:duotone>
              <a:schemeClr val="accent1">
                <a:shade val="45000"/>
                <a:satMod val="135000"/>
              </a:schemeClr>
              <a:prstClr val="white"/>
            </a:duotone>
          </a:blip>
          <a:stretch>
            <a:fillRect/>
          </a:stretch>
        </p:blipFill>
        <p:spPr>
          <a:xfrm>
            <a:off x="3264062" y="1791424"/>
            <a:ext cx="1143049" cy="1143049"/>
          </a:xfrm>
          <a:prstGeom prst="rect">
            <a:avLst/>
          </a:prstGeom>
        </p:spPr>
      </p:pic>
      <p:pic>
        <p:nvPicPr>
          <p:cNvPr id="12" name="Picture 11">
            <a:extLst>
              <a:ext uri="{FF2B5EF4-FFF2-40B4-BE49-F238E27FC236}">
                <a16:creationId xmlns:a16="http://schemas.microsoft.com/office/drawing/2014/main" id="{E04EDED9-2E93-05C9-A602-DCEEB0D20959}"/>
              </a:ext>
            </a:extLst>
          </p:cNvPr>
          <p:cNvPicPr>
            <a:picLocks noChangeAspect="1"/>
          </p:cNvPicPr>
          <p:nvPr/>
        </p:nvPicPr>
        <p:blipFill>
          <a:blip r:embed="rId3">
            <a:duotone>
              <a:schemeClr val="accent1">
                <a:shade val="45000"/>
                <a:satMod val="135000"/>
              </a:schemeClr>
              <a:prstClr val="white"/>
            </a:duotone>
          </a:blip>
          <a:stretch>
            <a:fillRect/>
          </a:stretch>
        </p:blipFill>
        <p:spPr>
          <a:xfrm>
            <a:off x="7688546" y="1791424"/>
            <a:ext cx="1143049" cy="1143049"/>
          </a:xfrm>
          <a:prstGeom prst="rect">
            <a:avLst/>
          </a:prstGeom>
        </p:spPr>
      </p:pic>
    </p:spTree>
    <p:extLst>
      <p:ext uri="{BB962C8B-B14F-4D97-AF65-F5344CB8AC3E}">
        <p14:creationId xmlns:p14="http://schemas.microsoft.com/office/powerpoint/2010/main" val="1699026919"/>
      </p:ext>
    </p:extLst>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429859-6E48-21D5-1D49-CBA7459CFD3F}"/>
              </a:ext>
            </a:extLst>
          </p:cNvPr>
          <p:cNvSpPr>
            <a:spLocks noGrp="1"/>
          </p:cNvSpPr>
          <p:nvPr>
            <p:ph type="sldNum" sz="quarter" idx="4"/>
          </p:nvPr>
        </p:nvSpPr>
        <p:spPr/>
        <p:txBody>
          <a:bodyPr/>
          <a:lstStyle/>
          <a:p>
            <a:fld id="{D71DA9FD-6EF8-4CC5-AF9B-B6159B5B937C}" type="slidenum">
              <a:rPr lang="en-GB" noProof="1" smtClean="0"/>
              <a:pPr/>
              <a:t>93</a:t>
            </a:fld>
            <a:endParaRPr lang="en-GB" noProof="1"/>
          </a:p>
        </p:txBody>
      </p:sp>
      <p:sp>
        <p:nvSpPr>
          <p:cNvPr id="3" name="Footer Placeholder 2">
            <a:extLst>
              <a:ext uri="{FF2B5EF4-FFF2-40B4-BE49-F238E27FC236}">
                <a16:creationId xmlns:a16="http://schemas.microsoft.com/office/drawing/2014/main" id="{221767B0-8C2E-BAA2-BDAD-470F4FCE78A4}"/>
              </a:ext>
            </a:extLst>
          </p:cNvPr>
          <p:cNvSpPr>
            <a:spLocks noGrp="1"/>
          </p:cNvSpPr>
          <p:nvPr>
            <p:ph type="ftr" sz="quarter" idx="3"/>
          </p:nvPr>
        </p:nvSpPr>
        <p:spPr/>
        <p:txBody>
          <a:bodyPr/>
          <a:lstStyle/>
          <a:p>
            <a:pPr>
              <a:defRPr/>
            </a:pPr>
            <a:r>
              <a:rPr lang="en-GB">
                <a:ea typeface="Deutsche Bank Text" panose="020B0503020202030204" pitchFamily="34" charset="0"/>
              </a:rPr>
              <a:t>Speaker name. Name of event or project. Date</a:t>
            </a:r>
            <a:endParaRPr lang="en-GB" dirty="0">
              <a:ea typeface="Deutsche Bank Text" panose="020B0503020202030204" pitchFamily="34" charset="0"/>
            </a:endParaRPr>
          </a:p>
        </p:txBody>
      </p:sp>
      <p:sp>
        <p:nvSpPr>
          <p:cNvPr id="4" name="Title 3">
            <a:extLst>
              <a:ext uri="{FF2B5EF4-FFF2-40B4-BE49-F238E27FC236}">
                <a16:creationId xmlns:a16="http://schemas.microsoft.com/office/drawing/2014/main" id="{99576B9B-A5B3-19C4-4334-AB74FEE08818}"/>
              </a:ext>
            </a:extLst>
          </p:cNvPr>
          <p:cNvSpPr>
            <a:spLocks noGrp="1"/>
          </p:cNvSpPr>
          <p:nvPr>
            <p:ph type="title"/>
          </p:nvPr>
        </p:nvSpPr>
        <p:spPr/>
        <p:txBody>
          <a:bodyPr/>
          <a:lstStyle/>
          <a:p>
            <a:r>
              <a:rPr lang="en-IN" dirty="0"/>
              <a:t>GRANT &amp; REVOKE Syntax</a:t>
            </a:r>
          </a:p>
        </p:txBody>
      </p:sp>
      <p:sp>
        <p:nvSpPr>
          <p:cNvPr id="6" name="TextBox 5">
            <a:extLst>
              <a:ext uri="{FF2B5EF4-FFF2-40B4-BE49-F238E27FC236}">
                <a16:creationId xmlns:a16="http://schemas.microsoft.com/office/drawing/2014/main" id="{E537B595-3D8A-1273-90FF-BC5468310B14}"/>
              </a:ext>
            </a:extLst>
          </p:cNvPr>
          <p:cNvSpPr txBox="1"/>
          <p:nvPr/>
        </p:nvSpPr>
        <p:spPr bwMode="ltGray">
          <a:xfrm>
            <a:off x="1832002" y="1007035"/>
            <a:ext cx="4571222" cy="259943"/>
          </a:xfrm>
          <a:prstGeom prst="rect">
            <a:avLst/>
          </a:prstGeom>
          <a:noFill/>
          <a:ln w="6350">
            <a:noFill/>
            <a:miter lim="800000"/>
            <a:headEnd/>
            <a:tailEnd/>
          </a:ln>
        </p:spPr>
        <p:txBody>
          <a:bodyPr wrap="square">
            <a:spAutoFit/>
          </a:bodyPr>
          <a:lstStyle/>
          <a:p>
            <a:pPr marL="155539" indent="-155539">
              <a:buFont typeface="Wingdings" panose="05000000000000000000" pitchFamily="2" charset="2"/>
              <a:buChar char="ü"/>
            </a:pPr>
            <a:r>
              <a:rPr lang="en-US" sz="1089" dirty="0">
                <a:solidFill>
                  <a:schemeClr val="bg2">
                    <a:lumMod val="50000"/>
                  </a:schemeClr>
                </a:solidFill>
              </a:rPr>
              <a:t>Use roles for groups to simplify permission management</a:t>
            </a:r>
            <a:endParaRPr lang="en-IN" sz="1089" dirty="0">
              <a:solidFill>
                <a:schemeClr val="bg2">
                  <a:lumMod val="50000"/>
                </a:schemeClr>
              </a:solidFill>
            </a:endParaRPr>
          </a:p>
        </p:txBody>
      </p:sp>
      <p:sp>
        <p:nvSpPr>
          <p:cNvPr id="8" name="TextBox 7">
            <a:extLst>
              <a:ext uri="{FF2B5EF4-FFF2-40B4-BE49-F238E27FC236}">
                <a16:creationId xmlns:a16="http://schemas.microsoft.com/office/drawing/2014/main" id="{E87277E0-D768-A1CA-AF66-F9EAFC611AA5}"/>
              </a:ext>
            </a:extLst>
          </p:cNvPr>
          <p:cNvSpPr txBox="1"/>
          <p:nvPr/>
        </p:nvSpPr>
        <p:spPr bwMode="ltGray">
          <a:xfrm>
            <a:off x="1937879" y="3490369"/>
            <a:ext cx="3600886" cy="382412"/>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nSpc>
                <a:spcPct val="200000"/>
              </a:lnSpc>
            </a:pPr>
            <a:r>
              <a:rPr lang="en-IN" sz="1089" dirty="0"/>
              <a:t>GRANT INSERT, UPDATE ON employees TO </a:t>
            </a:r>
            <a:r>
              <a:rPr lang="en-IN" sz="1089" dirty="0" err="1"/>
              <a:t>hr_role</a:t>
            </a:r>
            <a:r>
              <a:rPr lang="en-IN" sz="1089" dirty="0"/>
              <a:t>;</a:t>
            </a:r>
          </a:p>
        </p:txBody>
      </p:sp>
      <p:pic>
        <p:nvPicPr>
          <p:cNvPr id="12" name="Picture 11">
            <a:extLst>
              <a:ext uri="{FF2B5EF4-FFF2-40B4-BE49-F238E27FC236}">
                <a16:creationId xmlns:a16="http://schemas.microsoft.com/office/drawing/2014/main" id="{AA7D2127-19C7-C09E-78CB-00F0E940FC47}"/>
              </a:ext>
            </a:extLst>
          </p:cNvPr>
          <p:cNvPicPr>
            <a:picLocks noChangeAspect="1"/>
          </p:cNvPicPr>
          <p:nvPr/>
        </p:nvPicPr>
        <p:blipFill>
          <a:blip r:embed="rId2">
            <a:duotone>
              <a:schemeClr val="accent1">
                <a:shade val="45000"/>
                <a:satMod val="135000"/>
              </a:schemeClr>
              <a:prstClr val="white"/>
            </a:duotone>
          </a:blip>
          <a:stretch>
            <a:fillRect/>
          </a:stretch>
        </p:blipFill>
        <p:spPr>
          <a:xfrm>
            <a:off x="3253522" y="2378657"/>
            <a:ext cx="864091" cy="864091"/>
          </a:xfrm>
          <a:prstGeom prst="rect">
            <a:avLst/>
          </a:prstGeom>
        </p:spPr>
      </p:pic>
      <p:pic>
        <p:nvPicPr>
          <p:cNvPr id="14" name="Picture 13">
            <a:extLst>
              <a:ext uri="{FF2B5EF4-FFF2-40B4-BE49-F238E27FC236}">
                <a16:creationId xmlns:a16="http://schemas.microsoft.com/office/drawing/2014/main" id="{13F26EF3-3008-009E-EEEA-0EDDDFCDFEF9}"/>
              </a:ext>
            </a:extLst>
          </p:cNvPr>
          <p:cNvPicPr>
            <a:picLocks noChangeAspect="1"/>
          </p:cNvPicPr>
          <p:nvPr/>
        </p:nvPicPr>
        <p:blipFill>
          <a:blip r:embed="rId3">
            <a:duotone>
              <a:schemeClr val="accent1">
                <a:shade val="45000"/>
                <a:satMod val="135000"/>
              </a:schemeClr>
              <a:prstClr val="white"/>
            </a:duotone>
          </a:blip>
          <a:stretch>
            <a:fillRect/>
          </a:stretch>
        </p:blipFill>
        <p:spPr>
          <a:xfrm>
            <a:off x="7696612" y="2378657"/>
            <a:ext cx="864091" cy="864091"/>
          </a:xfrm>
          <a:prstGeom prst="rect">
            <a:avLst/>
          </a:prstGeom>
        </p:spPr>
      </p:pic>
      <p:sp>
        <p:nvSpPr>
          <p:cNvPr id="16" name="TextBox 15">
            <a:extLst>
              <a:ext uri="{FF2B5EF4-FFF2-40B4-BE49-F238E27FC236}">
                <a16:creationId xmlns:a16="http://schemas.microsoft.com/office/drawing/2014/main" id="{891E2311-12AD-80FA-596C-28BFA7E006C2}"/>
              </a:ext>
            </a:extLst>
          </p:cNvPr>
          <p:cNvSpPr txBox="1"/>
          <p:nvPr/>
        </p:nvSpPr>
        <p:spPr bwMode="ltGray">
          <a:xfrm>
            <a:off x="6565227" y="3490369"/>
            <a:ext cx="3450865" cy="382412"/>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nSpc>
                <a:spcPct val="200000"/>
              </a:lnSpc>
            </a:pPr>
            <a:r>
              <a:rPr lang="en-IN" sz="1089" dirty="0"/>
              <a:t>REVOKE DELETE ON employees FROM </a:t>
            </a:r>
            <a:r>
              <a:rPr lang="en-IN" sz="1089" dirty="0" err="1"/>
              <a:t>hr_role</a:t>
            </a:r>
            <a:r>
              <a:rPr lang="en-IN" sz="1089" dirty="0"/>
              <a:t>;</a:t>
            </a:r>
          </a:p>
        </p:txBody>
      </p:sp>
    </p:spTree>
    <p:extLst>
      <p:ext uri="{BB962C8B-B14F-4D97-AF65-F5344CB8AC3E}">
        <p14:creationId xmlns:p14="http://schemas.microsoft.com/office/powerpoint/2010/main" val="3670876031"/>
      </p:ext>
    </p:extLst>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3858-A3A3-1A0C-2DDC-94A2F79FD224}"/>
              </a:ext>
            </a:extLst>
          </p:cNvPr>
          <p:cNvSpPr>
            <a:spLocks noGrp="1"/>
          </p:cNvSpPr>
          <p:nvPr>
            <p:ph type="title"/>
          </p:nvPr>
        </p:nvSpPr>
        <p:spPr/>
        <p:txBody>
          <a:bodyPr/>
          <a:lstStyle/>
          <a:p>
            <a:r>
              <a:rPr lang="en-US" dirty="0"/>
              <a:t>Windows Function</a:t>
            </a:r>
          </a:p>
        </p:txBody>
      </p:sp>
      <p:sp>
        <p:nvSpPr>
          <p:cNvPr id="3" name="Content Placeholder 2">
            <a:extLst>
              <a:ext uri="{FF2B5EF4-FFF2-40B4-BE49-F238E27FC236}">
                <a16:creationId xmlns:a16="http://schemas.microsoft.com/office/drawing/2014/main" id="{28DB64FF-337D-9AB2-C499-DB76B7FDECED}"/>
              </a:ext>
            </a:extLst>
          </p:cNvPr>
          <p:cNvSpPr>
            <a:spLocks noGrp="1"/>
          </p:cNvSpPr>
          <p:nvPr>
            <p:ph idx="1"/>
          </p:nvPr>
        </p:nvSpPr>
        <p:spPr/>
        <p:txBody>
          <a:bodyPr/>
          <a:lstStyle/>
          <a:p>
            <a:r>
              <a:rPr lang="en-US" b="1" dirty="0"/>
              <a:t>Window functions perform calculations across rows related to the current row without collapsing the result set (unlike GROUP BY).</a:t>
            </a:r>
            <a:r>
              <a:rPr lang="en-CA" dirty="0"/>
              <a:t> </a:t>
            </a:r>
          </a:p>
          <a:p>
            <a:endParaRPr lang="en-US" dirty="0"/>
          </a:p>
        </p:txBody>
      </p:sp>
      <p:pic>
        <p:nvPicPr>
          <p:cNvPr id="12" name="Picture 11">
            <a:extLst>
              <a:ext uri="{FF2B5EF4-FFF2-40B4-BE49-F238E27FC236}">
                <a16:creationId xmlns:a16="http://schemas.microsoft.com/office/drawing/2014/main" id="{FEBC702B-3D5B-B2E8-8369-6B2737097626}"/>
              </a:ext>
            </a:extLst>
          </p:cNvPr>
          <p:cNvPicPr>
            <a:picLocks noChangeAspect="1"/>
          </p:cNvPicPr>
          <p:nvPr/>
        </p:nvPicPr>
        <p:blipFill>
          <a:blip r:embed="rId2"/>
          <a:stretch>
            <a:fillRect/>
          </a:stretch>
        </p:blipFill>
        <p:spPr>
          <a:xfrm>
            <a:off x="3104629" y="2987675"/>
            <a:ext cx="7721600" cy="3505200"/>
          </a:xfrm>
          <a:prstGeom prst="rect">
            <a:avLst/>
          </a:prstGeom>
        </p:spPr>
      </p:pic>
    </p:spTree>
    <p:extLst>
      <p:ext uri="{BB962C8B-B14F-4D97-AF65-F5344CB8AC3E}">
        <p14:creationId xmlns:p14="http://schemas.microsoft.com/office/powerpoint/2010/main" val="2996406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D415-AF71-3222-7658-32745C377A8C}"/>
              </a:ext>
            </a:extLst>
          </p:cNvPr>
          <p:cNvSpPr>
            <a:spLocks noGrp="1"/>
          </p:cNvSpPr>
          <p:nvPr>
            <p:ph type="title"/>
          </p:nvPr>
        </p:nvSpPr>
        <p:spPr/>
        <p:txBody>
          <a:bodyPr/>
          <a:lstStyle/>
          <a:p>
            <a:r>
              <a:rPr lang="en-US" dirty="0"/>
              <a:t>Windows - Rank </a:t>
            </a:r>
          </a:p>
        </p:txBody>
      </p:sp>
      <p:sp>
        <p:nvSpPr>
          <p:cNvPr id="3" name="Content Placeholder 2">
            <a:extLst>
              <a:ext uri="{FF2B5EF4-FFF2-40B4-BE49-F238E27FC236}">
                <a16:creationId xmlns:a16="http://schemas.microsoft.com/office/drawing/2014/main" id="{6839DF0C-AD88-E79D-6241-824B2FD45A1D}"/>
              </a:ext>
            </a:extLst>
          </p:cNvPr>
          <p:cNvSpPr>
            <a:spLocks noGrp="1"/>
          </p:cNvSpPr>
          <p:nvPr>
            <p:ph idx="1"/>
          </p:nvPr>
        </p:nvSpPr>
        <p:spPr/>
        <p:txBody>
          <a:bodyPr>
            <a:normAutofit/>
          </a:bodyPr>
          <a:lstStyle/>
          <a:p>
            <a:pPr marL="0" indent="0">
              <a:buNone/>
            </a:pPr>
            <a:r>
              <a:rPr lang="en-US" sz="1800" dirty="0"/>
              <a:t>SELECT </a:t>
            </a:r>
            <a:r>
              <a:rPr lang="en-US" sz="1800" dirty="0" err="1"/>
              <a:t>emp_name</a:t>
            </a:r>
            <a:r>
              <a:rPr lang="en-US" sz="1800" dirty="0"/>
              <a:t>, </a:t>
            </a:r>
            <a:r>
              <a:rPr lang="en-US" sz="1800" dirty="0" err="1"/>
              <a:t>dept_id</a:t>
            </a:r>
            <a:r>
              <a:rPr lang="en-US" sz="1800" dirty="0"/>
              <a:t>, salary,</a:t>
            </a:r>
          </a:p>
          <a:p>
            <a:pPr marL="0" indent="0">
              <a:buNone/>
            </a:pPr>
            <a:r>
              <a:rPr lang="en-US" sz="1800" dirty="0"/>
              <a:t>       RANK() OVER (PARTITION BY </a:t>
            </a:r>
            <a:r>
              <a:rPr lang="en-US" sz="1800" dirty="0" err="1"/>
              <a:t>dept_id</a:t>
            </a:r>
            <a:r>
              <a:rPr lang="en-US" sz="1800" dirty="0"/>
              <a:t> ORDER BY salary DESC) AS </a:t>
            </a:r>
            <a:r>
              <a:rPr lang="en-US" sz="1800" dirty="0" err="1"/>
              <a:t>rank_in_dept</a:t>
            </a:r>
            <a:endParaRPr lang="en-US" sz="1800" dirty="0"/>
          </a:p>
          <a:p>
            <a:pPr marL="0" indent="0">
              <a:buNone/>
            </a:pPr>
            <a:r>
              <a:rPr lang="en-US" sz="1800" dirty="0"/>
              <a:t>FROM employees;</a:t>
            </a:r>
          </a:p>
          <a:p>
            <a:pPr marL="0" indent="0">
              <a:buNone/>
            </a:pPr>
            <a:endParaRPr lang="en-US" sz="1800" dirty="0"/>
          </a:p>
          <a:p>
            <a:pPr marL="0" indent="0">
              <a:buNone/>
            </a:pPr>
            <a:r>
              <a:rPr lang="en-US" sz="1800" dirty="0"/>
              <a:t>SELECT </a:t>
            </a:r>
            <a:r>
              <a:rPr lang="en-US" sz="1800" dirty="0" err="1"/>
              <a:t>emp_name</a:t>
            </a:r>
            <a:r>
              <a:rPr lang="en-US" sz="1800" dirty="0"/>
              <a:t>, </a:t>
            </a:r>
            <a:r>
              <a:rPr lang="en-US" sz="1800" dirty="0" err="1"/>
              <a:t>dept_id</a:t>
            </a:r>
            <a:r>
              <a:rPr lang="en-US" sz="1800" dirty="0"/>
              <a:t>, salary,</a:t>
            </a:r>
            <a:endParaRPr lang="en-CA" sz="1800" dirty="0"/>
          </a:p>
          <a:p>
            <a:pPr marL="0" indent="0">
              <a:buNone/>
            </a:pPr>
            <a:r>
              <a:rPr lang="en-US" sz="1800" dirty="0"/>
              <a:t>       AVG(salary) OVER (PARTITION BY </a:t>
            </a:r>
            <a:r>
              <a:rPr lang="en-US" sz="1800" dirty="0" err="1"/>
              <a:t>dept_id</a:t>
            </a:r>
            <a:r>
              <a:rPr lang="en-US" sz="1800" dirty="0"/>
              <a:t>) AS </a:t>
            </a:r>
            <a:r>
              <a:rPr lang="en-US" sz="1800" dirty="0" err="1"/>
              <a:t>avg_salary_dept</a:t>
            </a:r>
            <a:endParaRPr lang="en-CA" sz="1800" dirty="0"/>
          </a:p>
          <a:p>
            <a:pPr marL="0" indent="0">
              <a:buNone/>
            </a:pPr>
            <a:r>
              <a:rPr lang="en-US" sz="1800" dirty="0"/>
              <a:t>FROM employees;</a:t>
            </a:r>
            <a:endParaRPr lang="en-CA" sz="1800" dirty="0"/>
          </a:p>
          <a:p>
            <a:pPr marL="0" indent="0">
              <a:buNone/>
            </a:pPr>
            <a:endParaRPr lang="en-US" sz="1800" dirty="0"/>
          </a:p>
          <a:p>
            <a:endParaRPr lang="en-US" sz="1800" dirty="0"/>
          </a:p>
        </p:txBody>
      </p:sp>
    </p:spTree>
    <p:extLst>
      <p:ext uri="{BB962C8B-B14F-4D97-AF65-F5344CB8AC3E}">
        <p14:creationId xmlns:p14="http://schemas.microsoft.com/office/powerpoint/2010/main" val="27929464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FA7C-748B-FBA0-3318-4EB6BE7A34EF}"/>
              </a:ext>
            </a:extLst>
          </p:cNvPr>
          <p:cNvSpPr>
            <a:spLocks noGrp="1"/>
          </p:cNvSpPr>
          <p:nvPr>
            <p:ph type="title"/>
          </p:nvPr>
        </p:nvSpPr>
        <p:spPr/>
        <p:txBody>
          <a:bodyPr/>
          <a:lstStyle/>
          <a:p>
            <a:r>
              <a:rPr lang="en-US" dirty="0"/>
              <a:t>Windows - Next</a:t>
            </a:r>
          </a:p>
        </p:txBody>
      </p:sp>
      <p:sp>
        <p:nvSpPr>
          <p:cNvPr id="3" name="Content Placeholder 2">
            <a:extLst>
              <a:ext uri="{FF2B5EF4-FFF2-40B4-BE49-F238E27FC236}">
                <a16:creationId xmlns:a16="http://schemas.microsoft.com/office/drawing/2014/main" id="{7521BFE8-3E40-69B1-6C0F-F309EC4A09D8}"/>
              </a:ext>
            </a:extLst>
          </p:cNvPr>
          <p:cNvSpPr>
            <a:spLocks noGrp="1"/>
          </p:cNvSpPr>
          <p:nvPr>
            <p:ph idx="1"/>
          </p:nvPr>
        </p:nvSpPr>
        <p:spPr/>
        <p:txBody>
          <a:bodyPr/>
          <a:lstStyle/>
          <a:p>
            <a:pPr marL="0" indent="0">
              <a:buNone/>
            </a:pPr>
            <a:r>
              <a:rPr lang="en-US" dirty="0"/>
              <a:t>SELECT </a:t>
            </a:r>
            <a:r>
              <a:rPr lang="en-US" dirty="0" err="1"/>
              <a:t>emp_name</a:t>
            </a:r>
            <a:r>
              <a:rPr lang="en-US" dirty="0"/>
              <a:t>, </a:t>
            </a:r>
            <a:r>
              <a:rPr lang="en-US" dirty="0" err="1"/>
              <a:t>dept_id</a:t>
            </a:r>
            <a:r>
              <a:rPr lang="en-US" dirty="0"/>
              <a:t>, salary,</a:t>
            </a:r>
            <a:endParaRPr lang="en-CA" dirty="0"/>
          </a:p>
          <a:p>
            <a:pPr marL="0" indent="0">
              <a:buNone/>
            </a:pPr>
            <a:r>
              <a:rPr lang="en-US" dirty="0"/>
              <a:t>       LEAD(salary, 1) OVER (PARTITION BY </a:t>
            </a:r>
            <a:r>
              <a:rPr lang="en-US" dirty="0" err="1"/>
              <a:t>dept_id</a:t>
            </a:r>
            <a:r>
              <a:rPr lang="en-US" dirty="0"/>
              <a:t> ORDER BY salary) AS </a:t>
            </a:r>
            <a:r>
              <a:rPr lang="en-US" dirty="0" err="1"/>
              <a:t>next_salary</a:t>
            </a:r>
            <a:endParaRPr lang="en-CA" dirty="0"/>
          </a:p>
          <a:p>
            <a:pPr marL="0" indent="0">
              <a:buNone/>
            </a:pPr>
            <a:r>
              <a:rPr lang="en-US" dirty="0"/>
              <a:t>FROM employees;</a:t>
            </a:r>
            <a:endParaRPr lang="en-CA" dirty="0"/>
          </a:p>
          <a:p>
            <a:pPr marL="0" indent="0">
              <a:buNone/>
            </a:pPr>
            <a:endParaRPr lang="en-US" dirty="0"/>
          </a:p>
        </p:txBody>
      </p:sp>
    </p:spTree>
    <p:extLst>
      <p:ext uri="{BB962C8B-B14F-4D97-AF65-F5344CB8AC3E}">
        <p14:creationId xmlns:p14="http://schemas.microsoft.com/office/powerpoint/2010/main" val="26682429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039E-49D4-06FD-CBED-55916BD939DF}"/>
              </a:ext>
            </a:extLst>
          </p:cNvPr>
          <p:cNvSpPr>
            <a:spLocks noGrp="1"/>
          </p:cNvSpPr>
          <p:nvPr>
            <p:ph type="title"/>
          </p:nvPr>
        </p:nvSpPr>
        <p:spPr/>
        <p:txBody>
          <a:bodyPr/>
          <a:lstStyle/>
          <a:p>
            <a:r>
              <a:rPr lang="en-US" dirty="0"/>
              <a:t>Windows - LAG</a:t>
            </a:r>
          </a:p>
        </p:txBody>
      </p:sp>
      <p:sp>
        <p:nvSpPr>
          <p:cNvPr id="3" name="Content Placeholder 2">
            <a:extLst>
              <a:ext uri="{FF2B5EF4-FFF2-40B4-BE49-F238E27FC236}">
                <a16:creationId xmlns:a16="http://schemas.microsoft.com/office/drawing/2014/main" id="{C79C4846-59E1-DAC1-2867-F1886B9B57DF}"/>
              </a:ext>
            </a:extLst>
          </p:cNvPr>
          <p:cNvSpPr>
            <a:spLocks noGrp="1"/>
          </p:cNvSpPr>
          <p:nvPr>
            <p:ph idx="1"/>
          </p:nvPr>
        </p:nvSpPr>
        <p:spPr/>
        <p:txBody>
          <a:bodyPr/>
          <a:lstStyle/>
          <a:p>
            <a:pPr marL="0" indent="0">
              <a:buNone/>
            </a:pPr>
            <a:r>
              <a:rPr lang="en-US" dirty="0"/>
              <a:t>SELECT </a:t>
            </a:r>
            <a:r>
              <a:rPr lang="en-US" dirty="0" err="1"/>
              <a:t>emp_name</a:t>
            </a:r>
            <a:r>
              <a:rPr lang="en-US" dirty="0"/>
              <a:t>, </a:t>
            </a:r>
            <a:r>
              <a:rPr lang="en-US" dirty="0" err="1"/>
              <a:t>dept_id</a:t>
            </a:r>
            <a:r>
              <a:rPr lang="en-US" dirty="0"/>
              <a:t>, salary,</a:t>
            </a:r>
            <a:endParaRPr lang="en-CA" dirty="0"/>
          </a:p>
          <a:p>
            <a:pPr marL="0" indent="0">
              <a:buNone/>
            </a:pPr>
            <a:r>
              <a:rPr lang="en-US" dirty="0"/>
              <a:t>       LAG(salary, 1) OVER (PARTITION BY </a:t>
            </a:r>
            <a:r>
              <a:rPr lang="en-US" dirty="0" err="1"/>
              <a:t>dept_id</a:t>
            </a:r>
            <a:r>
              <a:rPr lang="en-US" dirty="0"/>
              <a:t> ORDER BY salary) AS </a:t>
            </a:r>
            <a:r>
              <a:rPr lang="en-US" dirty="0" err="1"/>
              <a:t>previous_salary</a:t>
            </a:r>
            <a:endParaRPr lang="en-CA" dirty="0"/>
          </a:p>
          <a:p>
            <a:pPr marL="0" indent="0">
              <a:buNone/>
            </a:pPr>
            <a:r>
              <a:rPr lang="en-US" dirty="0"/>
              <a:t>FROM employees;</a:t>
            </a:r>
            <a:endParaRPr lang="en-CA" dirty="0"/>
          </a:p>
          <a:p>
            <a:endParaRPr lang="en-US" dirty="0"/>
          </a:p>
        </p:txBody>
      </p:sp>
      <p:pic>
        <p:nvPicPr>
          <p:cNvPr id="4" name="Picture 3">
            <a:extLst>
              <a:ext uri="{FF2B5EF4-FFF2-40B4-BE49-F238E27FC236}">
                <a16:creationId xmlns:a16="http://schemas.microsoft.com/office/drawing/2014/main" id="{864D2CB3-5ACB-5FF2-67BB-C301E449315F}"/>
              </a:ext>
            </a:extLst>
          </p:cNvPr>
          <p:cNvPicPr>
            <a:picLocks noChangeAspect="1"/>
          </p:cNvPicPr>
          <p:nvPr/>
        </p:nvPicPr>
        <p:blipFill>
          <a:blip r:embed="rId2"/>
          <a:stretch>
            <a:fillRect/>
          </a:stretch>
        </p:blipFill>
        <p:spPr>
          <a:xfrm>
            <a:off x="3581400" y="3686175"/>
            <a:ext cx="7772400" cy="2806700"/>
          </a:xfrm>
          <a:prstGeom prst="rect">
            <a:avLst/>
          </a:prstGeom>
        </p:spPr>
      </p:pic>
    </p:spTree>
    <p:extLst>
      <p:ext uri="{BB962C8B-B14F-4D97-AF65-F5344CB8AC3E}">
        <p14:creationId xmlns:p14="http://schemas.microsoft.com/office/powerpoint/2010/main" val="41288298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BC537-4DC5-1C00-6639-C1EC8144DCD0}"/>
              </a:ext>
            </a:extLst>
          </p:cNvPr>
          <p:cNvSpPr>
            <a:spLocks noGrp="1"/>
          </p:cNvSpPr>
          <p:nvPr>
            <p:ph type="title"/>
          </p:nvPr>
        </p:nvSpPr>
        <p:spPr/>
        <p:txBody>
          <a:bodyPr/>
          <a:lstStyle/>
          <a:p>
            <a:r>
              <a:rPr lang="en-US" dirty="0"/>
              <a:t>Transaction</a:t>
            </a:r>
          </a:p>
        </p:txBody>
      </p:sp>
      <p:sp>
        <p:nvSpPr>
          <p:cNvPr id="3" name="Content Placeholder 2">
            <a:extLst>
              <a:ext uri="{FF2B5EF4-FFF2-40B4-BE49-F238E27FC236}">
                <a16:creationId xmlns:a16="http://schemas.microsoft.com/office/drawing/2014/main" id="{90F4AFBA-800B-1DB6-CD0F-502FD7A05F35}"/>
              </a:ext>
            </a:extLst>
          </p:cNvPr>
          <p:cNvSpPr>
            <a:spLocks noGrp="1"/>
          </p:cNvSpPr>
          <p:nvPr>
            <p:ph idx="1"/>
          </p:nvPr>
        </p:nvSpPr>
        <p:spPr/>
        <p:txBody>
          <a:bodyPr>
            <a:normAutofit/>
          </a:bodyPr>
          <a:lstStyle/>
          <a:p>
            <a:r>
              <a:rPr lang="en-US" dirty="0"/>
              <a:t>BEGIN , Commit, Rollback</a:t>
            </a:r>
          </a:p>
          <a:p>
            <a:pPr marL="0" indent="0">
              <a:buNone/>
            </a:pPr>
            <a:r>
              <a:rPr lang="en-IN" sz="1400" dirty="0"/>
              <a:t>CREATE TABLE staff (</a:t>
            </a:r>
            <a:endParaRPr lang="en-CA" sz="1400" dirty="0"/>
          </a:p>
          <a:p>
            <a:pPr marL="0" indent="0">
              <a:buNone/>
            </a:pPr>
            <a:r>
              <a:rPr lang="en-IN" sz="1400" dirty="0"/>
              <a:t>    </a:t>
            </a:r>
            <a:r>
              <a:rPr lang="en-IN" sz="1400" dirty="0" err="1"/>
              <a:t>emp_id</a:t>
            </a:r>
            <a:r>
              <a:rPr lang="en-IN" sz="1400" dirty="0"/>
              <a:t> SERIAL PRIMARY KEY,</a:t>
            </a:r>
            <a:endParaRPr lang="en-CA" sz="1400" dirty="0"/>
          </a:p>
          <a:p>
            <a:pPr marL="0" indent="0">
              <a:buNone/>
            </a:pPr>
            <a:r>
              <a:rPr lang="en-IN" sz="1400" dirty="0"/>
              <a:t>   </a:t>
            </a:r>
            <a:r>
              <a:rPr lang="en-IN" sz="1400" dirty="0" err="1"/>
              <a:t>emp_name</a:t>
            </a:r>
            <a:r>
              <a:rPr lang="en-IN" sz="1400" dirty="0"/>
              <a:t> VARCHAR(50),</a:t>
            </a:r>
            <a:endParaRPr lang="en-CA" sz="1400" dirty="0"/>
          </a:p>
          <a:p>
            <a:pPr marL="0" indent="0">
              <a:buNone/>
            </a:pPr>
            <a:r>
              <a:rPr lang="en-IN" sz="1400" dirty="0"/>
              <a:t>    salary NUMERIC</a:t>
            </a:r>
            <a:endParaRPr lang="en-CA" sz="1400" dirty="0"/>
          </a:p>
          <a:p>
            <a:pPr marL="0" indent="0">
              <a:buNone/>
            </a:pPr>
            <a:r>
              <a:rPr lang="en-IN" sz="1400" dirty="0"/>
              <a:t>);</a:t>
            </a:r>
            <a:endParaRPr lang="en-CA" sz="1400" dirty="0"/>
          </a:p>
          <a:p>
            <a:pPr marL="0" indent="0">
              <a:buNone/>
            </a:pPr>
            <a:r>
              <a:rPr lang="en-IN" sz="1400" dirty="0"/>
              <a:t> </a:t>
            </a:r>
            <a:endParaRPr lang="en-CA" sz="1400" dirty="0"/>
          </a:p>
          <a:p>
            <a:pPr marL="0" indent="0">
              <a:buNone/>
            </a:pPr>
            <a:r>
              <a:rPr lang="en-IN" sz="1400" dirty="0"/>
              <a:t>INSERT INTO staff (</a:t>
            </a:r>
            <a:r>
              <a:rPr lang="en-IN" sz="1400" dirty="0" err="1"/>
              <a:t>emp_name</a:t>
            </a:r>
            <a:r>
              <a:rPr lang="en-IN" sz="1400" dirty="0"/>
              <a:t>, salary)</a:t>
            </a:r>
            <a:endParaRPr lang="en-CA" sz="1400" dirty="0"/>
          </a:p>
          <a:p>
            <a:pPr marL="0" indent="0">
              <a:buNone/>
            </a:pPr>
            <a:r>
              <a:rPr lang="en-IN" sz="1400" dirty="0"/>
              <a:t>VALUES ('Alice', 50000),('Bob', 60000),('Charlie', 70000);</a:t>
            </a:r>
            <a:endParaRPr lang="en-CA" sz="1400" dirty="0"/>
          </a:p>
          <a:p>
            <a:endParaRPr lang="en-US" dirty="0"/>
          </a:p>
        </p:txBody>
      </p:sp>
    </p:spTree>
    <p:extLst>
      <p:ext uri="{BB962C8B-B14F-4D97-AF65-F5344CB8AC3E}">
        <p14:creationId xmlns:p14="http://schemas.microsoft.com/office/powerpoint/2010/main" val="15802161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9F39F-E141-D0EF-0325-90F390BBF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A388C-CE9F-394B-D33E-F4C879E1DDBC}"/>
              </a:ext>
            </a:extLst>
          </p:cNvPr>
          <p:cNvSpPr>
            <a:spLocks noGrp="1"/>
          </p:cNvSpPr>
          <p:nvPr>
            <p:ph type="title"/>
          </p:nvPr>
        </p:nvSpPr>
        <p:spPr/>
        <p:txBody>
          <a:bodyPr/>
          <a:lstStyle/>
          <a:p>
            <a:r>
              <a:rPr lang="en-US" dirty="0"/>
              <a:t>Transaction</a:t>
            </a:r>
          </a:p>
        </p:txBody>
      </p:sp>
      <p:sp>
        <p:nvSpPr>
          <p:cNvPr id="3" name="Content Placeholder 2">
            <a:extLst>
              <a:ext uri="{FF2B5EF4-FFF2-40B4-BE49-F238E27FC236}">
                <a16:creationId xmlns:a16="http://schemas.microsoft.com/office/drawing/2014/main" id="{FD14B15D-DD04-1581-D6B7-393DBE51B6D2}"/>
              </a:ext>
            </a:extLst>
          </p:cNvPr>
          <p:cNvSpPr>
            <a:spLocks noGrp="1"/>
          </p:cNvSpPr>
          <p:nvPr>
            <p:ph idx="1"/>
          </p:nvPr>
        </p:nvSpPr>
        <p:spPr/>
        <p:txBody>
          <a:bodyPr>
            <a:normAutofit fontScale="77500" lnSpcReduction="20000"/>
          </a:bodyPr>
          <a:lstStyle/>
          <a:p>
            <a:pPr marL="0" indent="0">
              <a:buNone/>
            </a:pPr>
            <a:r>
              <a:rPr lang="en-IN" b="1" dirty="0"/>
              <a:t>ROLLBACK</a:t>
            </a:r>
            <a:endParaRPr lang="en-CA" b="1" dirty="0"/>
          </a:p>
          <a:p>
            <a:pPr marL="0" indent="0">
              <a:buNone/>
            </a:pPr>
            <a:r>
              <a:rPr lang="en-IN" dirty="0"/>
              <a:t> </a:t>
            </a:r>
            <a:endParaRPr lang="en-CA" dirty="0"/>
          </a:p>
          <a:p>
            <a:pPr marL="0" indent="0">
              <a:buNone/>
            </a:pPr>
            <a:r>
              <a:rPr lang="en-IN" dirty="0"/>
              <a:t>-- Start another transaction</a:t>
            </a:r>
            <a:endParaRPr lang="en-CA" dirty="0"/>
          </a:p>
          <a:p>
            <a:pPr marL="0" indent="0">
              <a:buNone/>
            </a:pPr>
            <a:r>
              <a:rPr lang="en-IN" dirty="0"/>
              <a:t>BEGIN;</a:t>
            </a:r>
            <a:endParaRPr lang="en-CA" dirty="0"/>
          </a:p>
          <a:p>
            <a:pPr marL="0" indent="0">
              <a:buNone/>
            </a:pPr>
            <a:r>
              <a:rPr lang="en-IN" dirty="0"/>
              <a:t> </a:t>
            </a:r>
            <a:endParaRPr lang="en-CA" dirty="0"/>
          </a:p>
          <a:p>
            <a:pPr marL="0" indent="0">
              <a:buNone/>
            </a:pPr>
            <a:r>
              <a:rPr lang="en-IN" dirty="0"/>
              <a:t>-- Try updating Alice’s salary</a:t>
            </a:r>
            <a:endParaRPr lang="en-CA" dirty="0"/>
          </a:p>
          <a:p>
            <a:pPr marL="0" indent="0">
              <a:buNone/>
            </a:pPr>
            <a:r>
              <a:rPr lang="en-IN" dirty="0"/>
              <a:t>UPDATE staff SET salary = 100000 WHERE </a:t>
            </a:r>
            <a:r>
              <a:rPr lang="en-IN" dirty="0" err="1"/>
              <a:t>emp_name</a:t>
            </a:r>
            <a:r>
              <a:rPr lang="en-IN" dirty="0"/>
              <a:t> = 'Alice';</a:t>
            </a:r>
            <a:endParaRPr lang="en-CA" dirty="0"/>
          </a:p>
          <a:p>
            <a:pPr marL="0" indent="0">
              <a:buNone/>
            </a:pPr>
            <a:r>
              <a:rPr lang="en-IN" dirty="0"/>
              <a:t> </a:t>
            </a:r>
            <a:endParaRPr lang="en-CA" dirty="0"/>
          </a:p>
          <a:p>
            <a:pPr marL="0" indent="0">
              <a:buNone/>
            </a:pPr>
            <a:r>
              <a:rPr lang="en-IN" dirty="0"/>
              <a:t>-- Oops! Realized it was a mistake</a:t>
            </a:r>
            <a:endParaRPr lang="en-CA" dirty="0"/>
          </a:p>
          <a:p>
            <a:pPr marL="0" indent="0">
              <a:buNone/>
            </a:pPr>
            <a:r>
              <a:rPr lang="en-IN" dirty="0"/>
              <a:t>ROLLBACK;</a:t>
            </a:r>
            <a:endParaRPr lang="en-CA" dirty="0"/>
          </a:p>
          <a:p>
            <a:pPr marL="0" indent="0">
              <a:buNone/>
            </a:pPr>
            <a:r>
              <a:rPr lang="en-IN" dirty="0"/>
              <a:t> </a:t>
            </a:r>
            <a:endParaRPr lang="en-CA" dirty="0"/>
          </a:p>
          <a:p>
            <a:pPr marL="0" indent="0">
              <a:buNone/>
            </a:pPr>
            <a:r>
              <a:rPr lang="en-IN" dirty="0"/>
              <a:t>SELECT * FROM staff;</a:t>
            </a:r>
            <a:endParaRPr lang="en-CA" dirty="0"/>
          </a:p>
          <a:p>
            <a:pPr marL="0" indent="0">
              <a:buNone/>
            </a:pPr>
            <a:endParaRPr lang="en-US" dirty="0"/>
          </a:p>
        </p:txBody>
      </p:sp>
    </p:spTree>
    <p:extLst>
      <p:ext uri="{BB962C8B-B14F-4D97-AF65-F5344CB8AC3E}">
        <p14:creationId xmlns:p14="http://schemas.microsoft.com/office/powerpoint/2010/main" val="1815136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5753</TotalTime>
  <Words>5865</Words>
  <Application>Microsoft Macintosh PowerPoint</Application>
  <PresentationFormat>Widescreen</PresentationFormat>
  <Paragraphs>1067</Paragraphs>
  <Slides>110</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110</vt:i4>
      </vt:variant>
    </vt:vector>
  </HeadingPairs>
  <TitlesOfParts>
    <vt:vector size="121" baseType="lpstr">
      <vt:lpstr>Arial Unicode MS</vt:lpstr>
      <vt:lpstr>ＭＳ Ｐゴシック</vt:lpstr>
      <vt:lpstr>Aptos</vt:lpstr>
      <vt:lpstr>Aptos Display</vt:lpstr>
      <vt:lpstr>Arial</vt:lpstr>
      <vt:lpstr>Calibri</vt:lpstr>
      <vt:lpstr>Deutsche Bank Text</vt:lpstr>
      <vt:lpstr>Symbol</vt:lpstr>
      <vt:lpstr>Times New Roman</vt:lpstr>
      <vt:lpstr>Wingdings</vt:lpstr>
      <vt:lpstr>Office Theme</vt:lpstr>
      <vt:lpstr>Deutsche Bank Partners with Skillsoft - Global Knowledge</vt:lpstr>
      <vt:lpstr>DB Training Program </vt:lpstr>
      <vt:lpstr>DB Training Program </vt:lpstr>
      <vt:lpstr>Programme Tracks</vt:lpstr>
      <vt:lpstr>Intermediate Track Learning Path</vt:lpstr>
      <vt:lpstr>PostgreSQL</vt:lpstr>
      <vt:lpstr>Agenda</vt:lpstr>
      <vt:lpstr>Agenda</vt:lpstr>
      <vt:lpstr>What is Postgres SQL?</vt:lpstr>
      <vt:lpstr>What is use of PostgreSQL?</vt:lpstr>
      <vt:lpstr>What is PostgreSQL?</vt:lpstr>
      <vt:lpstr>PowerPoint Presentation</vt:lpstr>
      <vt:lpstr>PostgreSQL Architecture at a Glance</vt:lpstr>
      <vt:lpstr>Auxiliary Processes</vt:lpstr>
      <vt:lpstr>Key Features of PostgreSQL</vt:lpstr>
      <vt:lpstr>ACID- Atomicity</vt:lpstr>
      <vt:lpstr>ACID - Consistency</vt:lpstr>
      <vt:lpstr>ACID - Isolation</vt:lpstr>
      <vt:lpstr>ACID - Durability</vt:lpstr>
      <vt:lpstr>PostgreSQL vs Other RDBMS</vt:lpstr>
      <vt:lpstr>What is a Database in PostgreSQL?</vt:lpstr>
      <vt:lpstr>What is Table Design?</vt:lpstr>
      <vt:lpstr>Basic Table Design Principles </vt:lpstr>
      <vt:lpstr>Data Modification Commands</vt:lpstr>
      <vt:lpstr>What is Normalization?</vt:lpstr>
      <vt:lpstr>Common Normal Forms </vt:lpstr>
      <vt:lpstr>BEFORE</vt:lpstr>
      <vt:lpstr>PROBLEMS</vt:lpstr>
      <vt:lpstr>AFTER</vt:lpstr>
      <vt:lpstr>2 NF</vt:lpstr>
      <vt:lpstr>3 NF</vt:lpstr>
      <vt:lpstr>Example (Before &amp; After Normalization)</vt:lpstr>
      <vt:lpstr>PostgreSQL Data Types Deep Dive</vt:lpstr>
      <vt:lpstr>Constraints in PostgreSQL</vt:lpstr>
      <vt:lpstr>Entity Relationship Mapping</vt:lpstr>
      <vt:lpstr>Types of Relationships</vt:lpstr>
      <vt:lpstr>PowerPoint Presentation</vt:lpstr>
      <vt:lpstr>What is SELECT?</vt:lpstr>
      <vt:lpstr>Built-in Functions - String Functions in PostgreSQL </vt:lpstr>
      <vt:lpstr>What Are Aggregate Functions?</vt:lpstr>
      <vt:lpstr>Built-in Functions - Date Functions in PostgreSQL</vt:lpstr>
      <vt:lpstr>Aliasing in SQL</vt:lpstr>
      <vt:lpstr>What is a JOIN?</vt:lpstr>
      <vt:lpstr>Types of Joins in PostgreSQL</vt:lpstr>
      <vt:lpstr>Self Join &amp; Cross Join</vt:lpstr>
      <vt:lpstr>Using Aliases and Subqueries in Joins</vt:lpstr>
      <vt:lpstr>Join Summary</vt:lpstr>
      <vt:lpstr>Creating and Querying Views</vt:lpstr>
      <vt:lpstr>When &amp; Why to Use Views</vt:lpstr>
      <vt:lpstr>What is an Index?</vt:lpstr>
      <vt:lpstr>Why Use Indexes?</vt:lpstr>
      <vt:lpstr>Creating an Index</vt:lpstr>
      <vt:lpstr>EXPLAIN &amp; ANALYZE</vt:lpstr>
      <vt:lpstr>Nested Queries (Subqueries)</vt:lpstr>
      <vt:lpstr>Correlated Subqueries</vt:lpstr>
      <vt:lpstr>JSONb</vt:lpstr>
      <vt:lpstr>Create table using JsonB</vt:lpstr>
      <vt:lpstr>Built-in Functions - JSON/JSONB Functions in PostgreSQL </vt:lpstr>
      <vt:lpstr>JSON vs JSONb</vt:lpstr>
      <vt:lpstr>Window Functions </vt:lpstr>
      <vt:lpstr>Windows - RANK employees by salary in each department</vt:lpstr>
      <vt:lpstr>Window- Calculate average salary in each department along with individual salary</vt:lpstr>
      <vt:lpstr>Window: Row number of each employee based on hire date</vt:lpstr>
      <vt:lpstr>CTE- Common Table Expressions (CTEs)</vt:lpstr>
      <vt:lpstr>Security and Access Control </vt:lpstr>
      <vt:lpstr>Privileges and GRANT/REVOKE </vt:lpstr>
      <vt:lpstr>Row-Level Security (RLS)</vt:lpstr>
      <vt:lpstr>Advanced index types (GIN, GiST, BRIN)</vt:lpstr>
      <vt:lpstr>What is GIN? </vt:lpstr>
      <vt:lpstr>Why GIN?</vt:lpstr>
      <vt:lpstr>GIN</vt:lpstr>
      <vt:lpstr>GIN vs B-tree:</vt:lpstr>
      <vt:lpstr>GIST</vt:lpstr>
      <vt:lpstr>GIST</vt:lpstr>
      <vt:lpstr>BRIN</vt:lpstr>
      <vt:lpstr>BRIN</vt:lpstr>
      <vt:lpstr>When to use BRIN?</vt:lpstr>
      <vt:lpstr>Basic Backup Command</vt:lpstr>
      <vt:lpstr>What is pg_dump?</vt:lpstr>
      <vt:lpstr>Basic Backup command</vt:lpstr>
      <vt:lpstr>Backup with Custom Format (Compressed)</vt:lpstr>
      <vt:lpstr>Restoring from SQL File</vt:lpstr>
      <vt:lpstr>4. Restoring from Custom Dump</vt:lpstr>
      <vt:lpstr>PITR - Point-In-Time Recovery (PITR) – WAL-based Physical Backup</vt:lpstr>
      <vt:lpstr>PITR Use Case</vt:lpstr>
      <vt:lpstr>Trigger</vt:lpstr>
      <vt:lpstr>Why write PL/pgSQL Functions</vt:lpstr>
      <vt:lpstr>Writing Simple PL/pgSQL Functions</vt:lpstr>
      <vt:lpstr>What is a Trigger?</vt:lpstr>
      <vt:lpstr>Types of Trigger condition</vt:lpstr>
      <vt:lpstr>Transaction Control</vt:lpstr>
      <vt:lpstr>Managing Roles</vt:lpstr>
      <vt:lpstr>GRANT &amp; REVOKE Syntax</vt:lpstr>
      <vt:lpstr>Windows Function</vt:lpstr>
      <vt:lpstr>Windows - Rank </vt:lpstr>
      <vt:lpstr>Windows - Next</vt:lpstr>
      <vt:lpstr>Windows - LAG</vt:lpstr>
      <vt:lpstr>Transaction</vt:lpstr>
      <vt:lpstr>Transaction</vt:lpstr>
      <vt:lpstr>Transaction</vt:lpstr>
      <vt:lpstr>Advanced Index</vt:lpstr>
      <vt:lpstr>Survey Link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9286</dc:creator>
  <cp:lastModifiedBy>9286</cp:lastModifiedBy>
  <cp:revision>48</cp:revision>
  <dcterms:created xsi:type="dcterms:W3CDTF">2024-10-29T10:58:23Z</dcterms:created>
  <dcterms:modified xsi:type="dcterms:W3CDTF">2025-07-19T09:25:16Z</dcterms:modified>
</cp:coreProperties>
</file>